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78" r:id="rId2"/>
    <p:sldId id="281" r:id="rId3"/>
    <p:sldId id="282" r:id="rId4"/>
    <p:sldId id="283" r:id="rId5"/>
    <p:sldId id="293" r:id="rId6"/>
    <p:sldId id="290" r:id="rId7"/>
    <p:sldId id="350" r:id="rId8"/>
    <p:sldId id="285" r:id="rId9"/>
    <p:sldId id="286" r:id="rId10"/>
    <p:sldId id="279" r:id="rId11"/>
    <p:sldId id="288" r:id="rId12"/>
    <p:sldId id="289" r:id="rId13"/>
    <p:sldId id="256" r:id="rId14"/>
    <p:sldId id="273" r:id="rId15"/>
    <p:sldId id="261" r:id="rId16"/>
    <p:sldId id="257" r:id="rId17"/>
    <p:sldId id="271" r:id="rId18"/>
    <p:sldId id="274" r:id="rId19"/>
    <p:sldId id="272" r:id="rId20"/>
    <p:sldId id="276" r:id="rId21"/>
    <p:sldId id="277" r:id="rId22"/>
    <p:sldId id="263" r:id="rId23"/>
    <p:sldId id="264" r:id="rId24"/>
    <p:sldId id="265" r:id="rId25"/>
    <p:sldId id="266" r:id="rId26"/>
    <p:sldId id="267" r:id="rId27"/>
    <p:sldId id="268" r:id="rId28"/>
    <p:sldId id="269" r:id="rId29"/>
    <p:sldId id="291" r:id="rId30"/>
    <p:sldId id="260" r:id="rId31"/>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Fernandez Rodriguez" initials="FFR"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7FF"/>
    <a:srgbClr val="FFE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4" autoAdjust="0"/>
    <p:restoredTop sz="66763" autoAdjust="0"/>
  </p:normalViewPr>
  <p:slideViewPr>
    <p:cSldViewPr snapToGrid="0">
      <p:cViewPr varScale="1">
        <p:scale>
          <a:sx n="62" d="100"/>
          <a:sy n="62" d="100"/>
        </p:scale>
        <p:origin x="702" y="6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7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B44FAB1-94B4-48AC-837E-C9823925DD31}" type="datetimeFigureOut">
              <a:rPr lang="es-ES" smtClean="0"/>
              <a:t>24/10/2019</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888888F-CE3A-44CA-9EBD-8F561A38FEB8}" type="slidenum">
              <a:rPr lang="es-ES" smtClean="0"/>
              <a:t>‹Nº›</a:t>
            </a:fld>
            <a:endParaRPr lang="es-ES"/>
          </a:p>
        </p:txBody>
      </p:sp>
    </p:spTree>
    <p:extLst>
      <p:ext uri="{BB962C8B-B14F-4D97-AF65-F5344CB8AC3E}">
        <p14:creationId xmlns:p14="http://schemas.microsoft.com/office/powerpoint/2010/main" val="2238834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424ADD7-0BE8-483E-9CEA-F4019488D23A}" type="datetimeFigureOut">
              <a:rPr lang="es-ES" smtClean="0"/>
              <a:t>24/10/2019</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0E6926D-44ED-4170-9832-A085E78EF3E3}" type="slidenum">
              <a:rPr lang="es-ES" smtClean="0"/>
              <a:t>‹Nº›</a:t>
            </a:fld>
            <a:endParaRPr lang="es-ES"/>
          </a:p>
        </p:txBody>
      </p:sp>
    </p:spTree>
    <p:extLst>
      <p:ext uri="{BB962C8B-B14F-4D97-AF65-F5344CB8AC3E}">
        <p14:creationId xmlns:p14="http://schemas.microsoft.com/office/powerpoint/2010/main" val="149197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s.wikipedia.org/wiki/Aprendizaje_supervisad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Ensemble</a:t>
            </a:r>
            <a:r>
              <a:rPr lang="es-ES" dirty="0"/>
              <a:t>: conjunto, grupo, ensamblado</a:t>
            </a:r>
          </a:p>
        </p:txBody>
      </p:sp>
      <p:sp>
        <p:nvSpPr>
          <p:cNvPr id="4" name="Marcador de número de diapositiva 3"/>
          <p:cNvSpPr>
            <a:spLocks noGrp="1"/>
          </p:cNvSpPr>
          <p:nvPr>
            <p:ph type="sldNum" sz="quarter" idx="10"/>
          </p:nvPr>
        </p:nvSpPr>
        <p:spPr/>
        <p:txBody>
          <a:bodyPr/>
          <a:lstStyle/>
          <a:p>
            <a:fld id="{C0E6926D-44ED-4170-9832-A085E78EF3E3}" type="slidenum">
              <a:rPr lang="es-ES" smtClean="0"/>
              <a:t>1</a:t>
            </a:fld>
            <a:endParaRPr lang="es-ES"/>
          </a:p>
        </p:txBody>
      </p:sp>
    </p:spTree>
    <p:extLst>
      <p:ext uri="{BB962C8B-B14F-4D97-AF65-F5344CB8AC3E}">
        <p14:creationId xmlns:p14="http://schemas.microsoft.com/office/powerpoint/2010/main" val="1630391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Para estimar el desempeño de cada clasificador se utiliza un conjunto de ejemplos de prueba. Esto se puede hacer con validación cruzada generando una salida por cada conjunto de prueba o con </a:t>
            </a:r>
            <a:r>
              <a:rPr lang="es-ES" b="1" dirty="0" err="1"/>
              <a:t>leave-one-out</a:t>
            </a:r>
            <a:r>
              <a:rPr lang="es-ES" dirty="0"/>
              <a:t> </a:t>
            </a:r>
            <a:r>
              <a:rPr lang="es-ES" b="1" dirty="0" err="1"/>
              <a:t>cross</a:t>
            </a:r>
            <a:r>
              <a:rPr lang="es-ES" b="1" dirty="0"/>
              <a:t> </a:t>
            </a:r>
            <a:r>
              <a:rPr lang="es-ES" b="1" dirty="0" err="1"/>
              <a:t>validation</a:t>
            </a:r>
            <a:r>
              <a:rPr lang="es-ES" dirty="0"/>
              <a:t>, generando una salida por cada ejemplo.</a:t>
            </a:r>
          </a:p>
          <a:p>
            <a:endParaRPr lang="es-ES" dirty="0"/>
          </a:p>
        </p:txBody>
      </p:sp>
      <p:sp>
        <p:nvSpPr>
          <p:cNvPr id="4" name="Marcador de número de diapositiva 3"/>
          <p:cNvSpPr>
            <a:spLocks noGrp="1"/>
          </p:cNvSpPr>
          <p:nvPr>
            <p:ph type="sldNum" sz="quarter" idx="10"/>
          </p:nvPr>
        </p:nvSpPr>
        <p:spPr/>
        <p:txBody>
          <a:bodyPr/>
          <a:lstStyle/>
          <a:p>
            <a:fld id="{C0E6926D-44ED-4170-9832-A085E78EF3E3}" type="slidenum">
              <a:rPr lang="es-ES" smtClean="0"/>
              <a:t>10</a:t>
            </a:fld>
            <a:endParaRPr lang="es-ES"/>
          </a:p>
        </p:txBody>
      </p:sp>
    </p:spTree>
    <p:extLst>
      <p:ext uri="{BB962C8B-B14F-4D97-AF65-F5344CB8AC3E}">
        <p14:creationId xmlns:p14="http://schemas.microsoft.com/office/powerpoint/2010/main" val="857786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Ionosphere</a:t>
            </a:r>
            <a:r>
              <a:rPr lang="es-ES" dirty="0"/>
              <a:t>: datos de 34 variables físicas de la ionosfera que intentan predecir si una señal, captada por el radar, será buena (Good) o mala (</a:t>
            </a:r>
            <a:r>
              <a:rPr lang="es-ES" dirty="0" err="1"/>
              <a:t>bad</a:t>
            </a:r>
            <a:r>
              <a:rPr lang="es-ES" dirty="0"/>
              <a:t>).</a:t>
            </a:r>
          </a:p>
          <a:p>
            <a:r>
              <a:rPr lang="es-ES" dirty="0"/>
              <a:t>También podemos pensar que son variables predictoras de un préstamo. </a:t>
            </a:r>
          </a:p>
          <a:p>
            <a:r>
              <a:rPr lang="es-ES" dirty="0" err="1"/>
              <a:t>ClassTreeEns</a:t>
            </a:r>
            <a:r>
              <a:rPr lang="es-ES" dirty="0"/>
              <a:t>: clasificador </a:t>
            </a:r>
            <a:r>
              <a:rPr lang="es-ES" dirty="0" err="1"/>
              <a:t>ensemble</a:t>
            </a:r>
            <a:r>
              <a:rPr lang="es-ES" dirty="0"/>
              <a:t> entrenado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100 ciclos de entrenamiento tras 100 </a:t>
            </a:r>
            <a:r>
              <a:rPr lang="es-ES" b="1" dirty="0" err="1"/>
              <a:t>bootstrapping</a:t>
            </a:r>
            <a:endParaRPr lang="es-ES" b="1" dirty="0"/>
          </a:p>
          <a:p>
            <a:pPr lvl="0" fontAlgn="base"/>
            <a:r>
              <a:rPr lang="es-ES" sz="1200" b="1" kern="1200" dirty="0">
                <a:solidFill>
                  <a:schemeClr val="tx1"/>
                </a:solidFill>
                <a:effectLst/>
                <a:latin typeface="+mn-lt"/>
                <a:ea typeface="+mn-ea"/>
                <a:cs typeface="+mn-cs"/>
              </a:rPr>
              <a:t>Para clasificar con dos clases</a:t>
            </a:r>
            <a:r>
              <a:rPr lang="es-ES" sz="1200" kern="1200" dirty="0">
                <a:solidFill>
                  <a:schemeClr val="tx1"/>
                </a:solidFill>
                <a:effectLst/>
                <a:latin typeface="+mn-lt"/>
                <a:ea typeface="+mn-ea"/>
                <a:cs typeface="+mn-cs"/>
              </a:rPr>
              <a:t>: </a:t>
            </a:r>
            <a:r>
              <a:rPr lang="es-ES" sz="1200" b="1" kern="1200" dirty="0">
                <a:solidFill>
                  <a:srgbClr val="FF0000"/>
                </a:solidFill>
                <a:effectLst/>
                <a:latin typeface="+mn-lt"/>
                <a:ea typeface="+mn-ea"/>
                <a:cs typeface="+mn-cs"/>
              </a:rPr>
              <a:t>'AdaBoostM1’</a:t>
            </a:r>
          </a:p>
          <a:p>
            <a:pPr marL="0" marR="0" lvl="0" indent="0" algn="l" defTabSz="914400" rtl="0" eaLnBrk="1" fontAlgn="base" latinLnBrk="0" hangingPunct="1">
              <a:lnSpc>
                <a:spcPct val="100000"/>
              </a:lnSpc>
              <a:spcBef>
                <a:spcPts val="0"/>
              </a:spcBef>
              <a:spcAft>
                <a:spcPts val="0"/>
              </a:spcAft>
              <a:buClrTx/>
              <a:buSzTx/>
              <a:buFontTx/>
              <a:buNone/>
              <a:tabLst/>
              <a:defRPr/>
            </a:pPr>
            <a:r>
              <a:rPr lang="es-ES" sz="1800" b="1" kern="1200" dirty="0">
                <a:solidFill>
                  <a:schemeClr val="tx1"/>
                </a:solidFill>
                <a:effectLst/>
                <a:latin typeface="+mn-lt"/>
                <a:ea typeface="+mn-ea"/>
                <a:cs typeface="+mn-cs"/>
              </a:rPr>
              <a:t>Para clasificar en tres o más clases</a:t>
            </a:r>
            <a:r>
              <a:rPr lang="es-ES" sz="18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'AdaBoostM2’</a:t>
            </a:r>
          </a:p>
          <a:p>
            <a:pPr lvl="0" fontAlgn="base"/>
            <a:r>
              <a:rPr lang="es-ES" sz="1800" b="1" kern="1200" dirty="0">
                <a:solidFill>
                  <a:schemeClr val="tx1"/>
                </a:solidFill>
                <a:effectLst/>
                <a:latin typeface="+mn-lt"/>
                <a:ea typeface="+mn-ea"/>
                <a:cs typeface="+mn-cs"/>
              </a:rPr>
              <a:t>Para regresión: </a:t>
            </a:r>
            <a:r>
              <a:rPr lang="es-ES" sz="1200" b="1" kern="1200" dirty="0">
                <a:solidFill>
                  <a:schemeClr val="tx1"/>
                </a:solidFill>
                <a:effectLst/>
                <a:latin typeface="+mn-lt"/>
                <a:ea typeface="+mn-ea"/>
                <a:cs typeface="+mn-cs"/>
              </a:rPr>
              <a:t>'</a:t>
            </a:r>
            <a:r>
              <a:rPr lang="es-ES" sz="1200" b="1" kern="1200" dirty="0" err="1">
                <a:solidFill>
                  <a:schemeClr val="tx1"/>
                </a:solidFill>
                <a:effectLst/>
                <a:latin typeface="+mn-lt"/>
                <a:ea typeface="+mn-ea"/>
                <a:cs typeface="+mn-cs"/>
              </a:rPr>
              <a:t>LSBoost</a:t>
            </a:r>
            <a:r>
              <a:rPr lang="es-ES" sz="1200" b="1" kern="1200" dirty="0">
                <a:solidFill>
                  <a:schemeClr val="tx1"/>
                </a:solidFill>
                <a:effectLst/>
                <a:latin typeface="+mn-lt"/>
                <a:ea typeface="+mn-ea"/>
                <a:cs typeface="+mn-cs"/>
              </a:rPr>
              <a:t>'</a:t>
            </a:r>
          </a:p>
          <a:p>
            <a:pPr lvl="0" fontAlgn="base"/>
            <a:endParaRPr lang="es-E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r>
              <a:rPr lang="es-ES" dirty="0"/>
              <a:t> </a:t>
            </a:r>
          </a:p>
          <a:p>
            <a:endParaRPr lang="es-ES" dirty="0"/>
          </a:p>
        </p:txBody>
      </p:sp>
      <p:sp>
        <p:nvSpPr>
          <p:cNvPr id="4" name="Marcador de número de diapositiva 3"/>
          <p:cNvSpPr>
            <a:spLocks noGrp="1"/>
          </p:cNvSpPr>
          <p:nvPr>
            <p:ph type="sldNum" sz="quarter" idx="10"/>
          </p:nvPr>
        </p:nvSpPr>
        <p:spPr/>
        <p:txBody>
          <a:bodyPr/>
          <a:lstStyle/>
          <a:p>
            <a:fld id="{C0E6926D-44ED-4170-9832-A085E78EF3E3}" type="slidenum">
              <a:rPr lang="es-ES" smtClean="0"/>
              <a:t>11</a:t>
            </a:fld>
            <a:endParaRPr lang="es-ES"/>
          </a:p>
        </p:txBody>
      </p:sp>
    </p:spTree>
    <p:extLst>
      <p:ext uri="{BB962C8B-B14F-4D97-AF65-F5344CB8AC3E}">
        <p14:creationId xmlns:p14="http://schemas.microsoft.com/office/powerpoint/2010/main" val="101099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Predecir Y=MPG: millas por galón (tiene varias </a:t>
            </a:r>
            <a:r>
              <a:rPr lang="es-ES" dirty="0" err="1"/>
              <a:t>NaN</a:t>
            </a:r>
            <a:r>
              <a:rPr lang="es-ES" dirty="0"/>
              <a:t>)</a:t>
            </a:r>
          </a:p>
          <a:p>
            <a:r>
              <a:rPr lang="es-ES" b="1" dirty="0"/>
              <a:t>100 ciclos de entrenamiento con 100 </a:t>
            </a:r>
            <a:r>
              <a:rPr lang="es-ES" b="1" dirty="0" err="1"/>
              <a:t>bootstrap</a:t>
            </a:r>
            <a:endParaRPr lang="es-ES" b="1" dirty="0"/>
          </a:p>
          <a:p>
            <a:pPr lvl="0" fontAlgn="base"/>
            <a:endParaRPr lang="es-ES" sz="1200" b="1" kern="1200" dirty="0">
              <a:solidFill>
                <a:schemeClr val="tx1"/>
              </a:solidFill>
              <a:effectLst/>
              <a:latin typeface="+mn-lt"/>
              <a:ea typeface="+mn-ea"/>
              <a:cs typeface="+mn-cs"/>
            </a:endParaRPr>
          </a:p>
          <a:p>
            <a:pPr lvl="0" fontAlgn="base"/>
            <a:r>
              <a:rPr lang="es-ES" sz="1200" b="1" kern="1200" dirty="0">
                <a:solidFill>
                  <a:schemeClr val="tx1"/>
                </a:solidFill>
                <a:effectLst/>
                <a:latin typeface="+mn-lt"/>
                <a:ea typeface="+mn-ea"/>
                <a:cs typeface="+mn-cs"/>
              </a:rPr>
              <a:t>Para regresión: </a:t>
            </a:r>
            <a:r>
              <a:rPr lang="es-ES" sz="1000" b="1" kern="1200" dirty="0">
                <a:solidFill>
                  <a:schemeClr val="tx1"/>
                </a:solidFill>
                <a:effectLst/>
                <a:latin typeface="+mn-lt"/>
                <a:ea typeface="+mn-ea"/>
                <a:cs typeface="+mn-cs"/>
              </a:rPr>
              <a:t>'</a:t>
            </a:r>
            <a:r>
              <a:rPr lang="es-ES" sz="1000" b="1" kern="1200" dirty="0" err="1">
                <a:solidFill>
                  <a:schemeClr val="tx1"/>
                </a:solidFill>
                <a:effectLst/>
                <a:latin typeface="+mn-lt"/>
                <a:ea typeface="+mn-ea"/>
                <a:cs typeface="+mn-cs"/>
              </a:rPr>
              <a:t>LSBoost</a:t>
            </a:r>
            <a:r>
              <a:rPr lang="es-ES" sz="1000" b="1" kern="1200" dirty="0">
                <a:solidFill>
                  <a:schemeClr val="tx1"/>
                </a:solidFill>
                <a:effectLst/>
                <a:latin typeface="+mn-lt"/>
                <a:ea typeface="+mn-ea"/>
                <a:cs typeface="+mn-cs"/>
              </a:rPr>
              <a:t>'</a:t>
            </a:r>
          </a:p>
          <a:p>
            <a:endParaRPr lang="es-ES" dirty="0"/>
          </a:p>
          <a:p>
            <a:endParaRPr lang="es-ES" dirty="0"/>
          </a:p>
          <a:p>
            <a:pPr fontAlgn="base"/>
            <a:r>
              <a:rPr lang="en-US" sz="1200" b="0" i="0" kern="1200" dirty="0">
                <a:solidFill>
                  <a:schemeClr val="tx1"/>
                </a:solidFill>
                <a:effectLst/>
                <a:latin typeface="+mn-lt"/>
                <a:ea typeface="+mn-ea"/>
                <a:cs typeface="+mn-cs"/>
              </a:rPr>
              <a:t>t = </a:t>
            </a:r>
            <a:r>
              <a:rPr lang="en-US" sz="1200" b="0" i="0" kern="1200" dirty="0" err="1">
                <a:solidFill>
                  <a:schemeClr val="tx1"/>
                </a:solidFill>
                <a:effectLst/>
                <a:latin typeface="+mn-lt"/>
                <a:ea typeface="+mn-ea"/>
                <a:cs typeface="+mn-cs"/>
              </a:rPr>
              <a:t>templateTree</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Surrogate','on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Ajusta</a:t>
            </a:r>
            <a:r>
              <a:rPr lang="en-US" sz="1200" b="0" i="0" kern="1200" dirty="0">
                <a:solidFill>
                  <a:schemeClr val="tx1"/>
                </a:solidFill>
                <a:effectLst/>
                <a:latin typeface="+mn-lt"/>
                <a:ea typeface="+mn-ea"/>
                <a:cs typeface="+mn-cs"/>
              </a:rPr>
              <a:t> una </a:t>
            </a:r>
            <a:r>
              <a:rPr lang="en-US" sz="1200" b="0" i="0" kern="1200" dirty="0" err="1">
                <a:solidFill>
                  <a:schemeClr val="tx1"/>
                </a:solidFill>
                <a:effectLst/>
                <a:latin typeface="+mn-lt"/>
                <a:ea typeface="+mn-ea"/>
                <a:cs typeface="+mn-cs"/>
              </a:rPr>
              <a:t>plantilla</a:t>
            </a:r>
            <a:r>
              <a:rPr lang="en-US" sz="1200" b="0" i="0" kern="1200" dirty="0">
                <a:solidFill>
                  <a:schemeClr val="tx1"/>
                </a:solidFill>
                <a:effectLst/>
                <a:latin typeface="+mn-lt"/>
                <a:ea typeface="+mn-ea"/>
                <a:cs typeface="+mn-cs"/>
              </a:rPr>
              <a:t> de árbol que </a:t>
            </a:r>
            <a:r>
              <a:rPr lang="en-US" sz="1200" b="0" i="0" kern="1200" dirty="0" err="1">
                <a:solidFill>
                  <a:schemeClr val="tx1"/>
                </a:solidFill>
                <a:effectLst/>
                <a:latin typeface="+mn-lt"/>
                <a:ea typeface="+mn-ea"/>
                <a:cs typeface="+mn-cs"/>
              </a:rPr>
              <a:t>mejora</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presición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predictiva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presencia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valores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NaN</a:t>
            </a:r>
            <a:r>
              <a:rPr lang="en-US" sz="1200" b="0" i="0" kern="1200" dirty="0">
                <a:solidFill>
                  <a:schemeClr val="tx1"/>
                </a:solidFill>
                <a:effectLst/>
                <a:latin typeface="+mn-lt"/>
                <a:ea typeface="+mn-ea"/>
                <a:cs typeface="+mn-cs"/>
              </a:rPr>
              <a: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Not-a-Number (</a:t>
            </a:r>
            <a:r>
              <a:rPr lang="en-US" dirty="0" err="1"/>
              <a:t>NaN</a:t>
            </a:r>
            <a:r>
              <a:rPr lang="en-US" sz="1200" b="0" i="0" kern="1200" dirty="0">
                <a:solidFill>
                  <a:schemeClr val="tx1"/>
                </a:solidFill>
                <a:effectLst/>
                <a:latin typeface="+mn-lt"/>
                <a:ea typeface="+mn-ea"/>
                <a:cs typeface="+mn-cs"/>
              </a:rPr>
              <a:t>). These values result from operations which have undefined numerical results.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All options of the template object are empty except for Surrogate (</a:t>
            </a:r>
            <a:r>
              <a:rPr lang="en-US" sz="1200" b="0" i="0" kern="1200" dirty="0" err="1">
                <a:solidFill>
                  <a:schemeClr val="tx1"/>
                </a:solidFill>
                <a:effectLst/>
                <a:latin typeface="+mn-lt"/>
                <a:ea typeface="+mn-ea"/>
                <a:cs typeface="+mn-cs"/>
              </a:rPr>
              <a:t>sustitutivo</a:t>
            </a:r>
            <a:r>
              <a:rPr lang="en-US" sz="1200" b="0" i="0" kern="1200" dirty="0">
                <a:solidFill>
                  <a:schemeClr val="tx1"/>
                </a:solidFill>
                <a:effectLst/>
                <a:latin typeface="+mn-lt"/>
                <a:ea typeface="+mn-ea"/>
                <a:cs typeface="+mn-cs"/>
              </a:rPr>
              <a:t>). When you pass t to the training function, the software fills in the empty options with their respective default values.</a:t>
            </a:r>
          </a:p>
          <a:p>
            <a:pPr fontAlgn="base"/>
            <a:r>
              <a:rPr lang="en-US" sz="1200" b="0" i="0" kern="1200" dirty="0">
                <a:solidFill>
                  <a:schemeClr val="tx1"/>
                </a:solidFill>
                <a:effectLst/>
                <a:latin typeface="+mn-lt"/>
                <a:ea typeface="+mn-ea"/>
                <a:cs typeface="+mn-cs"/>
              </a:rPr>
              <a:t>Specify a regression tree template that uses surrogate splits to </a:t>
            </a:r>
            <a:r>
              <a:rPr lang="en-US" sz="1200" b="1" i="0" kern="1200" dirty="0" err="1">
                <a:solidFill>
                  <a:schemeClr val="tx1"/>
                </a:solidFill>
                <a:effectLst/>
                <a:latin typeface="+mn-lt"/>
                <a:ea typeface="+mn-ea"/>
                <a:cs typeface="+mn-cs"/>
              </a:rPr>
              <a:t>impove</a:t>
            </a:r>
            <a:r>
              <a:rPr lang="en-US" sz="1200" b="1" i="0" kern="1200" dirty="0">
                <a:solidFill>
                  <a:schemeClr val="tx1"/>
                </a:solidFill>
                <a:effectLst/>
                <a:latin typeface="+mn-lt"/>
                <a:ea typeface="+mn-ea"/>
                <a:cs typeface="+mn-cs"/>
              </a:rPr>
              <a:t> predictive accuracy in the presence of </a:t>
            </a:r>
            <a:r>
              <a:rPr lang="en-US" b="1" dirty="0" err="1"/>
              <a:t>NaN</a:t>
            </a:r>
            <a:r>
              <a:rPr lang="en-US" sz="1200" b="1" i="0" kern="1200" dirty="0">
                <a:solidFill>
                  <a:schemeClr val="tx1"/>
                </a:solidFill>
                <a:effectLst/>
                <a:latin typeface="+mn-lt"/>
                <a:ea typeface="+mn-ea"/>
                <a:cs typeface="+mn-cs"/>
              </a:rPr>
              <a:t> values.</a:t>
            </a:r>
          </a:p>
        </p:txBody>
      </p:sp>
      <p:sp>
        <p:nvSpPr>
          <p:cNvPr id="4" name="Marcador de número de diapositiva 3"/>
          <p:cNvSpPr>
            <a:spLocks noGrp="1"/>
          </p:cNvSpPr>
          <p:nvPr>
            <p:ph type="sldNum" sz="quarter" idx="10"/>
          </p:nvPr>
        </p:nvSpPr>
        <p:spPr/>
        <p:txBody>
          <a:bodyPr/>
          <a:lstStyle/>
          <a:p>
            <a:fld id="{C0E6926D-44ED-4170-9832-A085E78EF3E3}" type="slidenum">
              <a:rPr lang="es-ES" smtClean="0"/>
              <a:t>12</a:t>
            </a:fld>
            <a:endParaRPr lang="es-ES"/>
          </a:p>
        </p:txBody>
      </p:sp>
    </p:spTree>
    <p:extLst>
      <p:ext uri="{BB962C8B-B14F-4D97-AF65-F5344CB8AC3E}">
        <p14:creationId xmlns:p14="http://schemas.microsoft.com/office/powerpoint/2010/main" val="1678614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Cuando la media móvil corta, corta desde abajo, a la media móvil larga: señal de compra.</a:t>
            </a:r>
          </a:p>
          <a:p>
            <a:r>
              <a:rPr lang="es-ES" dirty="0"/>
              <a:t>Cuando la media corta está por encima de la larga comprar, si estamos fuera del mercado, o mantener la posición si estamos dentro.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Cuando la media corta está por debajo de la larga vender, si estamos dentro del mercado, o mantener la posición si estamos fuera.</a:t>
            </a:r>
          </a:p>
          <a:p>
            <a:r>
              <a:rPr lang="es-ES" dirty="0"/>
              <a:t>Problema: hay muchas reglas de media móvil según su longitud.</a:t>
            </a:r>
          </a:p>
          <a:p>
            <a:r>
              <a:rPr lang="es-ES" dirty="0"/>
              <a:t>También se puede </a:t>
            </a:r>
            <a:r>
              <a:rPr lang="es-ES" b="1" dirty="0"/>
              <a:t>añadir una banda para evitar señales engañosas</a:t>
            </a:r>
            <a:r>
              <a:rPr lang="es-ES" dirty="0"/>
              <a:t>: cruzar la media móvil larga implica superarla en más de la banda.</a:t>
            </a:r>
          </a:p>
        </p:txBody>
      </p:sp>
      <p:sp>
        <p:nvSpPr>
          <p:cNvPr id="4" name="Marcador de número de diapositiva 3"/>
          <p:cNvSpPr>
            <a:spLocks noGrp="1"/>
          </p:cNvSpPr>
          <p:nvPr>
            <p:ph type="sldNum" sz="quarter" idx="10"/>
          </p:nvPr>
        </p:nvSpPr>
        <p:spPr/>
        <p:txBody>
          <a:bodyPr/>
          <a:lstStyle/>
          <a:p>
            <a:fld id="{C0E6926D-44ED-4170-9832-A085E78EF3E3}" type="slidenum">
              <a:rPr lang="es-ES" smtClean="0"/>
              <a:t>15</a:t>
            </a:fld>
            <a:endParaRPr lang="es-ES"/>
          </a:p>
        </p:txBody>
      </p:sp>
    </p:spTree>
    <p:extLst>
      <p:ext uri="{BB962C8B-B14F-4D97-AF65-F5344CB8AC3E}">
        <p14:creationId xmlns:p14="http://schemas.microsoft.com/office/powerpoint/2010/main" val="1969010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Boosting y ensemble learning methods: dado un conjunto de predictors </a:t>
            </a:r>
            <a:r>
              <a:rPr lang="en-US" dirty="0" err="1"/>
              <a:t>déviles</a:t>
            </a:r>
            <a:r>
              <a:rPr lang="en-US" dirty="0"/>
              <a:t> </a:t>
            </a:r>
            <a:r>
              <a:rPr lang="en-US" dirty="0" err="1"/>
              <a:t>combinarlos</a:t>
            </a:r>
            <a:r>
              <a:rPr lang="en-US" dirty="0"/>
              <a:t> para </a:t>
            </a:r>
            <a:r>
              <a:rPr lang="en-US" dirty="0" err="1"/>
              <a:t>obtener</a:t>
            </a:r>
            <a:r>
              <a:rPr lang="en-US" dirty="0"/>
              <a:t> un predictor </a:t>
            </a:r>
            <a:r>
              <a:rPr lang="en-US" dirty="0" err="1"/>
              <a:t>mejor</a:t>
            </a:r>
            <a:endParaRPr lang="es-ES" dirty="0"/>
          </a:p>
          <a:p>
            <a:r>
              <a:rPr lang="es-ES" dirty="0"/>
              <a:t>El </a:t>
            </a:r>
            <a:r>
              <a:rPr lang="es-ES" dirty="0" err="1"/>
              <a:t>boosting</a:t>
            </a:r>
            <a:r>
              <a:rPr lang="es-ES" dirty="0"/>
              <a:t> es una de las herramientas del aprendizaje automático (</a:t>
            </a:r>
            <a:r>
              <a:rPr lang="es-ES" dirty="0" err="1"/>
              <a:t>machinary</a:t>
            </a:r>
            <a:r>
              <a:rPr lang="es-ES" dirty="0"/>
              <a:t> </a:t>
            </a:r>
            <a:r>
              <a:rPr lang="es-ES" dirty="0" err="1"/>
              <a:t>learning</a:t>
            </a:r>
            <a:r>
              <a:rPr lang="es-ES" dirty="0"/>
              <a:t>)</a:t>
            </a:r>
          </a:p>
          <a:p>
            <a:r>
              <a:rPr lang="es-ES" dirty="0" err="1"/>
              <a:t>Boosting</a:t>
            </a:r>
            <a:r>
              <a:rPr lang="es-ES" dirty="0"/>
              <a:t> se refiere a la estimación repetida donde a las observaciones mal clasificadas se les da un peso más alto en cada repetición. La estimación final es un promedio de las estimaciones repetidas</a:t>
            </a:r>
          </a:p>
          <a:p>
            <a:r>
              <a:rPr lang="es-ES" dirty="0"/>
              <a:t>¿Cuál es la mejor regla técnica de media móvil?</a:t>
            </a:r>
          </a:p>
          <a:p>
            <a:r>
              <a:rPr lang="es-ES" dirty="0"/>
              <a:t>Hemos desarrollado una forma de combinar la información de las numerosas reglas técnicas y aprovechar la información de todas ellas.</a:t>
            </a:r>
          </a:p>
          <a:p>
            <a:endParaRPr lang="es-ES" dirty="0"/>
          </a:p>
          <a:p>
            <a:endParaRPr lang="es-ES" dirty="0"/>
          </a:p>
        </p:txBody>
      </p:sp>
      <p:sp>
        <p:nvSpPr>
          <p:cNvPr id="4" name="Marcador de número de diapositiva 3"/>
          <p:cNvSpPr>
            <a:spLocks noGrp="1"/>
          </p:cNvSpPr>
          <p:nvPr>
            <p:ph type="sldNum" sz="quarter" idx="10"/>
          </p:nvPr>
        </p:nvSpPr>
        <p:spPr/>
        <p:txBody>
          <a:bodyPr/>
          <a:lstStyle/>
          <a:p>
            <a:fld id="{C0E6926D-44ED-4170-9832-A085E78EF3E3}" type="slidenum">
              <a:rPr lang="es-ES" smtClean="0"/>
              <a:t>16</a:t>
            </a:fld>
            <a:endParaRPr lang="es-ES"/>
          </a:p>
        </p:txBody>
      </p:sp>
    </p:spTree>
    <p:extLst>
      <p:ext uri="{BB962C8B-B14F-4D97-AF65-F5344CB8AC3E}">
        <p14:creationId xmlns:p14="http://schemas.microsoft.com/office/powerpoint/2010/main" val="1411469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predicción de una variable X condicionada a los datos D es un promedio ponderado de las predicciones individuales, ponderados por la verosimilitud de cada predicción.</a:t>
            </a:r>
          </a:p>
          <a:p>
            <a:r>
              <a:rPr lang="es-ES" dirty="0"/>
              <a:t>En resumen: </a:t>
            </a:r>
            <a:r>
              <a:rPr lang="es-ES" b="1" dirty="0"/>
              <a:t>ponderamos cada predictor con el porcentaje de aciertos obtenidos en el pasado</a:t>
            </a:r>
            <a:r>
              <a:rPr lang="es-ES" dirty="0"/>
              <a:t>.</a:t>
            </a:r>
          </a:p>
        </p:txBody>
      </p:sp>
      <p:sp>
        <p:nvSpPr>
          <p:cNvPr id="4" name="Marcador de número de diapositiva 3"/>
          <p:cNvSpPr>
            <a:spLocks noGrp="1"/>
          </p:cNvSpPr>
          <p:nvPr>
            <p:ph type="sldNum" sz="quarter" idx="10"/>
          </p:nvPr>
        </p:nvSpPr>
        <p:spPr/>
        <p:txBody>
          <a:bodyPr/>
          <a:lstStyle/>
          <a:p>
            <a:fld id="{C0E6926D-44ED-4170-9832-A085E78EF3E3}" type="slidenum">
              <a:rPr lang="es-ES" smtClean="0"/>
              <a:t>17</a:t>
            </a:fld>
            <a:endParaRPr lang="es-ES"/>
          </a:p>
        </p:txBody>
      </p:sp>
    </p:spTree>
    <p:extLst>
      <p:ext uri="{BB962C8B-B14F-4D97-AF65-F5344CB8AC3E}">
        <p14:creationId xmlns:p14="http://schemas.microsoft.com/office/powerpoint/2010/main" val="430610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Métodos de comité de expertos son el promedio simple</a:t>
            </a:r>
          </a:p>
          <a:p>
            <a:endParaRPr lang="es-ES" dirty="0"/>
          </a:p>
        </p:txBody>
      </p:sp>
      <p:sp>
        <p:nvSpPr>
          <p:cNvPr id="4" name="Marcador de número de diapositiva 3"/>
          <p:cNvSpPr>
            <a:spLocks noGrp="1"/>
          </p:cNvSpPr>
          <p:nvPr>
            <p:ph type="sldNum" sz="quarter" idx="10"/>
          </p:nvPr>
        </p:nvSpPr>
        <p:spPr/>
        <p:txBody>
          <a:bodyPr/>
          <a:lstStyle/>
          <a:p>
            <a:fld id="{C0E6926D-44ED-4170-9832-A085E78EF3E3}" type="slidenum">
              <a:rPr lang="es-ES" smtClean="0"/>
              <a:t>18</a:t>
            </a:fld>
            <a:endParaRPr lang="es-ES"/>
          </a:p>
        </p:txBody>
      </p:sp>
    </p:spTree>
    <p:extLst>
      <p:ext uri="{BB962C8B-B14F-4D97-AF65-F5344CB8AC3E}">
        <p14:creationId xmlns:p14="http://schemas.microsoft.com/office/powerpoint/2010/main" val="2642352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Buscamos unos </a:t>
            </a:r>
            <a:r>
              <a:rPr lang="es-ES" b="1" dirty="0"/>
              <a:t>pesos para combinar las diferentes predicciones que hagan mínimo el error cuadrático de predicción</a:t>
            </a:r>
          </a:p>
        </p:txBody>
      </p:sp>
      <p:sp>
        <p:nvSpPr>
          <p:cNvPr id="4" name="Marcador de número de diapositiva 3"/>
          <p:cNvSpPr>
            <a:spLocks noGrp="1"/>
          </p:cNvSpPr>
          <p:nvPr>
            <p:ph type="sldNum" sz="quarter" idx="10"/>
          </p:nvPr>
        </p:nvSpPr>
        <p:spPr/>
        <p:txBody>
          <a:bodyPr/>
          <a:lstStyle/>
          <a:p>
            <a:fld id="{C0E6926D-44ED-4170-9832-A085E78EF3E3}" type="slidenum">
              <a:rPr lang="es-ES" smtClean="0"/>
              <a:t>19</a:t>
            </a:fld>
            <a:endParaRPr lang="es-ES"/>
          </a:p>
        </p:txBody>
      </p:sp>
    </p:spTree>
    <p:extLst>
      <p:ext uri="{BB962C8B-B14F-4D97-AF65-F5344CB8AC3E}">
        <p14:creationId xmlns:p14="http://schemas.microsoft.com/office/powerpoint/2010/main" val="257072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x representa el día de mañana y pretendemos darle una señal de compra o venta.</a:t>
            </a:r>
          </a:p>
          <a:p>
            <a:r>
              <a:rPr lang="es-ES" dirty="0"/>
              <a:t>Si estamos dentro del mercado, una señal “</a:t>
            </a:r>
            <a:r>
              <a:rPr lang="es-ES" dirty="0" err="1"/>
              <a:t>out</a:t>
            </a:r>
            <a:r>
              <a:rPr lang="es-ES" dirty="0"/>
              <a:t> “ aconseja vender porque se espera una bajada de los precios.</a:t>
            </a:r>
          </a:p>
          <a:p>
            <a:r>
              <a:rPr lang="es-ES" dirty="0"/>
              <a:t>Si estamos fuera el mercado, una señal “in” aconseja comprar.</a:t>
            </a:r>
          </a:p>
          <a:p>
            <a:r>
              <a:rPr lang="es-ES" dirty="0"/>
              <a:t>En otro caso se preserva el estado presente</a:t>
            </a:r>
          </a:p>
          <a:p>
            <a:endParaRPr lang="es-ES" dirty="0"/>
          </a:p>
          <a:p>
            <a:r>
              <a:rPr lang="es-ES" dirty="0"/>
              <a:t>H(x)=1: señal de compra: compramos si estamos fuera del mercado; si ya estamos dentro del mercado seguir dentro</a:t>
            </a:r>
          </a:p>
          <a:p>
            <a:r>
              <a:rPr lang="es-ES" dirty="0"/>
              <a:t>H(x)=-1: señal de venta: vendemos si estamos dentro del mercado</a:t>
            </a:r>
          </a:p>
          <a:p>
            <a:endParaRPr lang="es-ES" dirty="0"/>
          </a:p>
          <a:p>
            <a:endParaRPr lang="es-ES" dirty="0"/>
          </a:p>
        </p:txBody>
      </p:sp>
      <p:sp>
        <p:nvSpPr>
          <p:cNvPr id="4" name="Marcador de número de diapositiva 3"/>
          <p:cNvSpPr>
            <a:spLocks noGrp="1"/>
          </p:cNvSpPr>
          <p:nvPr>
            <p:ph type="sldNum" sz="quarter" idx="10"/>
          </p:nvPr>
        </p:nvSpPr>
        <p:spPr/>
        <p:txBody>
          <a:bodyPr/>
          <a:lstStyle/>
          <a:p>
            <a:fld id="{C0E6926D-44ED-4170-9832-A085E78EF3E3}" type="slidenum">
              <a:rPr lang="es-ES" smtClean="0"/>
              <a:t>20</a:t>
            </a:fld>
            <a:endParaRPr lang="es-ES"/>
          </a:p>
        </p:txBody>
      </p:sp>
    </p:spTree>
    <p:extLst>
      <p:ext uri="{BB962C8B-B14F-4D97-AF65-F5344CB8AC3E}">
        <p14:creationId xmlns:p14="http://schemas.microsoft.com/office/powerpoint/2010/main" val="2892477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Ahora no basta que la señal del </a:t>
            </a:r>
            <a:r>
              <a:rPr lang="es-ES" dirty="0" err="1"/>
              <a:t>boosting</a:t>
            </a:r>
            <a:r>
              <a:rPr lang="es-ES" dirty="0"/>
              <a:t> sea mayor (menor) que cero. </a:t>
            </a:r>
            <a:r>
              <a:rPr lang="es-ES" b="1" dirty="0"/>
              <a:t>Hace falta un margen adicional</a:t>
            </a:r>
            <a:r>
              <a:rPr lang="es-ES" dirty="0"/>
              <a:t>.</a:t>
            </a:r>
          </a:p>
          <a:p>
            <a:r>
              <a:rPr lang="es-ES" dirty="0"/>
              <a:t>Si estamos en el mercado una señal “</a:t>
            </a:r>
            <a:r>
              <a:rPr lang="es-ES" dirty="0" err="1"/>
              <a:t>out</a:t>
            </a:r>
            <a:r>
              <a:rPr lang="es-ES" dirty="0"/>
              <a:t> “ aconseja vender porque se espera una bajada de los precios.</a:t>
            </a:r>
          </a:p>
          <a:p>
            <a:r>
              <a:rPr lang="es-ES" dirty="0"/>
              <a:t>Si estamos en el mercado una señal “in” aconseja comprar.</a:t>
            </a:r>
          </a:p>
          <a:p>
            <a:r>
              <a:rPr lang="es-ES" dirty="0"/>
              <a:t>En otro caso se preserva el estado presente</a:t>
            </a:r>
          </a:p>
          <a:p>
            <a:endParaRPr lang="es-ES" dirty="0"/>
          </a:p>
        </p:txBody>
      </p:sp>
      <p:sp>
        <p:nvSpPr>
          <p:cNvPr id="4" name="Marcador de número de diapositiva 3"/>
          <p:cNvSpPr>
            <a:spLocks noGrp="1"/>
          </p:cNvSpPr>
          <p:nvPr>
            <p:ph type="sldNum" sz="quarter" idx="10"/>
          </p:nvPr>
        </p:nvSpPr>
        <p:spPr/>
        <p:txBody>
          <a:bodyPr/>
          <a:lstStyle/>
          <a:p>
            <a:fld id="{C0E6926D-44ED-4170-9832-A085E78EF3E3}" type="slidenum">
              <a:rPr lang="es-ES" smtClean="0"/>
              <a:t>21</a:t>
            </a:fld>
            <a:endParaRPr lang="es-ES"/>
          </a:p>
        </p:txBody>
      </p:sp>
    </p:spTree>
    <p:extLst>
      <p:ext uri="{BB962C8B-B14F-4D97-AF65-F5344CB8AC3E}">
        <p14:creationId xmlns:p14="http://schemas.microsoft.com/office/powerpoint/2010/main" val="225511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problema es que el error aparente puede ser diferente al error real (principalmente con pocos datos)</a:t>
            </a:r>
          </a:p>
          <a:p>
            <a:pPr eaLnBrk="1" hangingPunct="1">
              <a:spcBef>
                <a:spcPct val="0"/>
              </a:spcBef>
            </a:pPr>
            <a:endParaRPr lang="es-ES" altLang="es-ES" dirty="0"/>
          </a:p>
          <a:p>
            <a:pPr eaLnBrk="1" hangingPunct="1">
              <a:spcBef>
                <a:spcPct val="0"/>
              </a:spcBef>
            </a:pPr>
            <a:r>
              <a:rPr lang="es-ES" altLang="es-ES" dirty="0"/>
              <a:t>RAZONES DE LA COMBINACIÓN DE MODELOS EN LA PREDICCIÓN FINANCIERA:</a:t>
            </a:r>
          </a:p>
          <a:p>
            <a:pPr eaLnBrk="1" hangingPunct="1">
              <a:spcBef>
                <a:spcPct val="0"/>
              </a:spcBef>
            </a:pPr>
            <a:r>
              <a:rPr lang="es-ES" altLang="es-ES" dirty="0"/>
              <a:t>Puede ser </a:t>
            </a:r>
            <a:r>
              <a:rPr lang="es-ES" altLang="es-ES" b="1" dirty="0"/>
              <a:t>difícil identificar un solo modelo superior a los demás</a:t>
            </a:r>
            <a:r>
              <a:rPr lang="es-ES" altLang="es-ES" dirty="0"/>
              <a:t>. Todos suelen ser predictores débiles.</a:t>
            </a:r>
          </a:p>
          <a:p>
            <a:pPr eaLnBrk="1" hangingPunct="1">
              <a:spcBef>
                <a:spcPct val="0"/>
              </a:spcBef>
            </a:pPr>
            <a:r>
              <a:rPr lang="es-ES" altLang="es-ES" b="1" dirty="0"/>
              <a:t>Ciertos modelos solo trabajan bien bajo ciertas condiciones del mercado</a:t>
            </a:r>
          </a:p>
          <a:p>
            <a:pPr eaLnBrk="1" hangingPunct="1">
              <a:spcBef>
                <a:spcPct val="0"/>
              </a:spcBef>
            </a:pPr>
            <a:r>
              <a:rPr lang="es-ES" altLang="es-ES" dirty="0"/>
              <a:t>Evitar el </a:t>
            </a:r>
            <a:r>
              <a:rPr lang="es-ES" altLang="es-ES" b="1" dirty="0"/>
              <a:t>riego de modelo</a:t>
            </a:r>
            <a:r>
              <a:rPr lang="es-ES" altLang="es-ES" dirty="0"/>
              <a:t>: diversificar la incertidumbre del modelo</a:t>
            </a:r>
          </a:p>
          <a:p>
            <a:endParaRPr lang="es-ES" dirty="0"/>
          </a:p>
          <a:p>
            <a:endParaRPr lang="es-ES" dirty="0"/>
          </a:p>
        </p:txBody>
      </p:sp>
      <p:sp>
        <p:nvSpPr>
          <p:cNvPr id="4" name="Marcador de número de diapositiva 3"/>
          <p:cNvSpPr>
            <a:spLocks noGrp="1"/>
          </p:cNvSpPr>
          <p:nvPr>
            <p:ph type="sldNum" sz="quarter" idx="10"/>
          </p:nvPr>
        </p:nvSpPr>
        <p:spPr/>
        <p:txBody>
          <a:bodyPr/>
          <a:lstStyle/>
          <a:p>
            <a:fld id="{C0E6926D-44ED-4170-9832-A085E78EF3E3}" type="slidenum">
              <a:rPr lang="es-ES" smtClean="0"/>
              <a:t>2</a:t>
            </a:fld>
            <a:endParaRPr lang="es-ES"/>
          </a:p>
        </p:txBody>
      </p:sp>
    </p:spTree>
    <p:extLst>
      <p:ext uri="{BB962C8B-B14F-4D97-AF65-F5344CB8AC3E}">
        <p14:creationId xmlns:p14="http://schemas.microsoft.com/office/powerpoint/2010/main" val="2860851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toda la muestra (1993 2002) se consideran </a:t>
            </a:r>
            <a:r>
              <a:rPr lang="es-ES" b="1" dirty="0"/>
              <a:t>varios indicadores de bondad de ajuste para las señales de compra y venta de las reglas</a:t>
            </a:r>
            <a:r>
              <a:rPr lang="es-ES" dirty="0"/>
              <a:t>:</a:t>
            </a:r>
          </a:p>
          <a:p>
            <a:r>
              <a:rPr lang="es-ES" dirty="0"/>
              <a:t>% predicción direccional, rendimiento neto, ratio de beneficio ideal (beneficio de la regla dividido por los de otra regla que acierta siempre el signo del mercado).</a:t>
            </a:r>
          </a:p>
          <a:p>
            <a:r>
              <a:rPr lang="es-ES" dirty="0"/>
              <a:t>Con los indicadores se comparan los diversos modelos</a:t>
            </a:r>
          </a:p>
          <a:p>
            <a:pPr marL="0" indent="0">
              <a:buNone/>
            </a:pPr>
            <a:r>
              <a:rPr lang="es-ES" b="1" dirty="0"/>
              <a:t>a) Parámetros de la media móvil [n1 , n2, b]   b: banda entre 0%, 1%, …, 10% </a:t>
            </a:r>
            <a:r>
              <a:rPr lang="es-ES" dirty="0"/>
              <a:t>para evitar señales engañosas:</a:t>
            </a:r>
          </a:p>
          <a:p>
            <a:pPr marL="0" indent="0">
              <a:buNone/>
            </a:pPr>
            <a:r>
              <a:rPr lang="es-ES" dirty="0"/>
              <a:t>[10, 140, 3] media móvil corta =10, media móvil larga =140, banda = 3%</a:t>
            </a:r>
          </a:p>
          <a:p>
            <a:pPr marL="0" indent="0">
              <a:buNone/>
            </a:pPr>
            <a:r>
              <a:rPr lang="es-ES" b="1" dirty="0"/>
              <a:t>b) Número de reglas de comportamiento (menor : igual : mayor) </a:t>
            </a:r>
            <a:r>
              <a:rPr lang="es-ES" dirty="0"/>
              <a:t>que la regla:</a:t>
            </a:r>
          </a:p>
          <a:p>
            <a:pPr marL="0" indent="0">
              <a:buNone/>
            </a:pPr>
            <a:r>
              <a:rPr lang="es-ES" dirty="0" err="1"/>
              <a:t>Boosting</a:t>
            </a:r>
            <a:r>
              <a:rPr lang="es-ES" dirty="0"/>
              <a:t> (687 : 3 : 14) 687 peores, 3 iguales, 14 mejores</a:t>
            </a:r>
          </a:p>
          <a:p>
            <a:pPr marL="0" indent="0">
              <a:buNone/>
            </a:pPr>
            <a:r>
              <a:rPr lang="es-ES" dirty="0"/>
              <a:t>Observación: la mejor regla técnica en cuanto a la predicción de la dirección [10, 140,3], no es la mejor en cuanto al rendimiento neto  [5, 160, 6]</a:t>
            </a:r>
          </a:p>
          <a:p>
            <a:endParaRPr lang="es-ES" dirty="0"/>
          </a:p>
        </p:txBody>
      </p:sp>
      <p:sp>
        <p:nvSpPr>
          <p:cNvPr id="4" name="Marcador de número de diapositiva 3"/>
          <p:cNvSpPr>
            <a:spLocks noGrp="1"/>
          </p:cNvSpPr>
          <p:nvPr>
            <p:ph type="sldNum" sz="quarter" idx="10"/>
          </p:nvPr>
        </p:nvSpPr>
        <p:spPr/>
        <p:txBody>
          <a:bodyPr/>
          <a:lstStyle/>
          <a:p>
            <a:fld id="{C0E6926D-44ED-4170-9832-A085E78EF3E3}" type="slidenum">
              <a:rPr lang="es-ES" smtClean="0"/>
              <a:t>22</a:t>
            </a:fld>
            <a:endParaRPr lang="es-ES"/>
          </a:p>
        </p:txBody>
      </p:sp>
    </p:spTree>
    <p:extLst>
      <p:ext uri="{BB962C8B-B14F-4D97-AF65-F5344CB8AC3E}">
        <p14:creationId xmlns:p14="http://schemas.microsoft.com/office/powerpoint/2010/main" val="3641250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Rendimiento anual neto de las 704 reglas entre 1993 y 2002 </a:t>
            </a:r>
            <a:r>
              <a:rPr lang="es-ES" b="1" dirty="0"/>
              <a:t>frente al filtro</a:t>
            </a:r>
          </a:p>
          <a:p>
            <a:r>
              <a:rPr lang="es-ES" b="1" dirty="0"/>
              <a:t>La variabilidad de las reglas es muy alta</a:t>
            </a:r>
          </a:p>
        </p:txBody>
      </p:sp>
      <p:sp>
        <p:nvSpPr>
          <p:cNvPr id="4" name="Marcador de número de diapositiva 3"/>
          <p:cNvSpPr>
            <a:spLocks noGrp="1"/>
          </p:cNvSpPr>
          <p:nvPr>
            <p:ph type="sldNum" sz="quarter" idx="10"/>
          </p:nvPr>
        </p:nvSpPr>
        <p:spPr/>
        <p:txBody>
          <a:bodyPr/>
          <a:lstStyle/>
          <a:p>
            <a:fld id="{C0E6926D-44ED-4170-9832-A085E78EF3E3}" type="slidenum">
              <a:rPr lang="es-ES" smtClean="0"/>
              <a:t>23</a:t>
            </a:fld>
            <a:endParaRPr lang="es-ES"/>
          </a:p>
        </p:txBody>
      </p:sp>
    </p:spTree>
    <p:extLst>
      <p:ext uri="{BB962C8B-B14F-4D97-AF65-F5344CB8AC3E}">
        <p14:creationId xmlns:p14="http://schemas.microsoft.com/office/powerpoint/2010/main" val="1095403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Parámetros de la media móvil [n1 , n2, b]   b: banda entre 0%, 1%, …, 10% </a:t>
            </a:r>
          </a:p>
          <a:p>
            <a:r>
              <a:rPr lang="es-ES" b="1" dirty="0"/>
              <a:t>Percentil 89: 89% de las reglas son peores, solo el 11% son mejores </a:t>
            </a:r>
          </a:p>
          <a:p>
            <a:r>
              <a:rPr lang="es-ES" dirty="0"/>
              <a:t>Lo mejor es tener número cercanos a 100 en la tabla.</a:t>
            </a:r>
          </a:p>
          <a:p>
            <a:r>
              <a:rPr lang="es-ES" b="1" dirty="0"/>
              <a:t>La mejor regla técnica cada año varía su percentil en el resto de años. Esto indica falta de robustez de la mejor regla</a:t>
            </a:r>
            <a:r>
              <a:rPr lang="es-ES" dirty="0"/>
              <a:t>.</a:t>
            </a:r>
          </a:p>
          <a:p>
            <a:r>
              <a:rPr lang="es-ES" dirty="0"/>
              <a:t>La mejor regla cada año podría serlo por azar y no por una habilidad predictiva especial.</a:t>
            </a:r>
          </a:p>
        </p:txBody>
      </p:sp>
      <p:sp>
        <p:nvSpPr>
          <p:cNvPr id="4" name="Marcador de número de diapositiva 3"/>
          <p:cNvSpPr>
            <a:spLocks noGrp="1"/>
          </p:cNvSpPr>
          <p:nvPr>
            <p:ph type="sldNum" sz="quarter" idx="10"/>
          </p:nvPr>
        </p:nvSpPr>
        <p:spPr/>
        <p:txBody>
          <a:bodyPr/>
          <a:lstStyle/>
          <a:p>
            <a:fld id="{C0E6926D-44ED-4170-9832-A085E78EF3E3}" type="slidenum">
              <a:rPr lang="es-ES" smtClean="0"/>
              <a:t>24</a:t>
            </a:fld>
            <a:endParaRPr lang="es-ES"/>
          </a:p>
        </p:txBody>
      </p:sp>
    </p:spTree>
    <p:extLst>
      <p:ext uri="{BB962C8B-B14F-4D97-AF65-F5344CB8AC3E}">
        <p14:creationId xmlns:p14="http://schemas.microsoft.com/office/powerpoint/2010/main" val="4263326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Eje X : cada una de las 704 reglas</a:t>
            </a:r>
          </a:p>
          <a:p>
            <a:r>
              <a:rPr lang="es-ES" dirty="0"/>
              <a:t>Líneas oscilantes superior e inferior: </a:t>
            </a:r>
            <a:r>
              <a:rPr lang="es-ES" b="1" dirty="0"/>
              <a:t>intervalos de confianza de las rentabilidades anuales (</a:t>
            </a:r>
            <a:r>
              <a:rPr lang="es-ES" b="1" dirty="0">
                <a:solidFill>
                  <a:srgbClr val="FF0000"/>
                </a:solidFill>
              </a:rPr>
              <a:t>hay 10 años</a:t>
            </a:r>
            <a:r>
              <a:rPr lang="es-ES" b="1" dirty="0"/>
              <a:t>) de cada una de las 704 reglas</a:t>
            </a:r>
            <a:r>
              <a:rPr lang="es-ES" dirty="0"/>
              <a:t>:</a:t>
            </a:r>
          </a:p>
          <a:p>
            <a:r>
              <a:rPr lang="es-ES" dirty="0"/>
              <a:t>Intervalo de confianza: </a:t>
            </a:r>
            <a:r>
              <a:rPr lang="es-ES" b="1" dirty="0"/>
              <a:t>(m-2s,m+2s), m: rendimiento medio anual; s: </a:t>
            </a:r>
            <a:r>
              <a:rPr lang="es-ES" b="1" dirty="0" err="1"/>
              <a:t>std</a:t>
            </a:r>
            <a:r>
              <a:rPr lang="es-ES" b="1" dirty="0"/>
              <a:t> rendimientos anuales</a:t>
            </a:r>
          </a:p>
          <a:p>
            <a:r>
              <a:rPr lang="es-ES" b="1" dirty="0"/>
              <a:t>No podemos aceptar, estadísticamente, que el </a:t>
            </a:r>
            <a:r>
              <a:rPr lang="es-ES" b="1" dirty="0" err="1"/>
              <a:t>boosting</a:t>
            </a:r>
            <a:r>
              <a:rPr lang="es-ES" b="1" dirty="0"/>
              <a:t> mejora significativamente las reglas técnicas, ni que exista una regla técnica mejor que las demás  </a:t>
            </a:r>
          </a:p>
          <a:p>
            <a:r>
              <a:rPr lang="es-ES" dirty="0"/>
              <a:t>3 líneas rectas del centro: rendimientos medios anuales de los 10 años del </a:t>
            </a:r>
            <a:r>
              <a:rPr lang="es-ES" dirty="0" err="1"/>
              <a:t>Boosting</a:t>
            </a:r>
            <a:r>
              <a:rPr lang="es-ES" dirty="0"/>
              <a:t>, Comité y Bayesiano (filtrados)</a:t>
            </a:r>
          </a:p>
          <a:p>
            <a:r>
              <a:rPr lang="es-ES" dirty="0"/>
              <a:t>mean(</a:t>
            </a:r>
            <a:r>
              <a:rPr lang="es-ES" dirty="0" err="1"/>
              <a:t>ma</a:t>
            </a:r>
            <a:r>
              <a:rPr lang="es-ES" dirty="0"/>
              <a:t>) rendimiento medio anual de cada una de las 704 reglas de media móvil.</a:t>
            </a:r>
          </a:p>
          <a:p>
            <a:r>
              <a:rPr lang="es-ES" dirty="0"/>
              <a:t>Todas las reglas de media móvil tienen rentabilidad media anual positiva.</a:t>
            </a:r>
          </a:p>
          <a:p>
            <a:r>
              <a:rPr lang="es-ES" b="1" dirty="0" err="1"/>
              <a:t>Boosting</a:t>
            </a:r>
            <a:r>
              <a:rPr lang="es-ES" b="1" dirty="0"/>
              <a:t> supera Comité y Bayesiano (todos filtrados)</a:t>
            </a:r>
          </a:p>
          <a:p>
            <a:r>
              <a:rPr lang="es-ES" dirty="0"/>
              <a:t>Considerásemos su intervalo de confianza de rentabilidades anuales, </a:t>
            </a:r>
            <a:r>
              <a:rPr lang="es-ES" dirty="0" err="1"/>
              <a:t>boosting</a:t>
            </a:r>
            <a:r>
              <a:rPr lang="es-ES" dirty="0"/>
              <a:t> tiene menos variabilidad y es más  robusta que cualquier media móvil.</a:t>
            </a:r>
          </a:p>
          <a:p>
            <a:r>
              <a:rPr lang="es-ES" dirty="0"/>
              <a:t> </a:t>
            </a:r>
          </a:p>
        </p:txBody>
      </p:sp>
      <p:sp>
        <p:nvSpPr>
          <p:cNvPr id="4" name="Marcador de número de diapositiva 3"/>
          <p:cNvSpPr>
            <a:spLocks noGrp="1"/>
          </p:cNvSpPr>
          <p:nvPr>
            <p:ph type="sldNum" sz="quarter" idx="10"/>
          </p:nvPr>
        </p:nvSpPr>
        <p:spPr/>
        <p:txBody>
          <a:bodyPr/>
          <a:lstStyle/>
          <a:p>
            <a:fld id="{C0E6926D-44ED-4170-9832-A085E78EF3E3}" type="slidenum">
              <a:rPr lang="es-ES" smtClean="0"/>
              <a:t>25</a:t>
            </a:fld>
            <a:endParaRPr lang="es-ES"/>
          </a:p>
        </p:txBody>
      </p:sp>
    </p:spTree>
    <p:extLst>
      <p:ext uri="{BB962C8B-B14F-4D97-AF65-F5344CB8AC3E}">
        <p14:creationId xmlns:p14="http://schemas.microsoft.com/office/powerpoint/2010/main" val="1639976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Consideramos dos subperiodos:</a:t>
            </a:r>
          </a:p>
          <a:p>
            <a:r>
              <a:rPr lang="es-ES" dirty="0"/>
              <a:t>Comportamiento del NYSE antes y de la burbuja tecnológica del 2000</a:t>
            </a:r>
          </a:p>
        </p:txBody>
      </p:sp>
      <p:sp>
        <p:nvSpPr>
          <p:cNvPr id="4" name="Marcador de número de diapositiva 3"/>
          <p:cNvSpPr>
            <a:spLocks noGrp="1"/>
          </p:cNvSpPr>
          <p:nvPr>
            <p:ph type="sldNum" sz="quarter" idx="10"/>
          </p:nvPr>
        </p:nvSpPr>
        <p:spPr/>
        <p:txBody>
          <a:bodyPr/>
          <a:lstStyle/>
          <a:p>
            <a:fld id="{C0E6926D-44ED-4170-9832-A085E78EF3E3}" type="slidenum">
              <a:rPr lang="es-ES" smtClean="0"/>
              <a:t>26</a:t>
            </a:fld>
            <a:endParaRPr lang="es-ES"/>
          </a:p>
        </p:txBody>
      </p:sp>
    </p:spTree>
    <p:extLst>
      <p:ext uri="{BB962C8B-B14F-4D97-AF65-F5344CB8AC3E}">
        <p14:creationId xmlns:p14="http://schemas.microsoft.com/office/powerpoint/2010/main" val="3938793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a:t>Durante los periodos de alza generalizada </a:t>
            </a:r>
            <a:r>
              <a:rPr lang="es-ES" b="1" dirty="0"/>
              <a:t>ninguna regla técnica ni procedimiento de aprendizaje estadístico fue capaz de obtener un rendimiento neto superior a comprar y mantener, excepto la mejor regla técnica con la ratio de Sharpe</a:t>
            </a:r>
            <a:r>
              <a:rPr lang="es-ES" dirty="0"/>
              <a:t>. </a:t>
            </a:r>
          </a:p>
          <a:p>
            <a:r>
              <a:rPr lang="es-ES" dirty="0"/>
              <a:t>La ratio de Sharpe del B&amp;H (0.0631) solo se supera por la de la mejor media móvil (0.0657).</a:t>
            </a:r>
          </a:p>
        </p:txBody>
      </p:sp>
      <p:sp>
        <p:nvSpPr>
          <p:cNvPr id="4" name="Marcador de número de diapositiva 3"/>
          <p:cNvSpPr>
            <a:spLocks noGrp="1"/>
          </p:cNvSpPr>
          <p:nvPr>
            <p:ph type="sldNum" sz="quarter" idx="10"/>
          </p:nvPr>
        </p:nvSpPr>
        <p:spPr/>
        <p:txBody>
          <a:bodyPr/>
          <a:lstStyle/>
          <a:p>
            <a:fld id="{C0E6926D-44ED-4170-9832-A085E78EF3E3}" type="slidenum">
              <a:rPr lang="es-ES" smtClean="0"/>
              <a:t>27</a:t>
            </a:fld>
            <a:endParaRPr lang="es-ES"/>
          </a:p>
        </p:txBody>
      </p:sp>
    </p:spTree>
    <p:extLst>
      <p:ext uri="{BB962C8B-B14F-4D97-AF65-F5344CB8AC3E}">
        <p14:creationId xmlns:p14="http://schemas.microsoft.com/office/powerpoint/2010/main" val="2678495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Tras el estallido de la burbuja tecnológica, </a:t>
            </a:r>
            <a:r>
              <a:rPr lang="es-ES" b="1" dirty="0"/>
              <a:t>los </a:t>
            </a:r>
            <a:r>
              <a:rPr lang="es-ES" b="1" dirty="0" err="1"/>
              <a:t>learning</a:t>
            </a:r>
            <a:r>
              <a:rPr lang="es-ES" b="1" dirty="0"/>
              <a:t> métodos superan al B&amp;H</a:t>
            </a:r>
            <a:r>
              <a:rPr lang="es-ES" dirty="0"/>
              <a:t>.</a:t>
            </a:r>
          </a:p>
          <a:p>
            <a:r>
              <a:rPr lang="es-ES" dirty="0"/>
              <a:t>La </a:t>
            </a:r>
            <a:r>
              <a:rPr lang="es-ES" b="1" dirty="0"/>
              <a:t>mejor ratio de </a:t>
            </a:r>
            <a:r>
              <a:rPr lang="es-ES" b="1" dirty="0" err="1"/>
              <a:t>Sharpe</a:t>
            </a:r>
            <a:r>
              <a:rPr lang="es-ES" b="1" dirty="0"/>
              <a:t> es la del </a:t>
            </a:r>
            <a:r>
              <a:rPr lang="es-ES" b="1" dirty="0" err="1"/>
              <a:t>boosting</a:t>
            </a:r>
            <a:endParaRPr lang="es-ES" b="1" dirty="0"/>
          </a:p>
        </p:txBody>
      </p:sp>
      <p:sp>
        <p:nvSpPr>
          <p:cNvPr id="4" name="Marcador de número de diapositiva 3"/>
          <p:cNvSpPr>
            <a:spLocks noGrp="1"/>
          </p:cNvSpPr>
          <p:nvPr>
            <p:ph type="sldNum" sz="quarter" idx="10"/>
          </p:nvPr>
        </p:nvSpPr>
        <p:spPr/>
        <p:txBody>
          <a:bodyPr/>
          <a:lstStyle/>
          <a:p>
            <a:fld id="{C0E6926D-44ED-4170-9832-A085E78EF3E3}" type="slidenum">
              <a:rPr lang="es-ES" smtClean="0"/>
              <a:t>28</a:t>
            </a:fld>
            <a:endParaRPr lang="es-ES"/>
          </a:p>
        </p:txBody>
      </p:sp>
    </p:spTree>
    <p:extLst>
      <p:ext uri="{BB962C8B-B14F-4D97-AF65-F5344CB8AC3E}">
        <p14:creationId xmlns:p14="http://schemas.microsoft.com/office/powerpoint/2010/main" val="3706596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Dow introduce el </a:t>
            </a:r>
            <a:r>
              <a:rPr lang="es-ES" dirty="0" err="1"/>
              <a:t>Chartismo</a:t>
            </a:r>
            <a:r>
              <a:rPr lang="es-ES" dirty="0"/>
              <a:t>: Análisis gráfico para intentar predecir las expectativas de los agentes del mercado.</a:t>
            </a:r>
          </a:p>
          <a:p>
            <a:r>
              <a:rPr lang="es-ES" dirty="0"/>
              <a:t>El anterior máximo local se convierte en área de RESISTENCIA: muchos de los que han perdido tras la bajada venden al llegar a ese máximo.</a:t>
            </a:r>
          </a:p>
          <a:p>
            <a:r>
              <a:rPr lang="es-ES" dirty="0"/>
              <a:t>El anterior mínimo local se convierte en área de SOPORTE: cuando se llega a ese nivel muchos compran esperando que el mercado va a darse la vuelta.</a:t>
            </a:r>
          </a:p>
          <a:p>
            <a:endParaRPr lang="es-ES" dirty="0"/>
          </a:p>
        </p:txBody>
      </p:sp>
      <p:sp>
        <p:nvSpPr>
          <p:cNvPr id="4" name="Marcador de número de diapositiva 3"/>
          <p:cNvSpPr>
            <a:spLocks noGrp="1"/>
          </p:cNvSpPr>
          <p:nvPr>
            <p:ph type="sldNum" sz="quarter" idx="10"/>
          </p:nvPr>
        </p:nvSpPr>
        <p:spPr/>
        <p:txBody>
          <a:bodyPr/>
          <a:lstStyle/>
          <a:p>
            <a:fld id="{C0E6926D-44ED-4170-9832-A085E78EF3E3}" type="slidenum">
              <a:rPr lang="es-ES" smtClean="0"/>
              <a:t>30</a:t>
            </a:fld>
            <a:endParaRPr lang="es-ES"/>
          </a:p>
        </p:txBody>
      </p:sp>
    </p:spTree>
    <p:extLst>
      <p:ext uri="{BB962C8B-B14F-4D97-AF65-F5344CB8AC3E}">
        <p14:creationId xmlns:p14="http://schemas.microsoft.com/office/powerpoint/2010/main" val="248954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idea es </a:t>
            </a:r>
            <a:r>
              <a:rPr lang="es-ES" sz="1200" b="1" kern="1200" dirty="0">
                <a:solidFill>
                  <a:schemeClr val="tx1"/>
                </a:solidFill>
                <a:effectLst/>
                <a:latin typeface="+mn-lt"/>
                <a:ea typeface="+mn-ea"/>
                <a:cs typeface="+mn-cs"/>
              </a:rPr>
              <a:t>correr los algoritmos varias veces y combinar los resultados </a:t>
            </a:r>
            <a:r>
              <a:rPr lang="es-ES" sz="1200" kern="1200" dirty="0">
                <a:solidFill>
                  <a:schemeClr val="tx1"/>
                </a:solidFill>
                <a:effectLst/>
                <a:latin typeface="+mn-lt"/>
                <a:ea typeface="+mn-ea"/>
                <a:cs typeface="+mn-cs"/>
              </a:rPr>
              <a:t>de alguna forma para obtener un mejor resultado final.</a:t>
            </a:r>
          </a:p>
          <a:p>
            <a:r>
              <a:rPr lang="es-ES" sz="1200" b="1" kern="1200" dirty="0">
                <a:solidFill>
                  <a:schemeClr val="tx1"/>
                </a:solidFill>
                <a:effectLst/>
                <a:latin typeface="+mn-lt"/>
                <a:ea typeface="+mn-ea"/>
                <a:cs typeface="+mn-cs"/>
              </a:rPr>
              <a:t>La combinación de varios modelos se puede hacer de diferentes formas, la mas simple los datos perturbar y usar voto mayoritario (</a:t>
            </a:r>
            <a:r>
              <a:rPr lang="es-ES" sz="1200" b="1" kern="1200" dirty="0" err="1">
                <a:solidFill>
                  <a:schemeClr val="tx1"/>
                </a:solidFill>
                <a:effectLst/>
                <a:latin typeface="+mn-lt"/>
                <a:ea typeface="+mn-ea"/>
                <a:cs typeface="+mn-cs"/>
              </a:rPr>
              <a:t>bagging</a:t>
            </a:r>
            <a:r>
              <a:rPr lang="es-ES" sz="1200" b="1" kern="1200" dirty="0">
                <a:solidFill>
                  <a:schemeClr val="tx1"/>
                </a:solidFill>
                <a:effectLst/>
                <a:latin typeface="+mn-lt"/>
                <a:ea typeface="+mn-ea"/>
                <a:cs typeface="+mn-cs"/>
              </a:rPr>
              <a:t>)</a:t>
            </a:r>
            <a:r>
              <a:rPr lang="es-ES" sz="1200" b="0" kern="1200" dirty="0">
                <a:solidFill>
                  <a:schemeClr val="tx1"/>
                </a:solidFill>
                <a:effectLst/>
                <a:latin typeface="+mn-lt"/>
                <a:ea typeface="+mn-ea"/>
                <a:cs typeface="+mn-cs"/>
              </a:rPr>
              <a:t>. Otras posibilidades son el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boosting</a:t>
            </a:r>
            <a:r>
              <a:rPr lang="es-ES" sz="1200" kern="1200" dirty="0">
                <a:solidFill>
                  <a:schemeClr val="tx1"/>
                </a:solidFill>
                <a:effectLst/>
                <a:latin typeface="+mn-lt"/>
                <a:ea typeface="+mn-ea"/>
                <a:cs typeface="+mn-cs"/>
              </a:rPr>
              <a:t>, </a:t>
            </a:r>
            <a:r>
              <a:rPr lang="es-ES" sz="1200" b="0" kern="1200" dirty="0">
                <a:solidFill>
                  <a:schemeClr val="tx1"/>
                </a:solidFill>
                <a:effectLst/>
                <a:latin typeface="+mn-lt"/>
                <a:ea typeface="+mn-ea"/>
                <a:cs typeface="+mn-cs"/>
              </a:rPr>
              <a:t>que </a:t>
            </a:r>
            <a:r>
              <a:rPr lang="es-ES" sz="1200" kern="1200" dirty="0">
                <a:solidFill>
                  <a:schemeClr val="tx1"/>
                </a:solidFill>
                <a:effectLst/>
                <a:latin typeface="+mn-lt"/>
                <a:ea typeface="+mn-ea"/>
                <a:cs typeface="+mn-cs"/>
              </a:rPr>
              <a:t>realiza un voto ponderado, o usar un nuevo clasificador que decida como combinar esos resultados (e.g.,</a:t>
            </a:r>
            <a:r>
              <a:rPr lang="es-ES" sz="1200" kern="1200" dirty="0" err="1">
                <a:solidFill>
                  <a:schemeClr val="tx1"/>
                </a:solidFill>
                <a:effectLst/>
                <a:latin typeface="+mn-lt"/>
                <a:ea typeface="+mn-ea"/>
                <a:cs typeface="+mn-cs"/>
              </a:rPr>
              <a:t>stacking</a:t>
            </a:r>
            <a:r>
              <a:rPr lang="es-ES" sz="1200" kern="1200" dirty="0">
                <a:solidFill>
                  <a:schemeClr val="tx1"/>
                </a:solidFill>
                <a:effectLst/>
                <a:latin typeface="+mn-lt"/>
                <a:ea typeface="+mn-ea"/>
                <a:cs typeface="+mn-cs"/>
              </a:rPr>
              <a:t>).</a:t>
            </a:r>
          </a:p>
          <a:p>
            <a:r>
              <a:rPr lang="es-ES" sz="1200" kern="1200" dirty="0">
                <a:solidFill>
                  <a:schemeClr val="tx1"/>
                </a:solidFill>
                <a:effectLst/>
                <a:latin typeface="+mn-lt"/>
                <a:ea typeface="+mn-ea"/>
                <a:cs typeface="+mn-cs"/>
              </a:rPr>
              <a:t>La desventaja que presentan es que los resultados son difíciles de analizar.</a:t>
            </a:r>
          </a:p>
          <a:p>
            <a:endParaRPr lang="es-ES" dirty="0"/>
          </a:p>
        </p:txBody>
      </p:sp>
      <p:sp>
        <p:nvSpPr>
          <p:cNvPr id="4" name="Marcador de número de diapositiva 3"/>
          <p:cNvSpPr>
            <a:spLocks noGrp="1"/>
          </p:cNvSpPr>
          <p:nvPr>
            <p:ph type="sldNum" sz="quarter" idx="10"/>
          </p:nvPr>
        </p:nvSpPr>
        <p:spPr/>
        <p:txBody>
          <a:bodyPr/>
          <a:lstStyle/>
          <a:p>
            <a:fld id="{C0E6926D-44ED-4170-9832-A085E78EF3E3}" type="slidenum">
              <a:rPr lang="es-ES" smtClean="0"/>
              <a:t>3</a:t>
            </a:fld>
            <a:endParaRPr lang="es-ES"/>
          </a:p>
        </p:txBody>
      </p:sp>
    </p:spTree>
    <p:extLst>
      <p:ext uri="{BB962C8B-B14F-4D97-AF65-F5344CB8AC3E}">
        <p14:creationId xmlns:p14="http://schemas.microsoft.com/office/powerpoint/2010/main" val="3264881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err="1">
                <a:solidFill>
                  <a:schemeClr val="tx1"/>
                </a:solidFill>
                <a:effectLst/>
                <a:latin typeface="+mn-lt"/>
                <a:ea typeface="+mn-ea"/>
                <a:cs typeface="+mn-cs"/>
              </a:rPr>
              <a:t>Bagging</a:t>
            </a:r>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Bootstrap </a:t>
            </a:r>
            <a:r>
              <a:rPr lang="es-ES" sz="1200" b="1" kern="1200" dirty="0" err="1">
                <a:solidFill>
                  <a:schemeClr val="tx1"/>
                </a:solidFill>
                <a:effectLst/>
                <a:latin typeface="+mn-lt"/>
                <a:ea typeface="+mn-ea"/>
                <a:cs typeface="+mn-cs"/>
              </a:rPr>
              <a:t>Aggregating</a:t>
            </a:r>
            <a:r>
              <a:rPr lang="es-ES" sz="1200" kern="1200" dirty="0">
                <a:solidFill>
                  <a:schemeClr val="tx1"/>
                </a:solidFill>
                <a:effectLst/>
                <a:latin typeface="+mn-lt"/>
                <a:ea typeface="+mn-ea"/>
                <a:cs typeface="+mn-cs"/>
              </a:rPr>
              <a:t>) genera clasificadores de varias muestras de los ejemplos</a:t>
            </a:r>
          </a:p>
          <a:p>
            <a:r>
              <a:rPr lang="es-ES" sz="1200" b="1" kern="1200" dirty="0">
                <a:solidFill>
                  <a:schemeClr val="tx1"/>
                </a:solidFill>
                <a:effectLst/>
                <a:latin typeface="+mn-lt"/>
                <a:ea typeface="+mn-ea"/>
                <a:cs typeface="+mn-cs"/>
              </a:rPr>
              <a:t>Funciona especialmente para algoritmos de aprendizaje inestables </a:t>
            </a:r>
            <a:r>
              <a:rPr lang="es-ES" sz="1200" kern="1200" dirty="0">
                <a:solidFill>
                  <a:schemeClr val="tx1"/>
                </a:solidFill>
                <a:effectLst/>
                <a:latin typeface="+mn-lt"/>
                <a:ea typeface="+mn-ea"/>
                <a:cs typeface="+mn-cs"/>
              </a:rPr>
              <a:t>(cambian mucho sus estructuras al cambiar un poco los ejemplos), por ejemplo, los arboles de decisión.</a:t>
            </a:r>
          </a:p>
          <a:p>
            <a:r>
              <a:rPr lang="es-ES" sz="1200" kern="1200" dirty="0">
                <a:solidFill>
                  <a:schemeClr val="tx1"/>
                </a:solidFill>
                <a:effectLst/>
                <a:latin typeface="+mn-lt"/>
                <a:ea typeface="+mn-ea"/>
                <a:cs typeface="+mn-cs"/>
              </a:rPr>
              <a:t>El error esperado total de clasificación está dado por la suma del sesgo y la varianza. </a:t>
            </a:r>
            <a:r>
              <a:rPr lang="es-ES" sz="1200" b="1" kern="1200" dirty="0">
                <a:solidFill>
                  <a:schemeClr val="tx1"/>
                </a:solidFill>
                <a:effectLst/>
                <a:latin typeface="+mn-lt"/>
                <a:ea typeface="+mn-ea"/>
                <a:cs typeface="+mn-cs"/>
              </a:rPr>
              <a:t>Al combinar múltiples clasificadores se reduce el error esperado al reducir la varianza</a:t>
            </a:r>
          </a:p>
          <a:p>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0E6926D-44ED-4170-9832-A085E78EF3E3}" type="slidenum">
              <a:rPr lang="es-ES" smtClean="0"/>
              <a:t>4</a:t>
            </a:fld>
            <a:endParaRPr lang="es-ES"/>
          </a:p>
        </p:txBody>
      </p:sp>
    </p:spTree>
    <p:extLst>
      <p:ext uri="{BB962C8B-B14F-4D97-AF65-F5344CB8AC3E}">
        <p14:creationId xmlns:p14="http://schemas.microsoft.com/office/powerpoint/2010/main" val="886736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Partimos de predictores débiles dados por arboles de regresión hi(x) con 2 divisiones: 4 hojas cada uno y 2 divisiones obtenidas por medio de 2 posibles variables predictoras y un punto de corte para cada una de ellas.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Por ejemplo, si el primer árbol es h1(x).</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Para todas las observaciones de entrenamiento considerarlos los residuos de la predicción basados en el primer modelo del árbol h1(x).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Aplicamos ahora el segundo árbol h2(x) </a:t>
            </a:r>
            <a:r>
              <a:rPr lang="es-ES" dirty="0"/>
              <a:t>(otras  dos variables predictoras y dos puntos de corte) a los residuos del primer modelo. Esto produce </a:t>
            </a:r>
            <a:r>
              <a:rPr lang="es-ES" b="1" dirty="0"/>
              <a:t>nuevos residuos a los que aplicamos el árbol h3(x)</a:t>
            </a:r>
            <a:r>
              <a:rPr lang="es-E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Podemos hacer esto muchas veces y obtener una predicción basada en la reestimación del modelo básico muchas veces sobre los residuos actualizados.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predicción final h(x)=h1(x)+ h2(x)+…+</a:t>
            </a:r>
            <a:r>
              <a:rPr lang="es-ES" dirty="0" err="1"/>
              <a:t>hn</a:t>
            </a:r>
            <a:r>
              <a:rPr lang="es-ES" dirty="0"/>
              <a:t>(x) es la suma de las predicciones de todos los arboles anteriores que puede interpretarse como un árbol mucho más profundo (muchas más divisiones y hojas) inducido por las posibles variables y divisiones de los otros árboles. </a:t>
            </a:r>
          </a:p>
        </p:txBody>
      </p:sp>
      <p:sp>
        <p:nvSpPr>
          <p:cNvPr id="4" name="Marcador de número de diapositiva 3"/>
          <p:cNvSpPr>
            <a:spLocks noGrp="1"/>
          </p:cNvSpPr>
          <p:nvPr>
            <p:ph type="sldNum" sz="quarter" idx="5"/>
          </p:nvPr>
        </p:nvSpPr>
        <p:spPr/>
        <p:txBody>
          <a:bodyPr/>
          <a:lstStyle/>
          <a:p>
            <a:fld id="{C0E6926D-44ED-4170-9832-A085E78EF3E3}" type="slidenum">
              <a:rPr lang="es-ES" smtClean="0"/>
              <a:t>5</a:t>
            </a:fld>
            <a:endParaRPr lang="es-ES"/>
          </a:p>
        </p:txBody>
      </p:sp>
    </p:spTree>
    <p:extLst>
      <p:ext uri="{BB962C8B-B14F-4D97-AF65-F5344CB8AC3E}">
        <p14:creationId xmlns:p14="http://schemas.microsoft.com/office/powerpoint/2010/main" val="2440807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Queremos clasificar con árboles los círculos y los cuadrados.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Partimos de predictores débiles dados por arboles de clasificación con dos hojas cada uno asociado a una de las posibles variables predictoras (posiblemente repetidas) y a un determinado punto de corte.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Por ejemplo, si el primer árbol es X&lt;1, el efecto del primer modelo es crear una división vertical en los datos produciendo 3 errores que son los círculos en rojo. El modelo F1 es X&lt;1.</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Para todas las observaciones de entrenamiento considerarlos los residuos de la predicción basados en el primer modelo de árbol de dos hojas.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Aplicamos ahora el segundo árbol (otra  variable predictora y un punto de corte) a los residuos del primer modelo. Esto produce una segunda división Y&gt;4 en los datos y conduce a un segundo modelo donde el error de clasificación es el cuadrado en azul. El segundo modelo es F2: X&lt;1 and Y&gt;4.</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Aplicamos el tercer árbol X&lt;5 a los residuos del segundo modelo y conseguimos clasificar correctamente los objetos.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 El tercer modelo es F3: X&lt;1 and Y&gt;4 and X&lt;5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a second simple tree (with the same shallow depth L) is used to ﬁt the prediction residuals from the ﬁrst tree. Forecasts from these two trees are added together to form an ensemble prediction of the outcome, but the forecast component from the second tree is shrunken by a factor ν ∈ (0,1) to help prevent the model from overﬁtting the residuals. At each new step b, a shallow tree is ﬁtted to the residuals from the model with b−1 trees, and its residual forecast is added to the total with a shrinkage weight of ν. This is iterated until there are a total of B trees in the ensemble. The ﬁnal output is therefore an additive model of shallow trees with three tuning parameters (</a:t>
            </a:r>
            <a:r>
              <a:rPr lang="en-US" dirty="0" err="1"/>
              <a:t>L,ν,B</a:t>
            </a:r>
            <a:r>
              <a:rPr lang="en-US" dirty="0"/>
              <a:t>) which we adaptively choose in the validation step.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p:txBody>
      </p:sp>
      <p:sp>
        <p:nvSpPr>
          <p:cNvPr id="4" name="Marcador de número de diapositiva 3"/>
          <p:cNvSpPr>
            <a:spLocks noGrp="1"/>
          </p:cNvSpPr>
          <p:nvPr>
            <p:ph type="sldNum" sz="quarter" idx="5"/>
          </p:nvPr>
        </p:nvSpPr>
        <p:spPr/>
        <p:txBody>
          <a:bodyPr/>
          <a:lstStyle/>
          <a:p>
            <a:fld id="{C0E6926D-44ED-4170-9832-A085E78EF3E3}" type="slidenum">
              <a:rPr lang="es-ES" smtClean="0"/>
              <a:t>6</a:t>
            </a:fld>
            <a:endParaRPr lang="es-ES"/>
          </a:p>
        </p:txBody>
      </p:sp>
    </p:spTree>
    <p:extLst>
      <p:ext uri="{BB962C8B-B14F-4D97-AF65-F5344CB8AC3E}">
        <p14:creationId xmlns:p14="http://schemas.microsoft.com/office/powerpoint/2010/main" val="3081820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5247A0E5-EACF-4DB1-8957-8C3A44D2ADBE}"/>
              </a:ext>
            </a:extLst>
          </p:cNvPr>
          <p:cNvSpPr>
            <a:spLocks noGrp="1"/>
          </p:cNvSpPr>
          <p:nvPr>
            <p:ph type="body" idx="1"/>
          </p:nvPr>
        </p:nvSpPr>
        <p:spPr/>
        <p:txBody>
          <a:bodyPr/>
          <a:lstStyle/>
          <a:p>
            <a:r>
              <a:rPr lang="en-US" dirty="0"/>
              <a:t>Ensemble approach in training our neural networks (see also Hansen and </a:t>
            </a:r>
            <a:r>
              <a:rPr lang="en-US" dirty="0" err="1"/>
              <a:t>Salamon</a:t>
            </a:r>
            <a:r>
              <a:rPr lang="en-US" dirty="0"/>
              <a:t>, 1990; </a:t>
            </a:r>
            <a:r>
              <a:rPr lang="en-US" dirty="0" err="1"/>
              <a:t>Dietterich</a:t>
            </a:r>
            <a:r>
              <a:rPr lang="en-US" dirty="0"/>
              <a:t>, 2000</a:t>
            </a:r>
            <a:r>
              <a:rPr lang="en-US" b="1" dirty="0"/>
              <a:t>). Use multiple random seeds to initialize neural network</a:t>
            </a:r>
            <a:r>
              <a:rPr lang="en-US" dirty="0"/>
              <a:t> estimation and </a:t>
            </a:r>
            <a:r>
              <a:rPr lang="en-US" b="1" dirty="0"/>
              <a:t>construct predictions by averaging forecasts from all networks</a:t>
            </a:r>
            <a:r>
              <a:rPr lang="en-US" dirty="0"/>
              <a:t>. This reduces prediction variance because the stochastic nature of the optimization can cause diﬀerent seeds to produce diﬀerent forecasts</a:t>
            </a:r>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err="1"/>
              <a:t>Boosting</a:t>
            </a:r>
            <a:r>
              <a:rPr lang="es-ES" dirty="0"/>
              <a:t> es un meta-algoritmo de aprendizaje automático que reduce el sesgo y varianza en un contexto </a:t>
            </a:r>
            <a:r>
              <a:rPr lang="es-ES" u="none" dirty="0">
                <a:solidFill>
                  <a:schemeClr val="tx1"/>
                </a:solidFill>
              </a:rPr>
              <a:t>de </a:t>
            </a:r>
            <a:r>
              <a:rPr lang="es-ES" u="none" dirty="0">
                <a:solidFill>
                  <a:schemeClr val="tx1"/>
                </a:solidFill>
                <a:hlinkClick r:id="rId3" tooltip="Aprendizaje supervisado">
                  <a:extLst>
                    <a:ext uri="{A12FA001-AC4F-418D-AE19-62706E023703}">
                      <ahyp:hlinkClr xmlns:ahyp="http://schemas.microsoft.com/office/drawing/2018/hyperlinkcolor" val="tx"/>
                    </a:ext>
                  </a:extLst>
                </a:hlinkClick>
              </a:rPr>
              <a:t>aprendizaje supervisado</a:t>
            </a:r>
            <a:r>
              <a:rPr lang="es-ES" u="none" dirty="0">
                <a:solidFill>
                  <a:schemeClr val="tx1"/>
                </a:solidFill>
              </a:rPr>
              <a:t>.​ ¿Puede un conjunto de clasificadores </a:t>
            </a:r>
            <a:r>
              <a:rPr lang="es-ES" dirty="0"/>
              <a:t>débiles crear un clasificador robusto?​ Un clasificador débil está definido para ser un clasificador el cual está solo débilmente correlacionado con la clasificación correcta (sólo clasifica mejor que un clasificador aleatorio). En contraste, un clasificador robusto es un clasificador que tiene un mejor desempeño que el de un clasificador débil, ya que sus clasificaciones se aproximan más a las verdaderas clases. </a:t>
            </a:r>
          </a:p>
          <a:p>
            <a:endParaRPr lang="en-US" dirty="0"/>
          </a:p>
          <a:p>
            <a:r>
              <a:rPr lang="en-US" dirty="0"/>
              <a:t>Boosting y ensemble learning methods: dado un conjunto de predictors </a:t>
            </a:r>
            <a:r>
              <a:rPr lang="en-US" dirty="0" err="1"/>
              <a:t>débiles</a:t>
            </a:r>
            <a:r>
              <a:rPr lang="en-US" dirty="0"/>
              <a:t> </a:t>
            </a:r>
            <a:r>
              <a:rPr lang="en-US" dirty="0" err="1"/>
              <a:t>combinarlos</a:t>
            </a:r>
            <a:r>
              <a:rPr lang="en-US" dirty="0"/>
              <a:t> para </a:t>
            </a:r>
            <a:r>
              <a:rPr lang="en-US" dirty="0" err="1"/>
              <a:t>obtener</a:t>
            </a:r>
            <a:r>
              <a:rPr lang="en-US" dirty="0"/>
              <a:t> un predictor </a:t>
            </a:r>
            <a:r>
              <a:rPr lang="en-US" dirty="0" err="1"/>
              <a:t>mejor</a:t>
            </a:r>
            <a:endParaRPr lang="es-ES" dirty="0"/>
          </a:p>
          <a:p>
            <a:r>
              <a:rPr lang="es-ES" dirty="0" err="1"/>
              <a:t>Boosting</a:t>
            </a:r>
            <a:r>
              <a:rPr lang="es-ES" dirty="0"/>
              <a:t> se refiere a la estimación repetida donde </a:t>
            </a:r>
            <a:r>
              <a:rPr lang="es-ES" b="1" dirty="0"/>
              <a:t>observaciones mal clasificadas por un modelo se les da un peso más alto en a la hora de calcular el error de predicción del siguiente modelo</a:t>
            </a:r>
            <a:r>
              <a:rPr lang="es-ES" dirty="0"/>
              <a:t>. La estimación final es un promedio de las estimaciones repetidas</a:t>
            </a:r>
          </a:p>
          <a:p>
            <a:r>
              <a:rPr lang="es-ES" dirty="0"/>
              <a:t>¿Cuál es la mejor regla técnica de media móvil?</a:t>
            </a:r>
          </a:p>
          <a:p>
            <a:r>
              <a:rPr lang="es-ES" dirty="0"/>
              <a:t>Hemos desarrollado una forma de combinar la información de las numerosas reglas técnicas y aprovechar la información de todas ellas.</a:t>
            </a:r>
          </a:p>
          <a:p>
            <a:endParaRPr lang="es-ES" dirty="0"/>
          </a:p>
          <a:p>
            <a:endParaRPr lang="es-ES" dirty="0"/>
          </a:p>
        </p:txBody>
      </p:sp>
      <p:sp>
        <p:nvSpPr>
          <p:cNvPr id="4" name="Marcador de número de diapositiva 3"/>
          <p:cNvSpPr>
            <a:spLocks noGrp="1"/>
          </p:cNvSpPr>
          <p:nvPr>
            <p:ph type="sldNum" sz="quarter" idx="10"/>
          </p:nvPr>
        </p:nvSpPr>
        <p:spPr/>
        <p:txBody>
          <a:bodyPr/>
          <a:lstStyle/>
          <a:p>
            <a:fld id="{C0E6926D-44ED-4170-9832-A085E78EF3E3}" type="slidenum">
              <a:rPr lang="es-ES" smtClean="0"/>
              <a:t>8</a:t>
            </a:fld>
            <a:endParaRPr lang="es-ES"/>
          </a:p>
        </p:txBody>
      </p:sp>
    </p:spTree>
    <p:extLst>
      <p:ext uri="{BB962C8B-B14F-4D97-AF65-F5344CB8AC3E}">
        <p14:creationId xmlns:p14="http://schemas.microsoft.com/office/powerpoint/2010/main" val="2483841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s-ES" dirty="0"/>
                  <a:t>Ponderamos los errores de la observación con los pesos</a:t>
                </a:r>
              </a:p>
              <a:p>
                <a:r>
                  <a:rPr lang="es-ES" dirty="0"/>
                  <a:t>Si el predictor t comete mucho error en la observación i, aumentamos el peso de dicha observación de cara el predictor t+1</a:t>
                </a:r>
              </a:p>
              <a:p>
                <a:r>
                  <a:rPr lang="es-ES" dirty="0"/>
                  <a:t>Comenzamos en el clasificador h1 (t=1)</a:t>
                </a:r>
              </a:p>
              <a:p>
                <a:r>
                  <a:rPr lang="es-ES" dirty="0"/>
                  <a:t>En </a:t>
                </a:r>
                <a14:m>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𝜀</m:t>
                        </m:r>
                      </m:e>
                      <m:sub>
                        <m:r>
                          <a:rPr lang="es-ES" b="0" i="1" smtClean="0">
                            <a:latin typeface="Cambria Math" panose="02040503050406030204" pitchFamily="18" charset="0"/>
                          </a:rPr>
                          <m:t>𝑡</m:t>
                        </m:r>
                      </m:sub>
                    </m:sSub>
                  </m:oMath>
                </a14:m>
                <a:r>
                  <a:rPr lang="es-ES" dirty="0"/>
                  <a:t> calculamos el % de errores, ponderados con los pesos, que comete h1</a:t>
                </a:r>
              </a:p>
              <a:p>
                <a:r>
                  <a:rPr lang="es-ES" dirty="0"/>
                  <a:t>Calculamos el peso Alfa del clasificador: cuanto menor sea el error </a:t>
                </a:r>
                <a14:m>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𝜀</m:t>
                        </m:r>
                      </m:e>
                      <m:sub>
                        <m:r>
                          <a:rPr lang="es-ES" b="0" i="1" smtClean="0">
                            <a:latin typeface="Cambria Math" panose="02040503050406030204" pitchFamily="18" charset="0"/>
                          </a:rPr>
                          <m:t>𝑡</m:t>
                        </m:r>
                      </m:sub>
                    </m:sSub>
                  </m:oMath>
                </a14:m>
                <a:r>
                  <a:rPr lang="es-ES" dirty="0"/>
                  <a:t>, mayor es el peso Alfa del clasificador:</a:t>
                </a:r>
              </a:p>
              <a:p>
                <a:r>
                  <a:rPr lang="es-ES" dirty="0"/>
                  <a:t>Si </a:t>
                </a:r>
                <a14:m>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𝜀</m:t>
                        </m:r>
                      </m:e>
                      <m:sub>
                        <m:r>
                          <a:rPr lang="es-ES" b="0" i="1" smtClean="0">
                            <a:latin typeface="Cambria Math" panose="02040503050406030204" pitchFamily="18" charset="0"/>
                          </a:rPr>
                          <m:t>𝑡</m:t>
                        </m:r>
                      </m:sub>
                    </m:sSub>
                  </m:oMath>
                </a14:m>
                <a:r>
                  <a:rPr lang="es-ES" dirty="0"/>
                  <a:t>&gt;0.5 el peso </a:t>
                </a:r>
                <a14:m>
                  <m:oMath xmlns:m="http://schemas.openxmlformats.org/officeDocument/2006/math">
                    <m:sSub>
                      <m:sSubPr>
                        <m:ctrlPr>
                          <a:rPr lang="es-ES" i="1" smtClean="0">
                            <a:latin typeface="Cambria Math" panose="02040503050406030204" pitchFamily="18" charset="0"/>
                          </a:rPr>
                        </m:ctrlPr>
                      </m:sSubPr>
                      <m:e>
                        <m:r>
                          <m:rPr>
                            <m:sty m:val="p"/>
                          </m:rPr>
                          <a:rPr lang="el-GR" i="1" smtClean="0">
                            <a:latin typeface="Cambria Math"/>
                          </a:rPr>
                          <m:t>α</m:t>
                        </m:r>
                      </m:e>
                      <m:sub>
                        <m:r>
                          <a:rPr lang="es-ES" b="0" i="1" smtClean="0">
                            <a:latin typeface="Cambria Math" panose="02040503050406030204" pitchFamily="18" charset="0"/>
                          </a:rPr>
                          <m:t>𝑡</m:t>
                        </m:r>
                      </m:sub>
                    </m:sSub>
                  </m:oMath>
                </a14:m>
                <a:r>
                  <a:rPr lang="es-ES" dirty="0"/>
                  <a:t>&lt;0 . Si </a:t>
                </a:r>
                <a14:m>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𝜀</m:t>
                        </m:r>
                      </m:e>
                      <m:sub>
                        <m:r>
                          <a:rPr lang="es-ES" b="0" i="1" smtClean="0">
                            <a:latin typeface="Cambria Math" panose="02040503050406030204" pitchFamily="18" charset="0"/>
                          </a:rPr>
                          <m:t>𝑡</m:t>
                        </m:r>
                      </m:sub>
                    </m:sSub>
                  </m:oMath>
                </a14:m>
                <a:r>
                  <a:rPr lang="es-ES" dirty="0"/>
                  <a:t>&lt;0.5 el peso </a:t>
                </a:r>
                <a14:m>
                  <m:oMath xmlns:m="http://schemas.openxmlformats.org/officeDocument/2006/math">
                    <m:sSub>
                      <m:sSubPr>
                        <m:ctrlPr>
                          <a:rPr lang="es-ES" i="1" smtClean="0">
                            <a:latin typeface="Cambria Math" panose="02040503050406030204" pitchFamily="18" charset="0"/>
                          </a:rPr>
                        </m:ctrlPr>
                      </m:sSubPr>
                      <m:e>
                        <m:r>
                          <m:rPr>
                            <m:sty m:val="p"/>
                          </m:rPr>
                          <a:rPr lang="el-GR" i="1" smtClean="0">
                            <a:latin typeface="Cambria Math"/>
                          </a:rPr>
                          <m:t>α</m:t>
                        </m:r>
                      </m:e>
                      <m:sub>
                        <m:r>
                          <a:rPr lang="es-ES" b="0" i="1" smtClean="0">
                            <a:latin typeface="Cambria Math" panose="02040503050406030204" pitchFamily="18" charset="0"/>
                          </a:rPr>
                          <m:t>𝑡</m:t>
                        </m:r>
                      </m:sub>
                    </m:sSub>
                  </m:oMath>
                </a14:m>
                <a:r>
                  <a:rPr lang="es-ES" dirty="0"/>
                  <a:t>&gt;0 .</a:t>
                </a:r>
              </a:p>
              <a:p>
                <a:r>
                  <a:rPr lang="es-ES" b="1" dirty="0"/>
                  <a:t>Actualizamos los pesos incrementando el peso de las observaciones mal predichas en el clasificador anterior.</a:t>
                </a:r>
              </a:p>
              <a:p>
                <a14:m>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ea typeface="Cambria Math" panose="02040503050406030204" pitchFamily="18" charset="0"/>
                          </a:rPr>
                          <m:t>𝜺</m:t>
                        </m:r>
                      </m:e>
                      <m:sub>
                        <m:r>
                          <a:rPr lang="es-ES" b="1" i="1" smtClean="0">
                            <a:latin typeface="Cambria Math" panose="02040503050406030204" pitchFamily="18" charset="0"/>
                          </a:rPr>
                          <m:t>𝒕</m:t>
                        </m:r>
                      </m:sub>
                    </m:sSub>
                  </m:oMath>
                </a14:m>
                <a:r>
                  <a:rPr lang="es-ES" b="1" dirty="0"/>
                  <a:t>&lt;0.5: buen clasificador </a:t>
                </a:r>
                <a:r>
                  <a:rPr lang="es-ES" dirty="0"/>
                  <a:t>alfa&gt;0: </a:t>
                </a:r>
                <a:r>
                  <a:rPr lang="es-ES" b="1" dirty="0"/>
                  <a:t>disminuimos los pesos de las observaciones bien predichas</a:t>
                </a:r>
              </a:p>
              <a:p>
                <a14:m>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ea typeface="Cambria Math" panose="02040503050406030204" pitchFamily="18" charset="0"/>
                          </a:rPr>
                          <m:t>𝜺</m:t>
                        </m:r>
                      </m:e>
                      <m:sub>
                        <m:r>
                          <a:rPr lang="es-ES" b="1" i="1" smtClean="0">
                            <a:latin typeface="Cambria Math" panose="02040503050406030204" pitchFamily="18" charset="0"/>
                          </a:rPr>
                          <m:t>𝒕</m:t>
                        </m:r>
                      </m:sub>
                    </m:sSub>
                  </m:oMath>
                </a14:m>
                <a:r>
                  <a:rPr lang="es-ES" b="1" dirty="0"/>
                  <a:t>&gt;0.5: mal clasificador alfa&lt;0: aumentamos el peso de las observaciones mal predichas</a:t>
                </a:r>
              </a:p>
              <a:p>
                <a14:m>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ea typeface="Cambria Math" panose="02040503050406030204" pitchFamily="18" charset="0"/>
                          </a:rPr>
                          <m:t>𝜺</m:t>
                        </m:r>
                      </m:e>
                      <m:sub>
                        <m:r>
                          <a:rPr lang="es-ES" b="1" i="1" smtClean="0">
                            <a:latin typeface="Cambria Math" panose="02040503050406030204" pitchFamily="18" charset="0"/>
                          </a:rPr>
                          <m:t>𝒕</m:t>
                        </m:r>
                      </m:sub>
                    </m:sSub>
                  </m:oMath>
                </a14:m>
                <a:r>
                  <a:rPr lang="es-ES" b="1" dirty="0"/>
                  <a:t>=0.5: alfa=0: no alteramos los pesos</a:t>
                </a:r>
              </a:p>
              <a:p>
                <a:r>
                  <a:rPr lang="es-ES" dirty="0"/>
                  <a:t>Pasamos al clasificador h2 (t=2)</a:t>
                </a:r>
              </a:p>
              <a:p>
                <a:r>
                  <a:rPr lang="es-ES" dirty="0"/>
                  <a:t>La combinación final de clasificadores depende del orden de los clasificadores en el algoritmo</a:t>
                </a:r>
              </a:p>
              <a:p>
                <a:pPr algn="l"/>
                <a:endParaRPr lang="es-ES" dirty="0"/>
              </a:p>
            </p:txBody>
          </p:sp>
        </mc:Choice>
        <mc:Fallback xmlns="">
          <p:sp>
            <p:nvSpPr>
              <p:cNvPr id="3" name="Marcador de notas 2"/>
              <p:cNvSpPr>
                <a:spLocks noGrp="1"/>
              </p:cNvSpPr>
              <p:nvPr>
                <p:ph type="body" idx="1"/>
              </p:nvPr>
            </p:nvSpPr>
            <p:spPr/>
            <p:txBody>
              <a:bodyPr/>
              <a:lstStyle/>
              <a:p>
                <a:r>
                  <a:rPr lang="es-ES" dirty="0"/>
                  <a:t>Ponderamos los errores de la observación con los pesos</a:t>
                </a:r>
              </a:p>
              <a:p>
                <a:r>
                  <a:rPr lang="es-ES" dirty="0"/>
                  <a:t>Si el predictor t comete mucho error en la observación i, aumentamos el peso de dicha observación de cara el predictor t+1</a:t>
                </a:r>
              </a:p>
              <a:p>
                <a:r>
                  <a:rPr lang="es-ES" dirty="0"/>
                  <a:t>Comenzamos en el clasificador h1 (t=1)</a:t>
                </a:r>
              </a:p>
              <a:p>
                <a:r>
                  <a:rPr lang="es-ES" dirty="0"/>
                  <a:t>En </a:t>
                </a:r>
                <a:r>
                  <a:rPr lang="es-ES" i="0">
                    <a:latin typeface="Cambria Math" panose="02040503050406030204" pitchFamily="18" charset="0"/>
                    <a:ea typeface="Cambria Math" panose="02040503050406030204" pitchFamily="18" charset="0"/>
                  </a:rPr>
                  <a:t>𝜀_</a:t>
                </a:r>
                <a:r>
                  <a:rPr lang="es-ES" b="0" i="0">
                    <a:latin typeface="Cambria Math" panose="02040503050406030204" pitchFamily="18" charset="0"/>
                  </a:rPr>
                  <a:t>𝑡</a:t>
                </a:r>
                <a:r>
                  <a:rPr lang="es-ES" dirty="0"/>
                  <a:t> calculamos el % de errores, ponderados con los pesos, que comete h1</a:t>
                </a:r>
              </a:p>
              <a:p>
                <a:r>
                  <a:rPr lang="es-ES" dirty="0"/>
                  <a:t>Calculamos el peso Alfa del clasificador: cuanto menor sea el error </a:t>
                </a:r>
                <a:r>
                  <a:rPr lang="es-ES" i="0">
                    <a:latin typeface="Cambria Math" panose="02040503050406030204" pitchFamily="18" charset="0"/>
                    <a:ea typeface="Cambria Math" panose="02040503050406030204" pitchFamily="18" charset="0"/>
                  </a:rPr>
                  <a:t>𝜀_</a:t>
                </a:r>
                <a:r>
                  <a:rPr lang="es-ES" b="0" i="0">
                    <a:latin typeface="Cambria Math" panose="02040503050406030204" pitchFamily="18" charset="0"/>
                  </a:rPr>
                  <a:t>𝑡</a:t>
                </a:r>
                <a:r>
                  <a:rPr lang="es-ES" dirty="0"/>
                  <a:t>, mayor es el peso Alfa del clasificador  </a:t>
                </a:r>
              </a:p>
              <a:p>
                <a:r>
                  <a:rPr lang="es-ES" b="1" dirty="0"/>
                  <a:t>Actualizamos los pesos incrementando el peso de las observaciones mal predichas en la etapa anterior t.</a:t>
                </a:r>
              </a:p>
              <a:p>
                <a:r>
                  <a:rPr lang="es-ES" i="0">
                    <a:latin typeface="Cambria Math" panose="02040503050406030204" pitchFamily="18" charset="0"/>
                    <a:ea typeface="Cambria Math" panose="02040503050406030204" pitchFamily="18" charset="0"/>
                  </a:rPr>
                  <a:t>𝜀_</a:t>
                </a:r>
                <a:r>
                  <a:rPr lang="es-ES" b="0" i="0">
                    <a:latin typeface="Cambria Math" panose="02040503050406030204" pitchFamily="18" charset="0"/>
                  </a:rPr>
                  <a:t>𝑡</a:t>
                </a:r>
                <a:r>
                  <a:rPr lang="es-ES" dirty="0"/>
                  <a:t>&lt;0.5: buen clasificador alfa&gt;0: disminuimos los pesos de las observaciones mal predichas</a:t>
                </a:r>
              </a:p>
              <a:p>
                <a:r>
                  <a:rPr lang="es-ES" i="0">
                    <a:latin typeface="Cambria Math" panose="02040503050406030204" pitchFamily="18" charset="0"/>
                    <a:ea typeface="Cambria Math" panose="02040503050406030204" pitchFamily="18" charset="0"/>
                  </a:rPr>
                  <a:t>𝜀_</a:t>
                </a:r>
                <a:r>
                  <a:rPr lang="es-ES" b="0" i="0">
                    <a:latin typeface="Cambria Math" panose="02040503050406030204" pitchFamily="18" charset="0"/>
                  </a:rPr>
                  <a:t>𝑡</a:t>
                </a:r>
                <a:r>
                  <a:rPr lang="es-ES" dirty="0"/>
                  <a:t>&gt;0.5: mal clasificador alfa&lt;0: aumentamos el peso de las observaciones mal predichas</a:t>
                </a:r>
              </a:p>
              <a:p>
                <a:r>
                  <a:rPr lang="es-ES" i="0">
                    <a:latin typeface="Cambria Math" panose="02040503050406030204" pitchFamily="18" charset="0"/>
                    <a:ea typeface="Cambria Math" panose="02040503050406030204" pitchFamily="18" charset="0"/>
                  </a:rPr>
                  <a:t>𝜀_</a:t>
                </a:r>
                <a:r>
                  <a:rPr lang="es-ES" b="0" i="0">
                    <a:latin typeface="Cambria Math" panose="02040503050406030204" pitchFamily="18" charset="0"/>
                  </a:rPr>
                  <a:t>𝑡</a:t>
                </a:r>
                <a:r>
                  <a:rPr lang="es-ES" dirty="0"/>
                  <a:t>=0: alfa=0: no alteramos los pesos</a:t>
                </a:r>
              </a:p>
              <a:p>
                <a:r>
                  <a:rPr lang="es-ES" dirty="0"/>
                  <a:t>Pasamos al clasificador h2 (t=2)</a:t>
                </a:r>
              </a:p>
              <a:p>
                <a:r>
                  <a:rPr lang="es-ES" dirty="0"/>
                  <a:t>La combinación final de clasificadores depende del orden de los clasificadores en el algoritmo</a:t>
                </a:r>
              </a:p>
              <a:p>
                <a:pPr algn="l"/>
                <a:endParaRPr lang="es-ES" dirty="0"/>
              </a:p>
            </p:txBody>
          </p:sp>
        </mc:Fallback>
      </mc:AlternateContent>
      <p:sp>
        <p:nvSpPr>
          <p:cNvPr id="4" name="Marcador de número de diapositiva 3"/>
          <p:cNvSpPr>
            <a:spLocks noGrp="1"/>
          </p:cNvSpPr>
          <p:nvPr>
            <p:ph type="sldNum" sz="quarter" idx="10"/>
          </p:nvPr>
        </p:nvSpPr>
        <p:spPr/>
        <p:txBody>
          <a:bodyPr/>
          <a:lstStyle/>
          <a:p>
            <a:fld id="{C0E6926D-44ED-4170-9832-A085E78EF3E3}" type="slidenum">
              <a:rPr lang="es-ES" smtClean="0"/>
              <a:t>9</a:t>
            </a:fld>
            <a:endParaRPr lang="es-ES"/>
          </a:p>
        </p:txBody>
      </p:sp>
    </p:spTree>
    <p:extLst>
      <p:ext uri="{BB962C8B-B14F-4D97-AF65-F5344CB8AC3E}">
        <p14:creationId xmlns:p14="http://schemas.microsoft.com/office/powerpoint/2010/main" val="205878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10532-53B1-4455-B074-DF02EF7540F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B1C4267-F49B-4E30-8994-AC6B65479E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6275642-DA05-4B11-B872-4947C12F0771}"/>
              </a:ext>
            </a:extLst>
          </p:cNvPr>
          <p:cNvSpPr>
            <a:spLocks noGrp="1"/>
          </p:cNvSpPr>
          <p:nvPr>
            <p:ph type="dt" sz="half" idx="10"/>
          </p:nvPr>
        </p:nvSpPr>
        <p:spPr/>
        <p:txBody>
          <a:bodyPr/>
          <a:lstStyle/>
          <a:p>
            <a:fld id="{9FA599B1-5153-49D0-B1C3-862297946919}" type="datetime1">
              <a:rPr lang="es-ES" smtClean="0"/>
              <a:t>24/10/2019</a:t>
            </a:fld>
            <a:endParaRPr lang="es-ES"/>
          </a:p>
        </p:txBody>
      </p:sp>
      <p:sp>
        <p:nvSpPr>
          <p:cNvPr id="5" name="Marcador de pie de página 4">
            <a:extLst>
              <a:ext uri="{FF2B5EF4-FFF2-40B4-BE49-F238E27FC236}">
                <a16:creationId xmlns:a16="http://schemas.microsoft.com/office/drawing/2014/main" id="{F1950C78-75F7-455E-9A21-E58EB32A28A8}"/>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A26E0288-DAA1-4AA9-81F3-DC3491DF4A07}"/>
              </a:ext>
            </a:extLst>
          </p:cNvPr>
          <p:cNvSpPr>
            <a:spLocks noGrp="1"/>
          </p:cNvSpPr>
          <p:nvPr>
            <p:ph type="sldNum" sz="quarter" idx="12"/>
          </p:nvPr>
        </p:nvSpPr>
        <p:spPr/>
        <p:txBody>
          <a:bodyPr/>
          <a:lstStyle/>
          <a:p>
            <a:fld id="{FA3CA43E-AF82-4BBC-A040-F33EFB1BE15C}" type="slidenum">
              <a:rPr lang="es-ES" smtClean="0"/>
              <a:t>‹Nº›</a:t>
            </a:fld>
            <a:endParaRPr lang="es-ES"/>
          </a:p>
        </p:txBody>
      </p:sp>
    </p:spTree>
    <p:extLst>
      <p:ext uri="{BB962C8B-B14F-4D97-AF65-F5344CB8AC3E}">
        <p14:creationId xmlns:p14="http://schemas.microsoft.com/office/powerpoint/2010/main" val="517449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4AACC-EF19-4BF9-889E-FEB6B2ECE92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388FBF-100E-4555-8FF6-CE84288267B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B1D5FD6-EB5B-484B-9D7F-26C16BF10F19}"/>
              </a:ext>
            </a:extLst>
          </p:cNvPr>
          <p:cNvSpPr>
            <a:spLocks noGrp="1"/>
          </p:cNvSpPr>
          <p:nvPr>
            <p:ph type="dt" sz="half" idx="10"/>
          </p:nvPr>
        </p:nvSpPr>
        <p:spPr/>
        <p:txBody>
          <a:bodyPr/>
          <a:lstStyle/>
          <a:p>
            <a:fld id="{80275ECB-ADA3-40A9-8BAF-D9DB2EC1285B}" type="datetime1">
              <a:rPr lang="es-ES" smtClean="0"/>
              <a:t>24/10/2019</a:t>
            </a:fld>
            <a:endParaRPr lang="es-ES"/>
          </a:p>
        </p:txBody>
      </p:sp>
      <p:sp>
        <p:nvSpPr>
          <p:cNvPr id="5" name="Marcador de pie de página 4">
            <a:extLst>
              <a:ext uri="{FF2B5EF4-FFF2-40B4-BE49-F238E27FC236}">
                <a16:creationId xmlns:a16="http://schemas.microsoft.com/office/drawing/2014/main" id="{4BC850E3-728C-43EC-A201-ECABC52077E6}"/>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CBE0FA62-F3A6-4E01-9B9F-DA40994541E4}"/>
              </a:ext>
            </a:extLst>
          </p:cNvPr>
          <p:cNvSpPr>
            <a:spLocks noGrp="1"/>
          </p:cNvSpPr>
          <p:nvPr>
            <p:ph type="sldNum" sz="quarter" idx="12"/>
          </p:nvPr>
        </p:nvSpPr>
        <p:spPr/>
        <p:txBody>
          <a:bodyPr/>
          <a:lstStyle/>
          <a:p>
            <a:fld id="{FA3CA43E-AF82-4BBC-A040-F33EFB1BE15C}" type="slidenum">
              <a:rPr lang="es-ES" smtClean="0"/>
              <a:t>‹Nº›</a:t>
            </a:fld>
            <a:endParaRPr lang="es-ES"/>
          </a:p>
        </p:txBody>
      </p:sp>
    </p:spTree>
    <p:extLst>
      <p:ext uri="{BB962C8B-B14F-4D97-AF65-F5344CB8AC3E}">
        <p14:creationId xmlns:p14="http://schemas.microsoft.com/office/powerpoint/2010/main" val="85267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7EAF0C-168D-432A-9332-F02A1118D2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28E3E05-B965-48B2-A002-DF87BEE37996}"/>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1F5DC65-E8E5-4A65-8DA9-4115C28DD22C}"/>
              </a:ext>
            </a:extLst>
          </p:cNvPr>
          <p:cNvSpPr>
            <a:spLocks noGrp="1"/>
          </p:cNvSpPr>
          <p:nvPr>
            <p:ph type="dt" sz="half" idx="10"/>
          </p:nvPr>
        </p:nvSpPr>
        <p:spPr/>
        <p:txBody>
          <a:bodyPr/>
          <a:lstStyle/>
          <a:p>
            <a:fld id="{FD03F5F8-906F-4BEC-B315-55D1265FA699}" type="datetime1">
              <a:rPr lang="es-ES" smtClean="0"/>
              <a:t>24/10/2019</a:t>
            </a:fld>
            <a:endParaRPr lang="es-ES"/>
          </a:p>
        </p:txBody>
      </p:sp>
      <p:sp>
        <p:nvSpPr>
          <p:cNvPr id="5" name="Marcador de pie de página 4">
            <a:extLst>
              <a:ext uri="{FF2B5EF4-FFF2-40B4-BE49-F238E27FC236}">
                <a16:creationId xmlns:a16="http://schemas.microsoft.com/office/drawing/2014/main" id="{EBD95E55-01F0-4703-8BCB-F53DDD53B92C}"/>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2323EE57-9FDF-4D05-9DD4-592AC858E2BD}"/>
              </a:ext>
            </a:extLst>
          </p:cNvPr>
          <p:cNvSpPr>
            <a:spLocks noGrp="1"/>
          </p:cNvSpPr>
          <p:nvPr>
            <p:ph type="sldNum" sz="quarter" idx="12"/>
          </p:nvPr>
        </p:nvSpPr>
        <p:spPr/>
        <p:txBody>
          <a:bodyPr/>
          <a:lstStyle/>
          <a:p>
            <a:fld id="{FA3CA43E-AF82-4BBC-A040-F33EFB1BE15C}" type="slidenum">
              <a:rPr lang="es-ES" smtClean="0"/>
              <a:t>‹Nº›</a:t>
            </a:fld>
            <a:endParaRPr lang="es-ES"/>
          </a:p>
        </p:txBody>
      </p:sp>
    </p:spTree>
    <p:extLst>
      <p:ext uri="{BB962C8B-B14F-4D97-AF65-F5344CB8AC3E}">
        <p14:creationId xmlns:p14="http://schemas.microsoft.com/office/powerpoint/2010/main" val="57063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EF1D53-CC2A-4CEE-9BAE-96DB5198193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B66DA3-0A14-4E75-81C1-89937C79153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6B858C-8203-4CA7-BAA8-F7419B4CB720}"/>
              </a:ext>
            </a:extLst>
          </p:cNvPr>
          <p:cNvSpPr>
            <a:spLocks noGrp="1"/>
          </p:cNvSpPr>
          <p:nvPr>
            <p:ph type="dt" sz="half" idx="10"/>
          </p:nvPr>
        </p:nvSpPr>
        <p:spPr/>
        <p:txBody>
          <a:bodyPr/>
          <a:lstStyle/>
          <a:p>
            <a:fld id="{D123104B-37F0-42A5-B3DF-B97DF9B0E46A}" type="datetime1">
              <a:rPr lang="es-ES" smtClean="0"/>
              <a:t>24/10/2019</a:t>
            </a:fld>
            <a:endParaRPr lang="es-ES"/>
          </a:p>
        </p:txBody>
      </p:sp>
      <p:sp>
        <p:nvSpPr>
          <p:cNvPr id="5" name="Marcador de pie de página 4">
            <a:extLst>
              <a:ext uri="{FF2B5EF4-FFF2-40B4-BE49-F238E27FC236}">
                <a16:creationId xmlns:a16="http://schemas.microsoft.com/office/drawing/2014/main" id="{2C890071-C620-407B-A2F0-C0261883741A}"/>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F3E129BD-72E9-494C-A388-9BE4945807C9}"/>
              </a:ext>
            </a:extLst>
          </p:cNvPr>
          <p:cNvSpPr>
            <a:spLocks noGrp="1"/>
          </p:cNvSpPr>
          <p:nvPr>
            <p:ph type="sldNum" sz="quarter" idx="12"/>
          </p:nvPr>
        </p:nvSpPr>
        <p:spPr/>
        <p:txBody>
          <a:bodyPr/>
          <a:lstStyle/>
          <a:p>
            <a:fld id="{FA3CA43E-AF82-4BBC-A040-F33EFB1BE15C}" type="slidenum">
              <a:rPr lang="es-ES" smtClean="0"/>
              <a:t>‹Nº›</a:t>
            </a:fld>
            <a:endParaRPr lang="es-ES"/>
          </a:p>
        </p:txBody>
      </p:sp>
    </p:spTree>
    <p:extLst>
      <p:ext uri="{BB962C8B-B14F-4D97-AF65-F5344CB8AC3E}">
        <p14:creationId xmlns:p14="http://schemas.microsoft.com/office/powerpoint/2010/main" val="340708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22BB43-1EFA-4E43-AA38-997F5D4A614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3492D86-DF47-498D-98BC-5CB05320F3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5C90003-70DA-4887-90FB-C76C9CAB9661}"/>
              </a:ext>
            </a:extLst>
          </p:cNvPr>
          <p:cNvSpPr>
            <a:spLocks noGrp="1"/>
          </p:cNvSpPr>
          <p:nvPr>
            <p:ph type="dt" sz="half" idx="10"/>
          </p:nvPr>
        </p:nvSpPr>
        <p:spPr/>
        <p:txBody>
          <a:bodyPr/>
          <a:lstStyle/>
          <a:p>
            <a:fld id="{78A88C93-F9DD-47D2-A33B-C271A7883C04}" type="datetime1">
              <a:rPr lang="es-ES" smtClean="0"/>
              <a:t>24/10/2019</a:t>
            </a:fld>
            <a:endParaRPr lang="es-ES"/>
          </a:p>
        </p:txBody>
      </p:sp>
      <p:sp>
        <p:nvSpPr>
          <p:cNvPr id="5" name="Marcador de pie de página 4">
            <a:extLst>
              <a:ext uri="{FF2B5EF4-FFF2-40B4-BE49-F238E27FC236}">
                <a16:creationId xmlns:a16="http://schemas.microsoft.com/office/drawing/2014/main" id="{3133FA20-379D-4770-856D-E7FBF51BC742}"/>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E59CAA8C-59A3-485C-89B8-9FA9B9CD8528}"/>
              </a:ext>
            </a:extLst>
          </p:cNvPr>
          <p:cNvSpPr>
            <a:spLocks noGrp="1"/>
          </p:cNvSpPr>
          <p:nvPr>
            <p:ph type="sldNum" sz="quarter" idx="12"/>
          </p:nvPr>
        </p:nvSpPr>
        <p:spPr/>
        <p:txBody>
          <a:bodyPr/>
          <a:lstStyle/>
          <a:p>
            <a:fld id="{FA3CA43E-AF82-4BBC-A040-F33EFB1BE15C}" type="slidenum">
              <a:rPr lang="es-ES" smtClean="0"/>
              <a:t>‹Nº›</a:t>
            </a:fld>
            <a:endParaRPr lang="es-ES"/>
          </a:p>
        </p:txBody>
      </p:sp>
    </p:spTree>
    <p:extLst>
      <p:ext uri="{BB962C8B-B14F-4D97-AF65-F5344CB8AC3E}">
        <p14:creationId xmlns:p14="http://schemas.microsoft.com/office/powerpoint/2010/main" val="79221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41428F-1F3A-4958-ADD3-1B439E69AC3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37E1C9-206A-452D-8429-B68381E09C0B}"/>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080F78-C88C-42E6-A362-54B4ED661071}"/>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33D86CB-0D31-41E2-92CE-1AEAE6F3882F}"/>
              </a:ext>
            </a:extLst>
          </p:cNvPr>
          <p:cNvSpPr>
            <a:spLocks noGrp="1"/>
          </p:cNvSpPr>
          <p:nvPr>
            <p:ph type="dt" sz="half" idx="10"/>
          </p:nvPr>
        </p:nvSpPr>
        <p:spPr/>
        <p:txBody>
          <a:bodyPr/>
          <a:lstStyle/>
          <a:p>
            <a:fld id="{C22A0B6E-E83E-4A3F-9C1F-AFF87642FC1E}" type="datetime1">
              <a:rPr lang="es-ES" smtClean="0"/>
              <a:t>24/10/2019</a:t>
            </a:fld>
            <a:endParaRPr lang="es-ES"/>
          </a:p>
        </p:txBody>
      </p:sp>
      <p:sp>
        <p:nvSpPr>
          <p:cNvPr id="6" name="Marcador de pie de página 5">
            <a:extLst>
              <a:ext uri="{FF2B5EF4-FFF2-40B4-BE49-F238E27FC236}">
                <a16:creationId xmlns:a16="http://schemas.microsoft.com/office/drawing/2014/main" id="{25CDF78B-E552-4783-8A11-C6DA99B53983}"/>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A194E812-2026-4A95-8981-B00052372388}"/>
              </a:ext>
            </a:extLst>
          </p:cNvPr>
          <p:cNvSpPr>
            <a:spLocks noGrp="1"/>
          </p:cNvSpPr>
          <p:nvPr>
            <p:ph type="sldNum" sz="quarter" idx="12"/>
          </p:nvPr>
        </p:nvSpPr>
        <p:spPr/>
        <p:txBody>
          <a:bodyPr/>
          <a:lstStyle/>
          <a:p>
            <a:fld id="{FA3CA43E-AF82-4BBC-A040-F33EFB1BE15C}" type="slidenum">
              <a:rPr lang="es-ES" smtClean="0"/>
              <a:t>‹Nº›</a:t>
            </a:fld>
            <a:endParaRPr lang="es-ES"/>
          </a:p>
        </p:txBody>
      </p:sp>
    </p:spTree>
    <p:extLst>
      <p:ext uri="{BB962C8B-B14F-4D97-AF65-F5344CB8AC3E}">
        <p14:creationId xmlns:p14="http://schemas.microsoft.com/office/powerpoint/2010/main" val="42310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085892-E289-44C1-8B03-8FF04867BA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010C107-1D72-426B-A54A-5AA4659D46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38E8319D-275F-4581-A522-5F0C97974D2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4105C31-3E8B-424E-81CF-83FF5E0D3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D4CF2F97-0E23-443A-A7DE-86FB3E71C341}"/>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B34F94A-AF88-41C4-AE66-A97CB5894CBE}"/>
              </a:ext>
            </a:extLst>
          </p:cNvPr>
          <p:cNvSpPr>
            <a:spLocks noGrp="1"/>
          </p:cNvSpPr>
          <p:nvPr>
            <p:ph type="dt" sz="half" idx="10"/>
          </p:nvPr>
        </p:nvSpPr>
        <p:spPr/>
        <p:txBody>
          <a:bodyPr/>
          <a:lstStyle/>
          <a:p>
            <a:fld id="{E460B54F-C7BC-4FCF-B5DC-29911BBFB134}" type="datetime1">
              <a:rPr lang="es-ES" smtClean="0"/>
              <a:t>24/10/2019</a:t>
            </a:fld>
            <a:endParaRPr lang="es-ES"/>
          </a:p>
        </p:txBody>
      </p:sp>
      <p:sp>
        <p:nvSpPr>
          <p:cNvPr id="8" name="Marcador de pie de página 7">
            <a:extLst>
              <a:ext uri="{FF2B5EF4-FFF2-40B4-BE49-F238E27FC236}">
                <a16:creationId xmlns:a16="http://schemas.microsoft.com/office/drawing/2014/main" id="{6831A2D3-8D38-4261-8F68-E0318BEC4202}"/>
              </a:ext>
            </a:extLst>
          </p:cNvPr>
          <p:cNvSpPr>
            <a:spLocks noGrp="1"/>
          </p:cNvSpPr>
          <p:nvPr>
            <p:ph type="ftr" sz="quarter" idx="11"/>
          </p:nvPr>
        </p:nvSpPr>
        <p:spPr/>
        <p:txBody>
          <a:bodyPr/>
          <a:lstStyle/>
          <a:p>
            <a:r>
              <a:rPr lang="es-ES"/>
              <a:t>Fernando Fernández Rodríguez (ULPGC)</a:t>
            </a:r>
          </a:p>
        </p:txBody>
      </p:sp>
      <p:sp>
        <p:nvSpPr>
          <p:cNvPr id="9" name="Marcador de número de diapositiva 8">
            <a:extLst>
              <a:ext uri="{FF2B5EF4-FFF2-40B4-BE49-F238E27FC236}">
                <a16:creationId xmlns:a16="http://schemas.microsoft.com/office/drawing/2014/main" id="{F1A2D648-E745-4A45-952E-1F989D20C82C}"/>
              </a:ext>
            </a:extLst>
          </p:cNvPr>
          <p:cNvSpPr>
            <a:spLocks noGrp="1"/>
          </p:cNvSpPr>
          <p:nvPr>
            <p:ph type="sldNum" sz="quarter" idx="12"/>
          </p:nvPr>
        </p:nvSpPr>
        <p:spPr/>
        <p:txBody>
          <a:bodyPr/>
          <a:lstStyle/>
          <a:p>
            <a:fld id="{FA3CA43E-AF82-4BBC-A040-F33EFB1BE15C}" type="slidenum">
              <a:rPr lang="es-ES" smtClean="0"/>
              <a:t>‹Nº›</a:t>
            </a:fld>
            <a:endParaRPr lang="es-ES"/>
          </a:p>
        </p:txBody>
      </p:sp>
    </p:spTree>
    <p:extLst>
      <p:ext uri="{BB962C8B-B14F-4D97-AF65-F5344CB8AC3E}">
        <p14:creationId xmlns:p14="http://schemas.microsoft.com/office/powerpoint/2010/main" val="394544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DC3784-8C86-4EBD-A1FD-B4514B3FACB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3A62ED-AB67-4B45-9B51-83B8C745FBFC}"/>
              </a:ext>
            </a:extLst>
          </p:cNvPr>
          <p:cNvSpPr>
            <a:spLocks noGrp="1"/>
          </p:cNvSpPr>
          <p:nvPr>
            <p:ph type="dt" sz="half" idx="10"/>
          </p:nvPr>
        </p:nvSpPr>
        <p:spPr/>
        <p:txBody>
          <a:bodyPr/>
          <a:lstStyle/>
          <a:p>
            <a:fld id="{ED63D0D8-06D8-4299-B492-74DFE61D1643}" type="datetime1">
              <a:rPr lang="es-ES" smtClean="0"/>
              <a:t>24/10/2019</a:t>
            </a:fld>
            <a:endParaRPr lang="es-ES"/>
          </a:p>
        </p:txBody>
      </p:sp>
      <p:sp>
        <p:nvSpPr>
          <p:cNvPr id="4" name="Marcador de pie de página 3">
            <a:extLst>
              <a:ext uri="{FF2B5EF4-FFF2-40B4-BE49-F238E27FC236}">
                <a16:creationId xmlns:a16="http://schemas.microsoft.com/office/drawing/2014/main" id="{C14AC34D-8E5D-4565-A845-6BFB230EE2A6}"/>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595F5D6D-4ABA-414A-BCE7-53D1C4CDB5CB}"/>
              </a:ext>
            </a:extLst>
          </p:cNvPr>
          <p:cNvSpPr>
            <a:spLocks noGrp="1"/>
          </p:cNvSpPr>
          <p:nvPr>
            <p:ph type="sldNum" sz="quarter" idx="12"/>
          </p:nvPr>
        </p:nvSpPr>
        <p:spPr/>
        <p:txBody>
          <a:bodyPr/>
          <a:lstStyle/>
          <a:p>
            <a:fld id="{FA3CA43E-AF82-4BBC-A040-F33EFB1BE15C}" type="slidenum">
              <a:rPr lang="es-ES" smtClean="0"/>
              <a:t>‹Nº›</a:t>
            </a:fld>
            <a:endParaRPr lang="es-ES"/>
          </a:p>
        </p:txBody>
      </p:sp>
    </p:spTree>
    <p:extLst>
      <p:ext uri="{BB962C8B-B14F-4D97-AF65-F5344CB8AC3E}">
        <p14:creationId xmlns:p14="http://schemas.microsoft.com/office/powerpoint/2010/main" val="89481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314E5D5-9530-4B78-9C2C-07AE148A83E9}"/>
              </a:ext>
            </a:extLst>
          </p:cNvPr>
          <p:cNvSpPr>
            <a:spLocks noGrp="1"/>
          </p:cNvSpPr>
          <p:nvPr>
            <p:ph type="dt" sz="half" idx="10"/>
          </p:nvPr>
        </p:nvSpPr>
        <p:spPr/>
        <p:txBody>
          <a:bodyPr/>
          <a:lstStyle/>
          <a:p>
            <a:fld id="{91256002-3A02-4EC9-8F24-ADD5AF9168FA}" type="datetime1">
              <a:rPr lang="es-ES" smtClean="0"/>
              <a:t>24/10/2019</a:t>
            </a:fld>
            <a:endParaRPr lang="es-ES"/>
          </a:p>
        </p:txBody>
      </p:sp>
      <p:sp>
        <p:nvSpPr>
          <p:cNvPr id="3" name="Marcador de pie de página 2">
            <a:extLst>
              <a:ext uri="{FF2B5EF4-FFF2-40B4-BE49-F238E27FC236}">
                <a16:creationId xmlns:a16="http://schemas.microsoft.com/office/drawing/2014/main" id="{CD25CD0A-7BEB-4F6A-8D2B-8AF4BAA279BA}"/>
              </a:ext>
            </a:extLst>
          </p:cNvPr>
          <p:cNvSpPr>
            <a:spLocks noGrp="1"/>
          </p:cNvSpPr>
          <p:nvPr>
            <p:ph type="ftr" sz="quarter" idx="11"/>
          </p:nvPr>
        </p:nvSpPr>
        <p:spPr/>
        <p:txBody>
          <a:bodyPr/>
          <a:lstStyle/>
          <a:p>
            <a:r>
              <a:rPr lang="es-ES"/>
              <a:t>Fernando Fernández Rodríguez (ULPGC)</a:t>
            </a:r>
          </a:p>
        </p:txBody>
      </p:sp>
      <p:sp>
        <p:nvSpPr>
          <p:cNvPr id="4" name="Marcador de número de diapositiva 3">
            <a:extLst>
              <a:ext uri="{FF2B5EF4-FFF2-40B4-BE49-F238E27FC236}">
                <a16:creationId xmlns:a16="http://schemas.microsoft.com/office/drawing/2014/main" id="{95280CAA-06D8-40BB-BDF5-5B4F486DB4B4}"/>
              </a:ext>
            </a:extLst>
          </p:cNvPr>
          <p:cNvSpPr>
            <a:spLocks noGrp="1"/>
          </p:cNvSpPr>
          <p:nvPr>
            <p:ph type="sldNum" sz="quarter" idx="12"/>
          </p:nvPr>
        </p:nvSpPr>
        <p:spPr/>
        <p:txBody>
          <a:bodyPr/>
          <a:lstStyle/>
          <a:p>
            <a:fld id="{FA3CA43E-AF82-4BBC-A040-F33EFB1BE15C}" type="slidenum">
              <a:rPr lang="es-ES" smtClean="0"/>
              <a:t>‹Nº›</a:t>
            </a:fld>
            <a:endParaRPr lang="es-ES"/>
          </a:p>
        </p:txBody>
      </p:sp>
    </p:spTree>
    <p:extLst>
      <p:ext uri="{BB962C8B-B14F-4D97-AF65-F5344CB8AC3E}">
        <p14:creationId xmlns:p14="http://schemas.microsoft.com/office/powerpoint/2010/main" val="117841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2632F-68A2-44F2-AC1C-2AAA0A7EC2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39861DB-8B28-4719-A4AF-7D6FB4FFBF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3AF445E-7EBA-4354-996F-51040CECB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EFB7570-76C2-470C-B9E6-8E44E9DF999A}"/>
              </a:ext>
            </a:extLst>
          </p:cNvPr>
          <p:cNvSpPr>
            <a:spLocks noGrp="1"/>
          </p:cNvSpPr>
          <p:nvPr>
            <p:ph type="dt" sz="half" idx="10"/>
          </p:nvPr>
        </p:nvSpPr>
        <p:spPr/>
        <p:txBody>
          <a:bodyPr/>
          <a:lstStyle/>
          <a:p>
            <a:fld id="{0DA20012-1C40-42DD-B414-BDD4CC27C04C}" type="datetime1">
              <a:rPr lang="es-ES" smtClean="0"/>
              <a:t>24/10/2019</a:t>
            </a:fld>
            <a:endParaRPr lang="es-ES"/>
          </a:p>
        </p:txBody>
      </p:sp>
      <p:sp>
        <p:nvSpPr>
          <p:cNvPr id="6" name="Marcador de pie de página 5">
            <a:extLst>
              <a:ext uri="{FF2B5EF4-FFF2-40B4-BE49-F238E27FC236}">
                <a16:creationId xmlns:a16="http://schemas.microsoft.com/office/drawing/2014/main" id="{8C70D4B5-3927-4D29-A0B1-C9984ADE5B52}"/>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A7A947B0-37AA-41A3-8A28-1FC40B04D7E1}"/>
              </a:ext>
            </a:extLst>
          </p:cNvPr>
          <p:cNvSpPr>
            <a:spLocks noGrp="1"/>
          </p:cNvSpPr>
          <p:nvPr>
            <p:ph type="sldNum" sz="quarter" idx="12"/>
          </p:nvPr>
        </p:nvSpPr>
        <p:spPr/>
        <p:txBody>
          <a:bodyPr/>
          <a:lstStyle/>
          <a:p>
            <a:fld id="{FA3CA43E-AF82-4BBC-A040-F33EFB1BE15C}" type="slidenum">
              <a:rPr lang="es-ES" smtClean="0"/>
              <a:t>‹Nº›</a:t>
            </a:fld>
            <a:endParaRPr lang="es-ES"/>
          </a:p>
        </p:txBody>
      </p:sp>
    </p:spTree>
    <p:extLst>
      <p:ext uri="{BB962C8B-B14F-4D97-AF65-F5344CB8AC3E}">
        <p14:creationId xmlns:p14="http://schemas.microsoft.com/office/powerpoint/2010/main" val="191477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AF1F53-EEEA-4E69-A0D9-72FF618A7F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E96F043-6F2B-41BB-AB6A-6B5BAD5382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F01F1D1-596F-4595-A54F-B42BE70B9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A5F1F52-1FF6-4C85-A7E3-2E8931F2E0A3}"/>
              </a:ext>
            </a:extLst>
          </p:cNvPr>
          <p:cNvSpPr>
            <a:spLocks noGrp="1"/>
          </p:cNvSpPr>
          <p:nvPr>
            <p:ph type="dt" sz="half" idx="10"/>
          </p:nvPr>
        </p:nvSpPr>
        <p:spPr/>
        <p:txBody>
          <a:bodyPr/>
          <a:lstStyle/>
          <a:p>
            <a:fld id="{D4226D0A-58D1-42BA-BC98-950D28248942}" type="datetime1">
              <a:rPr lang="es-ES" smtClean="0"/>
              <a:t>24/10/2019</a:t>
            </a:fld>
            <a:endParaRPr lang="es-ES"/>
          </a:p>
        </p:txBody>
      </p:sp>
      <p:sp>
        <p:nvSpPr>
          <p:cNvPr id="6" name="Marcador de pie de página 5">
            <a:extLst>
              <a:ext uri="{FF2B5EF4-FFF2-40B4-BE49-F238E27FC236}">
                <a16:creationId xmlns:a16="http://schemas.microsoft.com/office/drawing/2014/main" id="{347AA342-F7F8-4296-8037-F3E862BEA22A}"/>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05C4EDFD-7E7C-48E5-9323-E275BB90CA5F}"/>
              </a:ext>
            </a:extLst>
          </p:cNvPr>
          <p:cNvSpPr>
            <a:spLocks noGrp="1"/>
          </p:cNvSpPr>
          <p:nvPr>
            <p:ph type="sldNum" sz="quarter" idx="12"/>
          </p:nvPr>
        </p:nvSpPr>
        <p:spPr/>
        <p:txBody>
          <a:bodyPr/>
          <a:lstStyle/>
          <a:p>
            <a:fld id="{FA3CA43E-AF82-4BBC-A040-F33EFB1BE15C}" type="slidenum">
              <a:rPr lang="es-ES" smtClean="0"/>
              <a:t>‹Nº›</a:t>
            </a:fld>
            <a:endParaRPr lang="es-ES"/>
          </a:p>
        </p:txBody>
      </p:sp>
    </p:spTree>
    <p:extLst>
      <p:ext uri="{BB962C8B-B14F-4D97-AF65-F5344CB8AC3E}">
        <p14:creationId xmlns:p14="http://schemas.microsoft.com/office/powerpoint/2010/main" val="944229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7FF"/>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147694-92CB-4D46-B4A3-D3A6485DED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E95278-D218-498F-9245-700FE74A3C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F931676-0502-484A-8F27-1E8992D776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D65D4-4750-42CB-8410-791224A32AB9}" type="datetime1">
              <a:rPr lang="es-ES" smtClean="0"/>
              <a:t>24/10/2019</a:t>
            </a:fld>
            <a:endParaRPr lang="es-ES"/>
          </a:p>
        </p:txBody>
      </p:sp>
      <p:sp>
        <p:nvSpPr>
          <p:cNvPr id="5" name="Marcador de pie de página 4">
            <a:extLst>
              <a:ext uri="{FF2B5EF4-FFF2-40B4-BE49-F238E27FC236}">
                <a16:creationId xmlns:a16="http://schemas.microsoft.com/office/drawing/2014/main" id="{9F7FDAFF-D1AD-47A0-AC25-43B34BA3BD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Fernando Fernández Rodríguez (ULPGC)</a:t>
            </a:r>
          </a:p>
        </p:txBody>
      </p:sp>
      <p:sp>
        <p:nvSpPr>
          <p:cNvPr id="6" name="Marcador de número de diapositiva 5">
            <a:extLst>
              <a:ext uri="{FF2B5EF4-FFF2-40B4-BE49-F238E27FC236}">
                <a16:creationId xmlns:a16="http://schemas.microsoft.com/office/drawing/2014/main" id="{32EAC101-D960-44C1-9813-14C0EDF034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CA43E-AF82-4BBC-A040-F33EFB1BE15C}" type="slidenum">
              <a:rPr lang="es-ES" smtClean="0"/>
              <a:t>‹Nº›</a:t>
            </a:fld>
            <a:endParaRPr lang="es-ES"/>
          </a:p>
        </p:txBody>
      </p:sp>
    </p:spTree>
    <p:extLst>
      <p:ext uri="{BB962C8B-B14F-4D97-AF65-F5344CB8AC3E}">
        <p14:creationId xmlns:p14="http://schemas.microsoft.com/office/powerpoint/2010/main" val="4057991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ernando.fernandez@ulpg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15.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17.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6.bin"/><Relationship Id="rId10" Type="http://schemas.openxmlformats.org/officeDocument/2006/relationships/image" Target="../media/image19.wmf"/><Relationship Id="rId4" Type="http://schemas.openxmlformats.org/officeDocument/2006/relationships/image" Target="../media/image180.png"/><Relationship Id="rId9"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9.bin"/><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19.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10.bin"/><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2.wmf"/><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9F28B4-3030-4875-BBD8-CDE004CC2F8B}"/>
              </a:ext>
            </a:extLst>
          </p:cNvPr>
          <p:cNvSpPr>
            <a:spLocks noGrp="1"/>
          </p:cNvSpPr>
          <p:nvPr>
            <p:ph type="ctrTitle"/>
          </p:nvPr>
        </p:nvSpPr>
        <p:spPr>
          <a:xfrm>
            <a:off x="1524000" y="1030288"/>
            <a:ext cx="9144000" cy="2322286"/>
          </a:xfrm>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r>
              <a:rPr lang="es-ES" b="1" dirty="0"/>
              <a:t>CAPÍTULO 11</a:t>
            </a:r>
            <a:br>
              <a:rPr lang="es-ES" b="1" dirty="0"/>
            </a:br>
            <a:r>
              <a:rPr lang="es-ES" sz="5300" b="1" dirty="0"/>
              <a:t>ENSEMBLE LEARNING METHODS:</a:t>
            </a:r>
            <a:br>
              <a:rPr lang="es-ES" sz="5300" b="1" dirty="0"/>
            </a:br>
            <a:r>
              <a:rPr lang="es-ES" sz="5300" b="1" dirty="0"/>
              <a:t>BAGGING, BOOSTING y STACKING</a:t>
            </a:r>
          </a:p>
        </p:txBody>
      </p:sp>
      <p:sp>
        <p:nvSpPr>
          <p:cNvPr id="3" name="Subtítulo 2">
            <a:extLst>
              <a:ext uri="{FF2B5EF4-FFF2-40B4-BE49-F238E27FC236}">
                <a16:creationId xmlns:a16="http://schemas.microsoft.com/office/drawing/2014/main" id="{F010999B-B86B-40D4-BDDB-646849ED56B9}"/>
              </a:ext>
            </a:extLst>
          </p:cNvPr>
          <p:cNvSpPr>
            <a:spLocks noGrp="1"/>
          </p:cNvSpPr>
          <p:nvPr>
            <p:ph type="subTitle" idx="1"/>
          </p:nvPr>
        </p:nvSpPr>
        <p:spPr/>
        <p:txBody>
          <a:bodyPr>
            <a:normAutofit fontScale="92500" lnSpcReduction="20000"/>
          </a:bodyPr>
          <a:lstStyle/>
          <a:p>
            <a:r>
              <a:rPr lang="es-ES" sz="4000" b="1" dirty="0"/>
              <a:t>Fernando Fernández Rodríguez</a:t>
            </a:r>
          </a:p>
          <a:p>
            <a:r>
              <a:rPr lang="es-ES" sz="4000" b="1" dirty="0">
                <a:hlinkClick r:id="rId3"/>
              </a:rPr>
              <a:t>fernando.fernandez@ulpgc.es</a:t>
            </a:r>
            <a:endParaRPr lang="es-ES" sz="4000" b="1" dirty="0"/>
          </a:p>
          <a:p>
            <a:r>
              <a:rPr lang="es-ES" sz="4000" b="1" dirty="0"/>
              <a:t>Universidad de Las Palmas de Gran Canaria</a:t>
            </a:r>
          </a:p>
          <a:p>
            <a:endParaRPr lang="es-ES" sz="4000" b="1" dirty="0"/>
          </a:p>
        </p:txBody>
      </p:sp>
      <p:sp>
        <p:nvSpPr>
          <p:cNvPr id="5" name="Marcador de pie de página 4">
            <a:extLst>
              <a:ext uri="{FF2B5EF4-FFF2-40B4-BE49-F238E27FC236}">
                <a16:creationId xmlns:a16="http://schemas.microsoft.com/office/drawing/2014/main" id="{D1E80548-1208-4F98-94DC-0A435A733848}"/>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C0C2F2A1-CA85-46D6-83A9-3FC9BF0E6C17}"/>
              </a:ext>
            </a:extLst>
          </p:cNvPr>
          <p:cNvSpPr>
            <a:spLocks noGrp="1"/>
          </p:cNvSpPr>
          <p:nvPr>
            <p:ph type="sldNum" sz="quarter" idx="12"/>
          </p:nvPr>
        </p:nvSpPr>
        <p:spPr/>
        <p:txBody>
          <a:bodyPr/>
          <a:lstStyle/>
          <a:p>
            <a:fld id="{FA3CA43E-AF82-4BBC-A040-F33EFB1BE15C}" type="slidenum">
              <a:rPr lang="es-ES" smtClean="0"/>
              <a:t>1</a:t>
            </a:fld>
            <a:endParaRPr lang="es-ES"/>
          </a:p>
        </p:txBody>
      </p:sp>
    </p:spTree>
    <p:extLst>
      <p:ext uri="{BB962C8B-B14F-4D97-AF65-F5344CB8AC3E}">
        <p14:creationId xmlns:p14="http://schemas.microsoft.com/office/powerpoint/2010/main" val="62989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8C241C-F39B-4B37-BF85-2FDC4784F6B9}"/>
              </a:ext>
            </a:extLst>
          </p:cNvPr>
          <p:cNvSpPr>
            <a:spLocks noGrp="1"/>
          </p:cNvSpPr>
          <p:nvPr>
            <p:ph type="title"/>
          </p:nvPr>
        </p:nvSpPr>
        <p:spPr>
          <a:xfrm>
            <a:off x="838200" y="317281"/>
            <a:ext cx="10515600" cy="1325563"/>
          </a:xfrm>
        </p:spPr>
        <p:txBody>
          <a:bodyPr/>
          <a:lstStyle/>
          <a:p>
            <a:pPr algn="ctr"/>
            <a:r>
              <a:rPr lang="es-ES" b="1" dirty="0">
                <a:solidFill>
                  <a:srgbClr val="FF0000"/>
                </a:solidFill>
              </a:rPr>
              <a:t>STACKING</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F1DF33D6-BAAA-487C-AF42-D73764F90E73}"/>
                  </a:ext>
                </a:extLst>
              </p:cNvPr>
              <p:cNvSpPr>
                <a:spLocks noGrp="1"/>
              </p:cNvSpPr>
              <p:nvPr>
                <p:ph idx="1"/>
              </p:nvPr>
            </p:nvSpPr>
            <p:spPr>
              <a:xfrm>
                <a:off x="838200" y="1272505"/>
                <a:ext cx="10515600" cy="5266407"/>
              </a:xfrm>
            </p:spPr>
            <p:txBody>
              <a:bodyPr>
                <a:normAutofit/>
              </a:bodyPr>
              <a:lstStyle/>
              <a:p>
                <a:r>
                  <a:rPr lang="es-ES" dirty="0"/>
                  <a:t>Hallar pesos para </a:t>
                </a:r>
                <a:r>
                  <a:rPr lang="es-ES" b="1" dirty="0">
                    <a:solidFill>
                      <a:srgbClr val="FF0000"/>
                    </a:solidFill>
                  </a:rPr>
                  <a:t>combinar predictores </a:t>
                </a:r>
                <a:r>
                  <a:rPr lang="es-ES" dirty="0"/>
                  <a:t>obtenidos por </a:t>
                </a:r>
                <a:r>
                  <a:rPr lang="es-ES" b="1" dirty="0">
                    <a:solidFill>
                      <a:srgbClr val="FF0000"/>
                    </a:solidFill>
                  </a:rPr>
                  <a:t>validación cruzada de tipo </a:t>
                </a:r>
                <a:r>
                  <a:rPr lang="es-ES" b="1" dirty="0" err="1">
                    <a:solidFill>
                      <a:srgbClr val="FF0000"/>
                    </a:solidFill>
                  </a:rPr>
                  <a:t>leave-one-out</a:t>
                </a:r>
                <a:r>
                  <a:rPr lang="es-ES" b="1" dirty="0"/>
                  <a:t> </a:t>
                </a:r>
                <a:r>
                  <a:rPr lang="es-ES" b="1" dirty="0">
                    <a:solidFill>
                      <a:srgbClr val="FF0000"/>
                    </a:solidFill>
                  </a:rPr>
                  <a:t>(</a:t>
                </a:r>
                <a:r>
                  <a:rPr lang="es-ES" b="1" dirty="0" err="1">
                    <a:solidFill>
                      <a:srgbClr val="FF0000"/>
                    </a:solidFill>
                  </a:rPr>
                  <a:t>jackknife</a:t>
                </a:r>
                <a:r>
                  <a:rPr lang="es-ES" b="1" dirty="0">
                    <a:solidFill>
                      <a:srgbClr val="FF0000"/>
                    </a:solidFill>
                  </a:rPr>
                  <a:t>)</a:t>
                </a:r>
                <a:r>
                  <a:rPr lang="es-ES" dirty="0"/>
                  <a:t>.</a:t>
                </a:r>
              </a:p>
              <a:p>
                <a:r>
                  <a:rPr lang="es-ES" dirty="0">
                    <a:latin typeface="Cambria Math" panose="02040503050406030204" pitchFamily="18" charset="0"/>
                  </a:rPr>
                  <a:t>Datos  </a:t>
                </a:r>
                <a14:m>
                  <m:oMath xmlns:m="http://schemas.openxmlformats.org/officeDocument/2006/math">
                    <m:d>
                      <m:dPr>
                        <m:begChr m:val="{"/>
                        <m:endChr m:val="}"/>
                        <m:ctrlPr>
                          <a:rPr lang="es-ES" i="1" smtClean="0">
                            <a:latin typeface="Cambria Math" panose="02040503050406030204" pitchFamily="18" charset="0"/>
                          </a:rPr>
                        </m:ctrlPr>
                      </m:dPr>
                      <m:e>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𝑦</m:t>
                                </m:r>
                              </m:e>
                              <m:sub>
                                <m:r>
                                  <a:rPr lang="es-ES" i="1">
                                    <a:latin typeface="Cambria Math" panose="02040503050406030204" pitchFamily="18" charset="0"/>
                                  </a:rPr>
                                  <m:t>1</m:t>
                                </m:r>
                              </m:sub>
                            </m:sSub>
                          </m:e>
                        </m:d>
                        <m:r>
                          <a:rPr lang="es-ES" i="1">
                            <a:latin typeface="Cambria Math" panose="02040503050406030204" pitchFamily="18" charset="0"/>
                          </a:rPr>
                          <m:t>…</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𝑁</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𝑦</m:t>
                                </m:r>
                              </m:e>
                              <m:sub>
                                <m:r>
                                  <a:rPr lang="es-ES" i="1">
                                    <a:latin typeface="Cambria Math" panose="02040503050406030204" pitchFamily="18" charset="0"/>
                                  </a:rPr>
                                  <m:t>𝑁</m:t>
                                </m:r>
                              </m:sub>
                            </m:sSub>
                          </m:e>
                        </m:d>
                      </m:e>
                    </m:d>
                  </m:oMath>
                </a14:m>
                <a:r>
                  <a:rPr lang="es-ES" dirty="0">
                    <a:latin typeface="Cambria Math" panose="02040503050406030204" pitchFamily="18" charset="0"/>
                  </a:rPr>
                  <a:t>           Predictores </a:t>
                </a:r>
                <a14:m>
                  <m:oMath xmlns:m="http://schemas.openxmlformats.org/officeDocument/2006/math">
                    <m:d>
                      <m:dPr>
                        <m:begChr m:val="{"/>
                        <m:endChr m:val="}"/>
                        <m:ctrlPr>
                          <a:rPr lang="es-ES" i="1" smtClean="0">
                            <a:latin typeface="Cambria Math" panose="02040503050406030204" pitchFamily="18" charset="0"/>
                          </a:rPr>
                        </m:ctrlPr>
                      </m:dPr>
                      <m:e>
                        <m:sSub>
                          <m:sSubPr>
                            <m:ctrlPr>
                              <a:rPr lang="es-ES" i="1" smtClean="0">
                                <a:latin typeface="Cambria Math" panose="02040503050406030204" pitchFamily="18" charset="0"/>
                              </a:rPr>
                            </m:ctrlPr>
                          </m:sSubPr>
                          <m:e>
                            <m:r>
                              <a:rPr lang="es-ES" b="0" i="1" smtClean="0">
                                <a:latin typeface="Cambria Math" panose="02040503050406030204" pitchFamily="18" charset="0"/>
                              </a:rPr>
                              <m:t>𝑓</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𝑓</m:t>
                            </m:r>
                          </m:e>
                          <m:sub>
                            <m:r>
                              <a:rPr lang="es-ES" b="0" i="1" smtClean="0">
                                <a:latin typeface="Cambria Math" panose="02040503050406030204" pitchFamily="18" charset="0"/>
                              </a:rPr>
                              <m:t>𝑀</m:t>
                            </m:r>
                          </m:sub>
                        </m:sSub>
                      </m:e>
                    </m:d>
                  </m:oMath>
                </a14:m>
                <a:endParaRPr lang="es-ES" dirty="0">
                  <a:latin typeface="Cambria Math" panose="02040503050406030204" pitchFamily="18" charset="0"/>
                </a:endParaRPr>
              </a:p>
              <a:p>
                <a14:m>
                  <m:oMath xmlns:m="http://schemas.openxmlformats.org/officeDocument/2006/math">
                    <m:acc>
                      <m:accPr>
                        <m:chr m:val="̂"/>
                        <m:ctrlPr>
                          <a:rPr lang="es-ES" i="1" smtClean="0">
                            <a:latin typeface="Cambria Math" panose="02040503050406030204" pitchFamily="18" charset="0"/>
                          </a:rPr>
                        </m:ctrlPr>
                      </m:accPr>
                      <m:e>
                        <m:sSubSup>
                          <m:sSubSupPr>
                            <m:ctrlPr>
                              <a:rPr lang="es-ES" i="1" smtClean="0">
                                <a:latin typeface="Cambria Math" panose="02040503050406030204" pitchFamily="18" charset="0"/>
                              </a:rPr>
                            </m:ctrlPr>
                          </m:sSubSupPr>
                          <m:e>
                            <m:r>
                              <a:rPr lang="es-ES" b="0" i="1" smtClean="0">
                                <a:latin typeface="Cambria Math" panose="02040503050406030204" pitchFamily="18" charset="0"/>
                              </a:rPr>
                              <m:t>𝑓</m:t>
                            </m:r>
                          </m:e>
                          <m:sub>
                            <m:r>
                              <a:rPr lang="es-ES" b="0" i="1" smtClean="0">
                                <a:latin typeface="Cambria Math" panose="02040503050406030204" pitchFamily="18" charset="0"/>
                              </a:rPr>
                              <m:t>𝑚</m:t>
                            </m:r>
                          </m:sub>
                          <m:sup>
                            <m:r>
                              <a:rPr lang="es-ES" b="0" i="1" smtClean="0">
                                <a:latin typeface="Cambria Math" panose="02040503050406030204" pitchFamily="18" charset="0"/>
                              </a:rPr>
                              <m:t>−</m:t>
                            </m:r>
                            <m:r>
                              <a:rPr lang="es-ES" b="0" i="1" smtClean="0">
                                <a:latin typeface="Cambria Math" panose="02040503050406030204" pitchFamily="18" charset="0"/>
                              </a:rPr>
                              <m:t>𝑖</m:t>
                            </m:r>
                          </m:sup>
                        </m:sSubSup>
                      </m:e>
                    </m:acc>
                    <m:d>
                      <m:dPr>
                        <m:ctrlPr>
                          <a:rPr lang="es-ES" i="1" smtClean="0">
                            <a:latin typeface="Cambria Math" panose="02040503050406030204" pitchFamily="18" charset="0"/>
                          </a:rPr>
                        </m:ctrlPr>
                      </m:dPr>
                      <m:e>
                        <m:sSub>
                          <m:sSubPr>
                            <m:ctrlPr>
                              <a:rPr lang="es-ES"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𝑖</m:t>
                            </m:r>
                          </m:sub>
                        </m:sSub>
                      </m:e>
                    </m:d>
                  </m:oMath>
                </a14:m>
                <a:r>
                  <a:rPr lang="es-ES" dirty="0"/>
                  <a:t> predicción de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𝑖</m:t>
                        </m:r>
                      </m:sub>
                    </m:sSub>
                  </m:oMath>
                </a14:m>
                <a:r>
                  <a:rPr lang="es-ES" dirty="0"/>
                  <a:t> del modelo m, con los datos sin el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𝑖</m:t>
                        </m:r>
                      </m:sub>
                    </m:sSub>
                  </m:oMath>
                </a14:m>
                <a:endParaRPr lang="es-ES" dirty="0"/>
              </a:p>
              <a:p>
                <a:r>
                  <a:rPr lang="es-ES" dirty="0"/>
                  <a:t>Regresión MCO de</a:t>
                </a:r>
                <a14:m>
                  <m:oMath xmlns:m="http://schemas.openxmlformats.org/officeDocument/2006/math">
                    <m:r>
                      <a:rPr lang="es-ES" b="0" i="0" smtClean="0">
                        <a:latin typeface="Cambria Math" panose="02040503050406030204" pitchFamily="18" charset="0"/>
                      </a:rPr>
                      <m:t> </m:t>
                    </m:r>
                    <m:sSub>
                      <m:sSubPr>
                        <m:ctrlPr>
                          <a:rPr lang="es-ES" i="1">
                            <a:latin typeface="Cambria Math" panose="02040503050406030204" pitchFamily="18" charset="0"/>
                          </a:rPr>
                        </m:ctrlPr>
                      </m:sSubPr>
                      <m:e>
                        <m:r>
                          <a:rPr lang="es-ES" i="1">
                            <a:latin typeface="Cambria Math" panose="02040503050406030204" pitchFamily="18" charset="0"/>
                          </a:rPr>
                          <m:t>𝑦</m:t>
                        </m:r>
                      </m:e>
                      <m:sub>
                        <m:r>
                          <a:rPr lang="es-ES" i="1">
                            <a:latin typeface="Cambria Math" panose="02040503050406030204" pitchFamily="18" charset="0"/>
                          </a:rPr>
                          <m:t>𝑖</m:t>
                        </m:r>
                      </m:sub>
                    </m:sSub>
                  </m:oMath>
                </a14:m>
                <a:r>
                  <a:rPr lang="es-ES" dirty="0"/>
                  <a:t> sobre los </a:t>
                </a:r>
                <a14:m>
                  <m:oMath xmlns:m="http://schemas.openxmlformats.org/officeDocument/2006/math">
                    <m:acc>
                      <m:accPr>
                        <m:chr m:val="̂"/>
                        <m:ctrlPr>
                          <a:rPr lang="es-ES" i="1">
                            <a:latin typeface="Cambria Math" panose="02040503050406030204" pitchFamily="18" charset="0"/>
                          </a:rPr>
                        </m:ctrlPr>
                      </m:accPr>
                      <m:e>
                        <m:sSubSup>
                          <m:sSubSupPr>
                            <m:ctrlPr>
                              <a:rPr lang="es-ES" i="1">
                                <a:latin typeface="Cambria Math" panose="02040503050406030204" pitchFamily="18" charset="0"/>
                              </a:rPr>
                            </m:ctrlPr>
                          </m:sSubSupPr>
                          <m:e>
                            <m:r>
                              <a:rPr lang="es-ES" i="1">
                                <a:latin typeface="Cambria Math" panose="02040503050406030204" pitchFamily="18" charset="0"/>
                              </a:rPr>
                              <m:t>𝑓</m:t>
                            </m:r>
                          </m:e>
                          <m:sub>
                            <m:r>
                              <a:rPr lang="es-ES" i="1">
                                <a:latin typeface="Cambria Math" panose="02040503050406030204" pitchFamily="18" charset="0"/>
                              </a:rPr>
                              <m:t>𝑚</m:t>
                            </m:r>
                          </m:sub>
                          <m:sup>
                            <m:r>
                              <a:rPr lang="es-ES" i="1">
                                <a:latin typeface="Cambria Math" panose="02040503050406030204" pitchFamily="18" charset="0"/>
                              </a:rPr>
                              <m:t>−</m:t>
                            </m:r>
                            <m:r>
                              <a:rPr lang="es-ES" i="1">
                                <a:latin typeface="Cambria Math" panose="02040503050406030204" pitchFamily="18" charset="0"/>
                              </a:rPr>
                              <m:t>𝑖</m:t>
                            </m:r>
                          </m:sup>
                        </m:sSubSup>
                      </m:e>
                    </m:acc>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𝑖</m:t>
                            </m:r>
                          </m:sub>
                        </m:sSub>
                      </m:e>
                    </m:d>
                  </m:oMath>
                </a14:m>
                <a:endParaRPr lang="es-ES" dirty="0"/>
              </a:p>
              <a:p>
                <a:endParaRPr lang="es-ES" dirty="0"/>
              </a:p>
            </p:txBody>
          </p:sp>
        </mc:Choice>
        <mc:Fallback>
          <p:sp>
            <p:nvSpPr>
              <p:cNvPr id="3" name="Marcador de contenido 2">
                <a:extLst>
                  <a:ext uri="{FF2B5EF4-FFF2-40B4-BE49-F238E27FC236}">
                    <a16:creationId xmlns:a16="http://schemas.microsoft.com/office/drawing/2014/main" id="{F1DF33D6-BAAA-487C-AF42-D73764F90E73}"/>
                  </a:ext>
                </a:extLst>
              </p:cNvPr>
              <p:cNvSpPr>
                <a:spLocks noGrp="1" noRot="1" noChangeAspect="1" noMove="1" noResize="1" noEditPoints="1" noAdjustHandles="1" noChangeArrowheads="1" noChangeShapeType="1" noTextEdit="1"/>
              </p:cNvSpPr>
              <p:nvPr>
                <p:ph idx="1"/>
              </p:nvPr>
            </p:nvSpPr>
            <p:spPr>
              <a:xfrm>
                <a:off x="838200" y="1272505"/>
                <a:ext cx="10515600" cy="5266407"/>
              </a:xfrm>
              <a:blipFill>
                <a:blip r:embed="rId4"/>
                <a:stretch>
                  <a:fillRect l="-1043" t="-1968"/>
                </a:stretch>
              </a:blipFill>
            </p:spPr>
            <p:txBody>
              <a:bodyPr/>
              <a:lstStyle/>
              <a:p>
                <a:r>
                  <a:rPr lang="es-ES">
                    <a:noFill/>
                  </a:rPr>
                  <a:t> </a:t>
                </a:r>
              </a:p>
            </p:txBody>
          </p:sp>
        </mc:Fallback>
      </mc:AlternateContent>
      <p:graphicFrame>
        <p:nvGraphicFramePr>
          <p:cNvPr id="4" name="Objeto 3">
            <a:extLst>
              <a:ext uri="{FF2B5EF4-FFF2-40B4-BE49-F238E27FC236}">
                <a16:creationId xmlns:a16="http://schemas.microsoft.com/office/drawing/2014/main" id="{F8FD9420-118E-4933-BC7D-AAD819B6AE06}"/>
              </a:ext>
            </a:extLst>
          </p:cNvPr>
          <p:cNvGraphicFramePr>
            <a:graphicFrameLocks noChangeAspect="1"/>
          </p:cNvGraphicFramePr>
          <p:nvPr>
            <p:extLst>
              <p:ext uri="{D42A27DB-BD31-4B8C-83A1-F6EECF244321}">
                <p14:modId xmlns:p14="http://schemas.microsoft.com/office/powerpoint/2010/main" val="4024289075"/>
              </p:ext>
            </p:extLst>
          </p:nvPr>
        </p:nvGraphicFramePr>
        <p:xfrm>
          <a:off x="2941874" y="3905708"/>
          <a:ext cx="6308251" cy="2622531"/>
        </p:xfrm>
        <a:graphic>
          <a:graphicData uri="http://schemas.openxmlformats.org/presentationml/2006/ole">
            <mc:AlternateContent xmlns:mc="http://schemas.openxmlformats.org/markup-compatibility/2006">
              <mc:Choice xmlns:v="urn:schemas-microsoft-com:vml" Requires="v">
                <p:oleObj spid="_x0000_s9322" name="Equation" r:id="rId5" imgW="2260440" imgH="939600" progId="Equation.DSMT4">
                  <p:embed/>
                </p:oleObj>
              </mc:Choice>
              <mc:Fallback>
                <p:oleObj name="Equation" r:id="rId5" imgW="2260440" imgH="939600" progId="Equation.DSMT4">
                  <p:embed/>
                  <p:pic>
                    <p:nvPicPr>
                      <p:cNvPr id="0" name=""/>
                      <p:cNvPicPr/>
                      <p:nvPr/>
                    </p:nvPicPr>
                    <p:blipFill>
                      <a:blip r:embed="rId6"/>
                      <a:stretch>
                        <a:fillRect/>
                      </a:stretch>
                    </p:blipFill>
                    <p:spPr>
                      <a:xfrm>
                        <a:off x="2941874" y="3905708"/>
                        <a:ext cx="6308251" cy="2622531"/>
                      </a:xfrm>
                      <a:prstGeom prst="rect">
                        <a:avLst/>
                      </a:prstGeom>
                    </p:spPr>
                  </p:pic>
                </p:oleObj>
              </mc:Fallback>
            </mc:AlternateContent>
          </a:graphicData>
        </a:graphic>
      </p:graphicFrame>
      <p:sp>
        <p:nvSpPr>
          <p:cNvPr id="5" name="Marcador de pie de página 4">
            <a:extLst>
              <a:ext uri="{FF2B5EF4-FFF2-40B4-BE49-F238E27FC236}">
                <a16:creationId xmlns:a16="http://schemas.microsoft.com/office/drawing/2014/main" id="{00EC8C7D-988E-41AD-9390-8CCA65C8EF5E}"/>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CE5C83D1-8390-4572-BBF9-D92346AFF7F9}"/>
              </a:ext>
            </a:extLst>
          </p:cNvPr>
          <p:cNvSpPr>
            <a:spLocks noGrp="1"/>
          </p:cNvSpPr>
          <p:nvPr>
            <p:ph type="sldNum" sz="quarter" idx="12"/>
          </p:nvPr>
        </p:nvSpPr>
        <p:spPr/>
        <p:txBody>
          <a:bodyPr/>
          <a:lstStyle/>
          <a:p>
            <a:fld id="{FA3CA43E-AF82-4BBC-A040-F33EFB1BE15C}" type="slidenum">
              <a:rPr lang="es-ES" smtClean="0"/>
              <a:t>10</a:t>
            </a:fld>
            <a:endParaRPr lang="es-ES"/>
          </a:p>
        </p:txBody>
      </p:sp>
    </p:spTree>
    <p:extLst>
      <p:ext uri="{BB962C8B-B14F-4D97-AF65-F5344CB8AC3E}">
        <p14:creationId xmlns:p14="http://schemas.microsoft.com/office/powerpoint/2010/main" val="1048393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54F440-B727-4619-A3B5-36E055FEB343}"/>
              </a:ext>
            </a:extLst>
          </p:cNvPr>
          <p:cNvSpPr>
            <a:spLocks noGrp="1"/>
          </p:cNvSpPr>
          <p:nvPr>
            <p:ph type="title"/>
          </p:nvPr>
        </p:nvSpPr>
        <p:spPr/>
        <p:txBody>
          <a:bodyPr/>
          <a:lstStyle/>
          <a:p>
            <a:pPr algn="ctr"/>
            <a:r>
              <a:rPr lang="es-ES" b="1" dirty="0"/>
              <a:t>ENSEMBLE LEARNING METHODS MATLAB</a:t>
            </a:r>
            <a:br>
              <a:rPr lang="es-ES" b="1" dirty="0"/>
            </a:br>
            <a:r>
              <a:rPr lang="es-ES" b="1" dirty="0" err="1">
                <a:solidFill>
                  <a:srgbClr val="FF0000"/>
                </a:solidFill>
              </a:rPr>
              <a:t>fitensemble</a:t>
            </a:r>
            <a:r>
              <a:rPr lang="es-ES" b="1" dirty="0"/>
              <a:t>(X,Y,</a:t>
            </a:r>
            <a:r>
              <a:rPr lang="es-ES" dirty="0"/>
              <a:t> '</a:t>
            </a:r>
            <a:r>
              <a:rPr lang="es-ES" b="1" dirty="0" err="1"/>
              <a:t>Name</a:t>
            </a:r>
            <a:r>
              <a:rPr lang="es-ES" dirty="0"/>
              <a:t>'</a:t>
            </a:r>
            <a:r>
              <a:rPr lang="es-ES" b="1" dirty="0"/>
              <a:t>,</a:t>
            </a:r>
            <a:r>
              <a:rPr lang="es-ES" b="1" dirty="0" err="1"/>
              <a:t>Value</a:t>
            </a:r>
            <a:r>
              <a:rPr lang="es-ES" b="1" dirty="0"/>
              <a:t>)</a:t>
            </a:r>
            <a:endParaRPr lang="es-ES" dirty="0"/>
          </a:p>
        </p:txBody>
      </p:sp>
      <p:sp>
        <p:nvSpPr>
          <p:cNvPr id="3" name="Marcador de contenido 2">
            <a:extLst>
              <a:ext uri="{FF2B5EF4-FFF2-40B4-BE49-F238E27FC236}">
                <a16:creationId xmlns:a16="http://schemas.microsoft.com/office/drawing/2014/main" id="{DBD23BE0-0957-4062-8118-FE8948CC50C5}"/>
              </a:ext>
            </a:extLst>
          </p:cNvPr>
          <p:cNvSpPr>
            <a:spLocks noGrp="1"/>
          </p:cNvSpPr>
          <p:nvPr>
            <p:ph idx="1"/>
          </p:nvPr>
        </p:nvSpPr>
        <p:spPr/>
        <p:txBody>
          <a:bodyPr>
            <a:normAutofit fontScale="92500" lnSpcReduction="20000"/>
          </a:bodyPr>
          <a:lstStyle/>
          <a:p>
            <a:pPr algn="ctr"/>
            <a:r>
              <a:rPr lang="es-ES" b="1" dirty="0"/>
              <a:t>ENSEMBLE DE </a:t>
            </a:r>
            <a:r>
              <a:rPr lang="es-ES" b="1" dirty="0">
                <a:solidFill>
                  <a:srgbClr val="FF0000"/>
                </a:solidFill>
              </a:rPr>
              <a:t>CLASIFICACIÓN</a:t>
            </a:r>
            <a:endParaRPr lang="en-US" dirty="0">
              <a:solidFill>
                <a:srgbClr val="FF0000"/>
              </a:solidFill>
            </a:endParaRPr>
          </a:p>
          <a:p>
            <a:pPr marL="0" indent="0">
              <a:buNone/>
            </a:pPr>
            <a:r>
              <a:rPr lang="es-ES" dirty="0"/>
              <a:t>load </a:t>
            </a:r>
            <a:r>
              <a:rPr lang="es-ES" dirty="0" err="1"/>
              <a:t>ionosphere</a:t>
            </a:r>
            <a:r>
              <a:rPr lang="es-ES" dirty="0"/>
              <a:t>;</a:t>
            </a:r>
          </a:p>
          <a:p>
            <a:pPr marL="0" indent="0">
              <a:buNone/>
            </a:pPr>
            <a:r>
              <a:rPr lang="es-ES" dirty="0"/>
              <a:t>% </a:t>
            </a:r>
            <a:r>
              <a:rPr lang="es-ES" b="1" dirty="0">
                <a:solidFill>
                  <a:srgbClr val="FF0000"/>
                </a:solidFill>
              </a:rPr>
              <a:t>100 ciclos de entrenamiento sobre 100 </a:t>
            </a:r>
            <a:r>
              <a:rPr lang="es-ES" b="1" dirty="0" err="1">
                <a:solidFill>
                  <a:srgbClr val="FF0000"/>
                </a:solidFill>
              </a:rPr>
              <a:t>bootstraps</a:t>
            </a:r>
            <a:endParaRPr lang="es-ES" b="1" dirty="0">
              <a:solidFill>
                <a:srgbClr val="FF0000"/>
              </a:solidFill>
            </a:endParaRPr>
          </a:p>
          <a:p>
            <a:pPr marL="0" indent="0">
              <a:buNone/>
            </a:pPr>
            <a:r>
              <a:rPr lang="es-ES" dirty="0" err="1"/>
              <a:t>ClassTreeEns</a:t>
            </a:r>
            <a:r>
              <a:rPr lang="es-ES" dirty="0"/>
              <a:t> = </a:t>
            </a:r>
            <a:r>
              <a:rPr lang="es-ES" b="1" dirty="0" err="1">
                <a:solidFill>
                  <a:srgbClr val="FF0000"/>
                </a:solidFill>
              </a:rPr>
              <a:t>fitensemble</a:t>
            </a:r>
            <a:r>
              <a:rPr lang="es-ES" dirty="0"/>
              <a:t>(X,Y,</a:t>
            </a:r>
            <a:r>
              <a:rPr lang="es-ES" b="1" dirty="0">
                <a:solidFill>
                  <a:srgbClr val="FF0000"/>
                </a:solidFill>
              </a:rPr>
              <a:t>'AdaBoostM1'</a:t>
            </a:r>
            <a:r>
              <a:rPr lang="es-ES" dirty="0"/>
              <a:t>,100,'Tree’); % </a:t>
            </a:r>
            <a:r>
              <a:rPr lang="es-ES" b="1" dirty="0">
                <a:solidFill>
                  <a:srgbClr val="FF0000"/>
                </a:solidFill>
              </a:rPr>
              <a:t>dos clases</a:t>
            </a:r>
          </a:p>
          <a:p>
            <a:pPr marL="0" indent="0">
              <a:buNone/>
            </a:pPr>
            <a:r>
              <a:rPr lang="es-ES" dirty="0"/>
              <a:t>% 100 muestras </a:t>
            </a:r>
            <a:r>
              <a:rPr lang="es-ES" dirty="0" err="1"/>
              <a:t>bootstrapping</a:t>
            </a:r>
            <a:endParaRPr lang="es-ES" dirty="0"/>
          </a:p>
          <a:p>
            <a:pPr marL="0" indent="0">
              <a:buNone/>
            </a:pPr>
            <a:r>
              <a:rPr lang="es-ES" dirty="0"/>
              <a:t>% </a:t>
            </a:r>
            <a:r>
              <a:rPr lang="es-ES" b="1" dirty="0">
                <a:solidFill>
                  <a:srgbClr val="FF0000"/>
                </a:solidFill>
              </a:rPr>
              <a:t>'AdaBoostM1' clasificar en dos clases</a:t>
            </a:r>
            <a:endParaRPr lang="es-ES" dirty="0"/>
          </a:p>
          <a:p>
            <a:pPr marL="0" indent="0">
              <a:buNone/>
            </a:pPr>
            <a:r>
              <a:rPr lang="es-ES" dirty="0"/>
              <a:t>% </a:t>
            </a:r>
            <a:r>
              <a:rPr lang="es-ES" b="1" dirty="0">
                <a:solidFill>
                  <a:srgbClr val="FF0000"/>
                </a:solidFill>
              </a:rPr>
              <a:t>'AdaBoostM2' clasificar en mas de dos clases</a:t>
            </a:r>
            <a:endParaRPr lang="es-ES" dirty="0"/>
          </a:p>
          <a:p>
            <a:pPr marL="0" indent="0">
              <a:buNone/>
            </a:pPr>
            <a:r>
              <a:rPr lang="es-ES" dirty="0"/>
              <a:t>% </a:t>
            </a:r>
            <a:r>
              <a:rPr lang="es-ES" b="1" dirty="0">
                <a:solidFill>
                  <a:srgbClr val="FF0000"/>
                </a:solidFill>
              </a:rPr>
              <a:t>'</a:t>
            </a:r>
            <a:r>
              <a:rPr lang="es-ES" b="1" dirty="0" err="1">
                <a:solidFill>
                  <a:srgbClr val="FF0000"/>
                </a:solidFill>
              </a:rPr>
              <a:t>LSBoost</a:t>
            </a:r>
            <a:r>
              <a:rPr lang="es-ES" b="1" dirty="0">
                <a:solidFill>
                  <a:srgbClr val="FF0000"/>
                </a:solidFill>
              </a:rPr>
              <a:t>' para regresión</a:t>
            </a:r>
            <a:endParaRPr lang="es-ES" dirty="0">
              <a:solidFill>
                <a:srgbClr val="FF0000"/>
              </a:solidFill>
            </a:endParaRPr>
          </a:p>
          <a:p>
            <a:pPr marL="0" indent="0">
              <a:buNone/>
            </a:pPr>
            <a:r>
              <a:rPr lang="es-ES" b="1" dirty="0" err="1">
                <a:solidFill>
                  <a:srgbClr val="FF0000"/>
                </a:solidFill>
              </a:rPr>
              <a:t>predict</a:t>
            </a:r>
            <a:r>
              <a:rPr lang="es-ES" dirty="0"/>
              <a:t>(</a:t>
            </a:r>
            <a:r>
              <a:rPr lang="es-ES" dirty="0" err="1"/>
              <a:t>ClassTreeEns,X</a:t>
            </a:r>
            <a:r>
              <a:rPr lang="es-ES" dirty="0"/>
              <a:t>(1,:))   %  'g'    Y(1)= 'g'</a:t>
            </a:r>
          </a:p>
          <a:p>
            <a:pPr marL="0" indent="0">
              <a:buNone/>
            </a:pPr>
            <a:r>
              <a:rPr lang="es-ES" dirty="0" err="1"/>
              <a:t>predict</a:t>
            </a:r>
            <a:r>
              <a:rPr lang="es-ES" dirty="0"/>
              <a:t>(</a:t>
            </a:r>
            <a:r>
              <a:rPr lang="es-ES" dirty="0" err="1"/>
              <a:t>ClassTreeEns,X</a:t>
            </a:r>
            <a:r>
              <a:rPr lang="es-ES" dirty="0"/>
              <a:t>(2,:))    % 'b'    Y(2)='b'</a:t>
            </a:r>
          </a:p>
          <a:p>
            <a:endParaRPr lang="es-ES" dirty="0"/>
          </a:p>
          <a:p>
            <a:endParaRPr lang="es-ES" dirty="0"/>
          </a:p>
          <a:p>
            <a:endParaRPr lang="es-ES" dirty="0"/>
          </a:p>
          <a:p>
            <a:endParaRPr lang="es-ES" dirty="0"/>
          </a:p>
        </p:txBody>
      </p:sp>
      <p:sp>
        <p:nvSpPr>
          <p:cNvPr id="4" name="Marcador de pie de página 3">
            <a:extLst>
              <a:ext uri="{FF2B5EF4-FFF2-40B4-BE49-F238E27FC236}">
                <a16:creationId xmlns:a16="http://schemas.microsoft.com/office/drawing/2014/main" id="{44B08514-B125-43B1-9135-E0479C3A0ACC}"/>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C57642D9-D52E-429E-86B4-FB47978B1DC3}"/>
              </a:ext>
            </a:extLst>
          </p:cNvPr>
          <p:cNvSpPr>
            <a:spLocks noGrp="1"/>
          </p:cNvSpPr>
          <p:nvPr>
            <p:ph type="sldNum" sz="quarter" idx="12"/>
          </p:nvPr>
        </p:nvSpPr>
        <p:spPr/>
        <p:txBody>
          <a:bodyPr/>
          <a:lstStyle/>
          <a:p>
            <a:fld id="{FA3CA43E-AF82-4BBC-A040-F33EFB1BE15C}" type="slidenum">
              <a:rPr lang="es-ES" smtClean="0"/>
              <a:t>11</a:t>
            </a:fld>
            <a:endParaRPr lang="es-ES"/>
          </a:p>
        </p:txBody>
      </p:sp>
    </p:spTree>
    <p:extLst>
      <p:ext uri="{BB962C8B-B14F-4D97-AF65-F5344CB8AC3E}">
        <p14:creationId xmlns:p14="http://schemas.microsoft.com/office/powerpoint/2010/main" val="3107121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A4B79-5679-4764-9328-1DED03ECC122}"/>
              </a:ext>
            </a:extLst>
          </p:cNvPr>
          <p:cNvSpPr>
            <a:spLocks noGrp="1"/>
          </p:cNvSpPr>
          <p:nvPr>
            <p:ph type="title"/>
          </p:nvPr>
        </p:nvSpPr>
        <p:spPr/>
        <p:txBody>
          <a:bodyPr/>
          <a:lstStyle/>
          <a:p>
            <a:pPr algn="ctr"/>
            <a:r>
              <a:rPr lang="es-ES" b="1" dirty="0"/>
              <a:t>ENSEMBLE DE </a:t>
            </a:r>
            <a:r>
              <a:rPr lang="es-ES" b="1" dirty="0">
                <a:solidFill>
                  <a:srgbClr val="FF0000"/>
                </a:solidFill>
              </a:rPr>
              <a:t>REGRESIÓN</a:t>
            </a:r>
            <a:br>
              <a:rPr lang="es-ES" b="1" dirty="0"/>
            </a:br>
            <a:r>
              <a:rPr lang="es-ES" b="1" dirty="0"/>
              <a:t>PREDECIR EL CONSUMO DE UN COCHE</a:t>
            </a:r>
          </a:p>
        </p:txBody>
      </p:sp>
      <p:sp>
        <p:nvSpPr>
          <p:cNvPr id="3" name="Marcador de contenido 2">
            <a:extLst>
              <a:ext uri="{FF2B5EF4-FFF2-40B4-BE49-F238E27FC236}">
                <a16:creationId xmlns:a16="http://schemas.microsoft.com/office/drawing/2014/main" id="{480FB19B-AB1D-4333-AF4E-2399B733490E}"/>
              </a:ext>
            </a:extLst>
          </p:cNvPr>
          <p:cNvSpPr>
            <a:spLocks noGrp="1"/>
          </p:cNvSpPr>
          <p:nvPr>
            <p:ph idx="1"/>
          </p:nvPr>
        </p:nvSpPr>
        <p:spPr/>
        <p:txBody>
          <a:bodyPr>
            <a:normAutofit/>
          </a:bodyPr>
          <a:lstStyle/>
          <a:p>
            <a:pPr marL="0" indent="0">
              <a:buNone/>
            </a:pPr>
            <a:r>
              <a:rPr lang="es-ES" dirty="0"/>
              <a:t>load </a:t>
            </a:r>
            <a:r>
              <a:rPr lang="es-ES" dirty="0" err="1"/>
              <a:t>carsmall</a:t>
            </a:r>
            <a:r>
              <a:rPr lang="es-ES" dirty="0"/>
              <a:t> </a:t>
            </a:r>
          </a:p>
          <a:p>
            <a:pPr marL="0" indent="0">
              <a:buNone/>
            </a:pPr>
            <a:r>
              <a:rPr lang="es-ES" dirty="0"/>
              <a:t>X = [</a:t>
            </a:r>
            <a:r>
              <a:rPr lang="es-ES" dirty="0" err="1"/>
              <a:t>Cylinders,Displacement,Horsepower,Weight</a:t>
            </a:r>
            <a:r>
              <a:rPr lang="es-ES" dirty="0"/>
              <a:t>]; Y=MPG;</a:t>
            </a:r>
          </a:p>
          <a:p>
            <a:pPr marL="0" indent="0">
              <a:buNone/>
            </a:pPr>
            <a:r>
              <a:rPr lang="es-ES" dirty="0" err="1"/>
              <a:t>xnames</a:t>
            </a:r>
            <a:r>
              <a:rPr lang="es-ES" dirty="0"/>
              <a:t> = {'</a:t>
            </a:r>
            <a:r>
              <a:rPr lang="es-ES" dirty="0" err="1"/>
              <a:t>Cylinders</a:t>
            </a:r>
            <a:r>
              <a:rPr lang="es-ES" dirty="0"/>
              <a:t>','</a:t>
            </a:r>
            <a:r>
              <a:rPr lang="es-ES" dirty="0" err="1"/>
              <a:t>Displacement</a:t>
            </a:r>
            <a:r>
              <a:rPr lang="es-ES" dirty="0"/>
              <a:t>','</a:t>
            </a:r>
            <a:r>
              <a:rPr lang="es-ES" dirty="0" err="1"/>
              <a:t>Horsepower</a:t>
            </a:r>
            <a:r>
              <a:rPr lang="es-ES" dirty="0"/>
              <a:t>','</a:t>
            </a:r>
            <a:r>
              <a:rPr lang="es-ES" dirty="0" err="1"/>
              <a:t>Weight</a:t>
            </a:r>
            <a:r>
              <a:rPr lang="es-ES" dirty="0"/>
              <a:t>'};</a:t>
            </a:r>
          </a:p>
          <a:p>
            <a:pPr marL="0" indent="0">
              <a:buNone/>
            </a:pPr>
            <a:r>
              <a:rPr lang="es-ES" dirty="0" err="1"/>
              <a:t>RegTreeTemp</a:t>
            </a:r>
            <a:r>
              <a:rPr lang="es-ES" dirty="0"/>
              <a:t> = </a:t>
            </a:r>
            <a:r>
              <a:rPr lang="es-ES" dirty="0" err="1"/>
              <a:t>templateTree</a:t>
            </a:r>
            <a:r>
              <a:rPr lang="es-ES" dirty="0"/>
              <a:t>('</a:t>
            </a:r>
            <a:r>
              <a:rPr lang="es-ES" dirty="0" err="1"/>
              <a:t>Surrogate</a:t>
            </a:r>
            <a:r>
              <a:rPr lang="es-ES" dirty="0"/>
              <a:t>','</a:t>
            </a:r>
            <a:r>
              <a:rPr lang="es-ES" dirty="0" err="1"/>
              <a:t>On</a:t>
            </a:r>
            <a:r>
              <a:rPr lang="es-ES" dirty="0"/>
              <a:t>'); % </a:t>
            </a:r>
            <a:r>
              <a:rPr lang="es-ES" dirty="0">
                <a:solidFill>
                  <a:srgbClr val="FF0000"/>
                </a:solidFill>
              </a:rPr>
              <a:t>evita </a:t>
            </a:r>
            <a:r>
              <a:rPr lang="es-ES" dirty="0" err="1">
                <a:solidFill>
                  <a:srgbClr val="FF0000"/>
                </a:solidFill>
              </a:rPr>
              <a:t>NaN</a:t>
            </a:r>
            <a:r>
              <a:rPr lang="es-ES" dirty="0">
                <a:solidFill>
                  <a:srgbClr val="FF0000"/>
                </a:solidFill>
              </a:rPr>
              <a:t> de MPG</a:t>
            </a:r>
          </a:p>
          <a:p>
            <a:pPr marL="0" indent="0">
              <a:buNone/>
            </a:pPr>
            <a:r>
              <a:rPr lang="es-ES" dirty="0" err="1"/>
              <a:t>RegTreeEns</a:t>
            </a:r>
            <a:r>
              <a:rPr lang="es-ES" dirty="0"/>
              <a:t> = </a:t>
            </a:r>
            <a:r>
              <a:rPr lang="es-ES" b="1" dirty="0" err="1">
                <a:solidFill>
                  <a:srgbClr val="FF0000"/>
                </a:solidFill>
              </a:rPr>
              <a:t>fitensemble</a:t>
            </a:r>
            <a:r>
              <a:rPr lang="es-ES" dirty="0"/>
              <a:t>(X,Y,</a:t>
            </a:r>
            <a:r>
              <a:rPr lang="es-ES" dirty="0">
                <a:solidFill>
                  <a:srgbClr val="FF0000"/>
                </a:solidFill>
              </a:rPr>
              <a:t>'LSBoost'</a:t>
            </a:r>
            <a:r>
              <a:rPr lang="es-ES" dirty="0"/>
              <a:t>,100,RegTreeTemp,...</a:t>
            </a:r>
          </a:p>
          <a:p>
            <a:pPr marL="0" indent="0">
              <a:buNone/>
            </a:pPr>
            <a:r>
              <a:rPr lang="es-ES" dirty="0"/>
              <a:t>    '</a:t>
            </a:r>
            <a:r>
              <a:rPr lang="es-ES" dirty="0" err="1"/>
              <a:t>PredictorNames</a:t>
            </a:r>
            <a:r>
              <a:rPr lang="es-ES" dirty="0"/>
              <a:t>',</a:t>
            </a:r>
            <a:r>
              <a:rPr lang="es-ES" dirty="0" err="1"/>
              <a:t>xnames</a:t>
            </a:r>
            <a:r>
              <a:rPr lang="es-ES" dirty="0"/>
              <a:t>); </a:t>
            </a:r>
          </a:p>
          <a:p>
            <a:pPr marL="0" indent="0">
              <a:buNone/>
            </a:pPr>
            <a:r>
              <a:rPr lang="es-ES" dirty="0" err="1"/>
              <a:t>predMPG</a:t>
            </a:r>
            <a:r>
              <a:rPr lang="es-ES" dirty="0"/>
              <a:t> = </a:t>
            </a:r>
            <a:r>
              <a:rPr lang="es-ES" dirty="0" err="1"/>
              <a:t>predict</a:t>
            </a:r>
            <a:r>
              <a:rPr lang="es-ES" dirty="0"/>
              <a:t>(</a:t>
            </a:r>
            <a:r>
              <a:rPr lang="es-ES" dirty="0" err="1"/>
              <a:t>RegTreeEns</a:t>
            </a:r>
            <a:r>
              <a:rPr lang="es-ES" dirty="0"/>
              <a:t>,[4 200 150 3000])  %  22.6290</a:t>
            </a:r>
          </a:p>
          <a:p>
            <a:endParaRPr lang="es-ES" dirty="0"/>
          </a:p>
          <a:p>
            <a:endParaRPr lang="es-ES" dirty="0"/>
          </a:p>
        </p:txBody>
      </p:sp>
      <p:sp>
        <p:nvSpPr>
          <p:cNvPr id="4" name="Marcador de pie de página 3">
            <a:extLst>
              <a:ext uri="{FF2B5EF4-FFF2-40B4-BE49-F238E27FC236}">
                <a16:creationId xmlns:a16="http://schemas.microsoft.com/office/drawing/2014/main" id="{DBB61830-65D4-4D0C-9073-F348701C544B}"/>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D842E9AF-AE92-4789-8E56-3C2A9849737C}"/>
              </a:ext>
            </a:extLst>
          </p:cNvPr>
          <p:cNvSpPr>
            <a:spLocks noGrp="1"/>
          </p:cNvSpPr>
          <p:nvPr>
            <p:ph type="sldNum" sz="quarter" idx="12"/>
          </p:nvPr>
        </p:nvSpPr>
        <p:spPr/>
        <p:txBody>
          <a:bodyPr/>
          <a:lstStyle/>
          <a:p>
            <a:fld id="{FA3CA43E-AF82-4BBC-A040-F33EFB1BE15C}" type="slidenum">
              <a:rPr lang="es-ES" smtClean="0"/>
              <a:t>12</a:t>
            </a:fld>
            <a:endParaRPr lang="es-ES"/>
          </a:p>
        </p:txBody>
      </p:sp>
    </p:spTree>
    <p:extLst>
      <p:ext uri="{BB962C8B-B14F-4D97-AF65-F5344CB8AC3E}">
        <p14:creationId xmlns:p14="http://schemas.microsoft.com/office/powerpoint/2010/main" val="206953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0E235-B9EC-40C0-A790-B7B7FFD65DA4}"/>
              </a:ext>
            </a:extLst>
          </p:cNvPr>
          <p:cNvSpPr>
            <a:spLocks noGrp="1"/>
          </p:cNvSpPr>
          <p:nvPr>
            <p:ph type="ctrTitle"/>
          </p:nvPr>
        </p:nvSpPr>
        <p:spPr/>
        <p:txBody>
          <a:bodyPr/>
          <a:lstStyle/>
          <a:p>
            <a:r>
              <a:rPr lang="es-ES" b="1" dirty="0"/>
              <a:t>MEJORA DE REGLAS TÉCNICAS DE MEDIA MOVIL</a:t>
            </a:r>
          </a:p>
        </p:txBody>
      </p:sp>
      <p:sp>
        <p:nvSpPr>
          <p:cNvPr id="3" name="Subtítulo 2">
            <a:extLst>
              <a:ext uri="{FF2B5EF4-FFF2-40B4-BE49-F238E27FC236}">
                <a16:creationId xmlns:a16="http://schemas.microsoft.com/office/drawing/2014/main" id="{85CFF17C-03C8-4E3B-86BD-4B3940BF6383}"/>
              </a:ext>
            </a:extLst>
          </p:cNvPr>
          <p:cNvSpPr>
            <a:spLocks noGrp="1"/>
          </p:cNvSpPr>
          <p:nvPr>
            <p:ph type="subTitle" idx="1"/>
          </p:nvPr>
        </p:nvSpPr>
        <p:spPr/>
        <p:txBody>
          <a:bodyPr>
            <a:normAutofit/>
          </a:bodyPr>
          <a:lstStyle/>
          <a:p>
            <a:r>
              <a:rPr lang="es-ES" sz="3600" dirty="0"/>
              <a:t>BOOSTING Y OTROS MÉTODOS DE APRENDIZAJE ESTADÍSTICO</a:t>
            </a:r>
          </a:p>
        </p:txBody>
      </p:sp>
      <p:sp>
        <p:nvSpPr>
          <p:cNvPr id="4" name="Marcador de pie de página 3">
            <a:extLst>
              <a:ext uri="{FF2B5EF4-FFF2-40B4-BE49-F238E27FC236}">
                <a16:creationId xmlns:a16="http://schemas.microsoft.com/office/drawing/2014/main" id="{0B54779F-5B91-473F-A721-AC4A30BD58F3}"/>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59CAE8ED-8401-4E0E-BA8A-17F060F6AED0}"/>
              </a:ext>
            </a:extLst>
          </p:cNvPr>
          <p:cNvSpPr>
            <a:spLocks noGrp="1"/>
          </p:cNvSpPr>
          <p:nvPr>
            <p:ph type="sldNum" sz="quarter" idx="12"/>
          </p:nvPr>
        </p:nvSpPr>
        <p:spPr/>
        <p:txBody>
          <a:bodyPr/>
          <a:lstStyle/>
          <a:p>
            <a:fld id="{FA3CA43E-AF82-4BBC-A040-F33EFB1BE15C}" type="slidenum">
              <a:rPr lang="es-ES" smtClean="0"/>
              <a:t>13</a:t>
            </a:fld>
            <a:endParaRPr lang="es-ES"/>
          </a:p>
        </p:txBody>
      </p:sp>
    </p:spTree>
    <p:extLst>
      <p:ext uri="{BB962C8B-B14F-4D97-AF65-F5344CB8AC3E}">
        <p14:creationId xmlns:p14="http://schemas.microsoft.com/office/powerpoint/2010/main" val="264453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565E478F-DDCC-4626-8336-813345EFA619}"/>
              </a:ext>
            </a:extLst>
          </p:cNvPr>
          <p:cNvPicPr>
            <a:picLocks noGrp="1" noChangeAspect="1"/>
          </p:cNvPicPr>
          <p:nvPr>
            <p:ph idx="4294967295"/>
          </p:nvPr>
        </p:nvPicPr>
        <p:blipFill>
          <a:blip r:embed="rId2"/>
          <a:stretch>
            <a:fillRect/>
          </a:stretch>
        </p:blipFill>
        <p:spPr>
          <a:xfrm>
            <a:off x="812800" y="1296079"/>
            <a:ext cx="9850821" cy="3804073"/>
          </a:xfrm>
          <a:prstGeom prst="rect">
            <a:avLst/>
          </a:prstGeom>
        </p:spPr>
      </p:pic>
      <p:sp>
        <p:nvSpPr>
          <p:cNvPr id="2" name="Marcador de pie de página 1">
            <a:extLst>
              <a:ext uri="{FF2B5EF4-FFF2-40B4-BE49-F238E27FC236}">
                <a16:creationId xmlns:a16="http://schemas.microsoft.com/office/drawing/2014/main" id="{138FECD5-C8B4-4D94-B60B-1D9D6FB08EFE}"/>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5AA64EC5-A619-41DC-8FAB-B884613DAAD6}"/>
              </a:ext>
            </a:extLst>
          </p:cNvPr>
          <p:cNvSpPr>
            <a:spLocks noGrp="1"/>
          </p:cNvSpPr>
          <p:nvPr>
            <p:ph type="sldNum" sz="quarter" idx="12"/>
          </p:nvPr>
        </p:nvSpPr>
        <p:spPr/>
        <p:txBody>
          <a:bodyPr/>
          <a:lstStyle/>
          <a:p>
            <a:fld id="{FA3CA43E-AF82-4BBC-A040-F33EFB1BE15C}" type="slidenum">
              <a:rPr lang="es-ES" smtClean="0"/>
              <a:t>14</a:t>
            </a:fld>
            <a:endParaRPr lang="es-ES"/>
          </a:p>
        </p:txBody>
      </p:sp>
    </p:spTree>
    <p:extLst>
      <p:ext uri="{BB962C8B-B14F-4D97-AF65-F5344CB8AC3E}">
        <p14:creationId xmlns:p14="http://schemas.microsoft.com/office/powerpoint/2010/main" val="126371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9C0FE-CADF-4C3C-9AD5-1502E43F0EF5}"/>
              </a:ext>
            </a:extLst>
          </p:cNvPr>
          <p:cNvSpPr>
            <a:spLocks noGrp="1"/>
          </p:cNvSpPr>
          <p:nvPr>
            <p:ph type="title"/>
          </p:nvPr>
        </p:nvSpPr>
        <p:spPr/>
        <p:txBody>
          <a:bodyPr/>
          <a:lstStyle/>
          <a:p>
            <a:pPr algn="ctr"/>
            <a:r>
              <a:rPr lang="es-ES" b="1" dirty="0"/>
              <a:t>ANÁLISIS TÉCNICO </a:t>
            </a:r>
            <a:br>
              <a:rPr lang="es-ES" b="1" dirty="0"/>
            </a:br>
            <a:r>
              <a:rPr lang="es-ES" b="1" dirty="0"/>
              <a:t>CRUCE DE MEDIAS MÓVILES</a:t>
            </a:r>
          </a:p>
        </p:txBody>
      </p:sp>
      <p:pic>
        <p:nvPicPr>
          <p:cNvPr id="6" name="Marcador de contenido 5">
            <a:extLst>
              <a:ext uri="{FF2B5EF4-FFF2-40B4-BE49-F238E27FC236}">
                <a16:creationId xmlns:a16="http://schemas.microsoft.com/office/drawing/2014/main" id="{F903E1E4-9048-4907-88C8-E7E9C3F5436A}"/>
              </a:ext>
            </a:extLst>
          </p:cNvPr>
          <p:cNvPicPr>
            <a:picLocks noGrp="1" noChangeAspect="1"/>
          </p:cNvPicPr>
          <p:nvPr>
            <p:ph idx="1"/>
          </p:nvPr>
        </p:nvPicPr>
        <p:blipFill>
          <a:blip r:embed="rId3"/>
          <a:stretch>
            <a:fillRect/>
          </a:stretch>
        </p:blipFill>
        <p:spPr>
          <a:xfrm>
            <a:off x="3062170" y="1825625"/>
            <a:ext cx="6067659" cy="4351338"/>
          </a:xfrm>
          <a:prstGeom prst="rect">
            <a:avLst/>
          </a:prstGeom>
        </p:spPr>
      </p:pic>
      <p:sp>
        <p:nvSpPr>
          <p:cNvPr id="3" name="Marcador de pie de página 2">
            <a:extLst>
              <a:ext uri="{FF2B5EF4-FFF2-40B4-BE49-F238E27FC236}">
                <a16:creationId xmlns:a16="http://schemas.microsoft.com/office/drawing/2014/main" id="{02D8C00E-6B6A-44A8-B8B8-9C74C09AA180}"/>
              </a:ext>
            </a:extLst>
          </p:cNvPr>
          <p:cNvSpPr>
            <a:spLocks noGrp="1"/>
          </p:cNvSpPr>
          <p:nvPr>
            <p:ph type="ftr" sz="quarter" idx="11"/>
          </p:nvPr>
        </p:nvSpPr>
        <p:spPr/>
        <p:txBody>
          <a:bodyPr/>
          <a:lstStyle/>
          <a:p>
            <a:r>
              <a:rPr lang="es-ES"/>
              <a:t>Fernando Fernández Rodríguez (ULPGC)</a:t>
            </a:r>
          </a:p>
        </p:txBody>
      </p:sp>
      <p:sp>
        <p:nvSpPr>
          <p:cNvPr id="4" name="Marcador de número de diapositiva 3">
            <a:extLst>
              <a:ext uri="{FF2B5EF4-FFF2-40B4-BE49-F238E27FC236}">
                <a16:creationId xmlns:a16="http://schemas.microsoft.com/office/drawing/2014/main" id="{A169B055-8FAE-467F-91C7-98A4C44ADA86}"/>
              </a:ext>
            </a:extLst>
          </p:cNvPr>
          <p:cNvSpPr>
            <a:spLocks noGrp="1"/>
          </p:cNvSpPr>
          <p:nvPr>
            <p:ph type="sldNum" sz="quarter" idx="12"/>
          </p:nvPr>
        </p:nvSpPr>
        <p:spPr/>
        <p:txBody>
          <a:bodyPr/>
          <a:lstStyle/>
          <a:p>
            <a:fld id="{FA3CA43E-AF82-4BBC-A040-F33EFB1BE15C}" type="slidenum">
              <a:rPr lang="es-ES" smtClean="0"/>
              <a:t>15</a:t>
            </a:fld>
            <a:endParaRPr lang="es-ES"/>
          </a:p>
        </p:txBody>
      </p:sp>
    </p:spTree>
    <p:extLst>
      <p:ext uri="{BB962C8B-B14F-4D97-AF65-F5344CB8AC3E}">
        <p14:creationId xmlns:p14="http://schemas.microsoft.com/office/powerpoint/2010/main" val="1209790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835241-7E51-4B58-B793-3E8023D49685}"/>
              </a:ext>
            </a:extLst>
          </p:cNvPr>
          <p:cNvSpPr>
            <a:spLocks noGrp="1"/>
          </p:cNvSpPr>
          <p:nvPr>
            <p:ph type="title"/>
          </p:nvPr>
        </p:nvSpPr>
        <p:spPr/>
        <p:txBody>
          <a:bodyPr>
            <a:normAutofit fontScale="90000"/>
          </a:bodyPr>
          <a:lstStyle/>
          <a:p>
            <a:pPr algn="ctr"/>
            <a:r>
              <a:rPr lang="en-GB" b="1" dirty="0"/>
              <a:t>ALGORITMO DE BOOSTING</a:t>
            </a:r>
            <a:br>
              <a:rPr lang="en-GB" b="1" dirty="0"/>
            </a:br>
            <a:r>
              <a:rPr lang="es-ES" b="1" dirty="0" err="1"/>
              <a:t>Freund</a:t>
            </a:r>
            <a:r>
              <a:rPr lang="es-ES" b="1" dirty="0"/>
              <a:t> and </a:t>
            </a:r>
            <a:r>
              <a:rPr lang="es-ES" b="1" dirty="0" err="1"/>
              <a:t>Schapire</a:t>
            </a:r>
            <a:r>
              <a:rPr lang="es-ES" b="1" dirty="0"/>
              <a:t> (1997)</a:t>
            </a:r>
            <a:br>
              <a:rPr lang="es-ES" dirty="0"/>
            </a:br>
            <a:endParaRPr lang="es-ES" dirty="0"/>
          </a:p>
        </p:txBody>
      </p:sp>
      <mc:AlternateContent xmlns:mc="http://schemas.openxmlformats.org/markup-compatibility/2006" xmlns:a14="http://schemas.microsoft.com/office/drawing/2010/main">
        <mc:Choice Requires="a14">
          <p:sp>
            <p:nvSpPr>
              <p:cNvPr id="9" name="Marcador de contenido 8">
                <a:extLst>
                  <a:ext uri="{FF2B5EF4-FFF2-40B4-BE49-F238E27FC236}">
                    <a16:creationId xmlns:a16="http://schemas.microsoft.com/office/drawing/2014/main" id="{796756AD-4843-4D95-9E7D-A2C8A1C0FE3F}"/>
                  </a:ext>
                </a:extLst>
              </p:cNvPr>
              <p:cNvSpPr>
                <a:spLocks noGrp="1"/>
              </p:cNvSpPr>
              <p:nvPr>
                <p:ph idx="1"/>
              </p:nvPr>
            </p:nvSpPr>
            <p:spPr/>
            <p:txBody>
              <a:bodyPr>
                <a:normAutofit/>
              </a:bodyPr>
              <a:lstStyle/>
              <a:p>
                <a:r>
                  <a:rPr lang="es-ES" b="1" dirty="0"/>
                  <a:t>Predictores de reglas técnicas  </a:t>
                </a:r>
                <a14:m>
                  <m:oMath xmlns:m="http://schemas.openxmlformats.org/officeDocument/2006/math">
                    <m:d>
                      <m:dPr>
                        <m:begChr m:val="{"/>
                        <m:endChr m:val="}"/>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b="0" i="1" smtClean="0">
                                <a:latin typeface="Cambria Math" panose="02040503050406030204" pitchFamily="18" charset="0"/>
                              </a:rPr>
                              <m:t>h</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b="0" i="1" smtClean="0">
                                <a:latin typeface="Cambria Math" panose="02040503050406030204" pitchFamily="18" charset="0"/>
                              </a:rPr>
                              <m:t>h</m:t>
                            </m:r>
                          </m:e>
                          <m:sub>
                            <m:r>
                              <a:rPr lang="es-ES" b="0" i="1" smtClean="0">
                                <a:latin typeface="Cambria Math" panose="02040503050406030204" pitchFamily="18" charset="0"/>
                              </a:rPr>
                              <m:t>𝑇</m:t>
                            </m:r>
                          </m:sub>
                        </m:sSub>
                      </m:e>
                    </m:d>
                  </m:oMath>
                </a14:m>
                <a:endParaRPr lang="es-ES" dirty="0"/>
              </a:p>
              <a:p>
                <a:r>
                  <a:rPr lang="es-ES" dirty="0"/>
                  <a:t>Estar dentro o fuera del mercado      {+1,-1}</a:t>
                </a:r>
              </a:p>
              <a:p>
                <a:r>
                  <a:rPr lang="es-ES" dirty="0"/>
                  <a:t>Un </a:t>
                </a:r>
                <a:r>
                  <a:rPr lang="es-ES" b="1" dirty="0"/>
                  <a:t>clasificador débil </a:t>
                </a:r>
                <a:r>
                  <a:rPr lang="es-ES" dirty="0"/>
                  <a:t>se comporta ligeramente mejor que el azar</a:t>
                </a:r>
              </a:p>
              <a:p>
                <a:r>
                  <a:rPr lang="es-ES" dirty="0" err="1"/>
                  <a:t>Boosting</a:t>
                </a:r>
                <a:r>
                  <a:rPr lang="es-ES" dirty="0"/>
                  <a:t>: producir un clasificador preciso </a:t>
                </a:r>
                <a:r>
                  <a:rPr lang="es-ES" b="1" dirty="0"/>
                  <a:t>combinando clasificadores </a:t>
                </a:r>
                <a:r>
                  <a:rPr lang="es-ES" dirty="0"/>
                  <a:t>débiles.</a:t>
                </a:r>
              </a:p>
              <a:p>
                <a:endParaRPr lang="es-ES" dirty="0"/>
              </a:p>
              <a:p>
                <a:r>
                  <a:rPr lang="es-ES" dirty="0"/>
                  <a:t>Los </a:t>
                </a:r>
                <a:r>
                  <a:rPr lang="es-ES" b="1" dirty="0"/>
                  <a:t>pesos de las observaciones mal predichas se incrementan</a:t>
                </a:r>
              </a:p>
              <a:p>
                <a:r>
                  <a:rPr lang="es-ES" dirty="0"/>
                  <a:t>El peso de un clasificador se incrementa cuando predice bien las observaciones mal predichas por los otros  </a:t>
                </a:r>
              </a:p>
              <a:p>
                <a:endParaRPr lang="es-ES" dirty="0"/>
              </a:p>
            </p:txBody>
          </p:sp>
        </mc:Choice>
        <mc:Fallback xmlns="">
          <p:sp>
            <p:nvSpPr>
              <p:cNvPr id="9" name="Marcador de contenido 8">
                <a:extLst>
                  <a:ext uri="{FF2B5EF4-FFF2-40B4-BE49-F238E27FC236}">
                    <a16:creationId xmlns:a16="http://schemas.microsoft.com/office/drawing/2014/main" id="{796756AD-4843-4D95-9E7D-A2C8A1C0FE3F}"/>
                  </a:ext>
                </a:extLst>
              </p:cNvPr>
              <p:cNvSpPr>
                <a:spLocks noGrp="1" noRot="1" noChangeAspect="1" noMove="1" noResize="1" noEditPoints="1" noAdjustHandles="1" noChangeArrowheads="1" noChangeShapeType="1" noTextEdit="1"/>
              </p:cNvSpPr>
              <p:nvPr>
                <p:ph idx="1"/>
              </p:nvPr>
            </p:nvSpPr>
            <p:spPr>
              <a:blipFill>
                <a:blip r:embed="rId4"/>
                <a:stretch>
                  <a:fillRect l="-1043" t="-2241" r="-406" b="-3081"/>
                </a:stretch>
              </a:blipFill>
            </p:spPr>
            <p:txBody>
              <a:bodyPr/>
              <a:lstStyle/>
              <a:p>
                <a:r>
                  <a:rPr lang="es-ES">
                    <a:noFill/>
                  </a:rPr>
                  <a:t> </a:t>
                </a:r>
              </a:p>
            </p:txBody>
          </p:sp>
        </mc:Fallback>
      </mc:AlternateContent>
      <p:graphicFrame>
        <p:nvGraphicFramePr>
          <p:cNvPr id="10" name="Objeto 9">
            <a:extLst>
              <a:ext uri="{FF2B5EF4-FFF2-40B4-BE49-F238E27FC236}">
                <a16:creationId xmlns:a16="http://schemas.microsoft.com/office/drawing/2014/main" id="{6DFA59D0-24BC-4E32-8DC0-47C89C73BF9F}"/>
              </a:ext>
            </a:extLst>
          </p:cNvPr>
          <p:cNvGraphicFramePr>
            <a:graphicFrameLocks noChangeAspect="1"/>
          </p:cNvGraphicFramePr>
          <p:nvPr>
            <p:extLst>
              <p:ext uri="{D42A27DB-BD31-4B8C-83A1-F6EECF244321}">
                <p14:modId xmlns:p14="http://schemas.microsoft.com/office/powerpoint/2010/main" val="271734765"/>
              </p:ext>
            </p:extLst>
          </p:nvPr>
        </p:nvGraphicFramePr>
        <p:xfrm>
          <a:off x="4159249" y="3752728"/>
          <a:ext cx="3417094" cy="1000125"/>
        </p:xfrm>
        <a:graphic>
          <a:graphicData uri="http://schemas.openxmlformats.org/presentationml/2006/ole">
            <mc:AlternateContent xmlns:mc="http://schemas.openxmlformats.org/markup-compatibility/2006">
              <mc:Choice xmlns:v="urn:schemas-microsoft-com:vml" Requires="v">
                <p:oleObj spid="_x0000_s1211" name="Equation" r:id="rId5" imgW="1562040" imgH="457200" progId="Equation.DSMT4">
                  <p:embed/>
                </p:oleObj>
              </mc:Choice>
              <mc:Fallback>
                <p:oleObj name="Equation" r:id="rId5" imgW="1562040" imgH="457200" progId="Equation.DSMT4">
                  <p:embed/>
                  <p:pic>
                    <p:nvPicPr>
                      <p:cNvPr id="0" name=""/>
                      <p:cNvPicPr/>
                      <p:nvPr/>
                    </p:nvPicPr>
                    <p:blipFill>
                      <a:blip r:embed="rId6"/>
                      <a:stretch>
                        <a:fillRect/>
                      </a:stretch>
                    </p:blipFill>
                    <p:spPr>
                      <a:xfrm>
                        <a:off x="4159249" y="3752728"/>
                        <a:ext cx="3417094" cy="1000125"/>
                      </a:xfrm>
                      <a:prstGeom prst="rect">
                        <a:avLst/>
                      </a:prstGeom>
                    </p:spPr>
                  </p:pic>
                </p:oleObj>
              </mc:Fallback>
            </mc:AlternateContent>
          </a:graphicData>
        </a:graphic>
      </p:graphicFrame>
      <p:sp>
        <p:nvSpPr>
          <p:cNvPr id="3" name="Marcador de pie de página 2">
            <a:extLst>
              <a:ext uri="{FF2B5EF4-FFF2-40B4-BE49-F238E27FC236}">
                <a16:creationId xmlns:a16="http://schemas.microsoft.com/office/drawing/2014/main" id="{1354A5E4-68B4-4D0F-9AD0-FDB28C7E2264}"/>
              </a:ext>
            </a:extLst>
          </p:cNvPr>
          <p:cNvSpPr>
            <a:spLocks noGrp="1"/>
          </p:cNvSpPr>
          <p:nvPr>
            <p:ph type="ftr" sz="quarter" idx="11"/>
          </p:nvPr>
        </p:nvSpPr>
        <p:spPr/>
        <p:txBody>
          <a:bodyPr/>
          <a:lstStyle/>
          <a:p>
            <a:r>
              <a:rPr lang="es-ES"/>
              <a:t>Fernando Fernández Rodríguez (ULPGC)</a:t>
            </a:r>
          </a:p>
        </p:txBody>
      </p:sp>
      <p:sp>
        <p:nvSpPr>
          <p:cNvPr id="4" name="Marcador de número de diapositiva 3">
            <a:extLst>
              <a:ext uri="{FF2B5EF4-FFF2-40B4-BE49-F238E27FC236}">
                <a16:creationId xmlns:a16="http://schemas.microsoft.com/office/drawing/2014/main" id="{C8B90B04-48AD-4B21-B1EA-959D9970892B}"/>
              </a:ext>
            </a:extLst>
          </p:cNvPr>
          <p:cNvSpPr>
            <a:spLocks noGrp="1"/>
          </p:cNvSpPr>
          <p:nvPr>
            <p:ph type="sldNum" sz="quarter" idx="12"/>
          </p:nvPr>
        </p:nvSpPr>
        <p:spPr/>
        <p:txBody>
          <a:bodyPr/>
          <a:lstStyle/>
          <a:p>
            <a:fld id="{FA3CA43E-AF82-4BBC-A040-F33EFB1BE15C}" type="slidenum">
              <a:rPr lang="es-ES" smtClean="0"/>
              <a:t>16</a:t>
            </a:fld>
            <a:endParaRPr lang="es-ES"/>
          </a:p>
        </p:txBody>
      </p:sp>
    </p:spTree>
    <p:extLst>
      <p:ext uri="{BB962C8B-B14F-4D97-AF65-F5344CB8AC3E}">
        <p14:creationId xmlns:p14="http://schemas.microsoft.com/office/powerpoint/2010/main" val="4111705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71D86-9A33-4DC1-B528-581F4EA61329}"/>
              </a:ext>
            </a:extLst>
          </p:cNvPr>
          <p:cNvSpPr>
            <a:spLocks noGrp="1"/>
          </p:cNvSpPr>
          <p:nvPr>
            <p:ph type="title"/>
          </p:nvPr>
        </p:nvSpPr>
        <p:spPr>
          <a:xfrm>
            <a:off x="838200" y="365126"/>
            <a:ext cx="10515600" cy="1180340"/>
          </a:xfrm>
        </p:spPr>
        <p:txBody>
          <a:bodyPr/>
          <a:lstStyle/>
          <a:p>
            <a:pPr algn="ctr"/>
            <a:r>
              <a:rPr lang="es-ES" b="1" dirty="0"/>
              <a:t>BAYESIAN MODEL AVERAGING</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E56C912B-E72A-40E2-98E3-8206EF38EF83}"/>
                  </a:ext>
                </a:extLst>
              </p:cNvPr>
              <p:cNvSpPr>
                <a:spLocks noGrp="1"/>
              </p:cNvSpPr>
              <p:nvPr>
                <p:ph idx="1"/>
              </p:nvPr>
            </p:nvSpPr>
            <p:spPr>
              <a:xfrm>
                <a:off x="838200" y="1270861"/>
                <a:ext cx="10515600" cy="5450614"/>
              </a:xfrm>
            </p:spPr>
            <p:txBody>
              <a:bodyPr>
                <a:normAutofit/>
              </a:bodyPr>
              <a:lstStyle/>
              <a:p>
                <a:r>
                  <a:rPr lang="es-ES" b="1" dirty="0"/>
                  <a:t>Ponderamos cada predictor con el porcentaje de aciertos obtenidos en el pasado.</a:t>
                </a:r>
                <a:endParaRPr lang="es-ES" dirty="0"/>
              </a:p>
              <a:p>
                <a:r>
                  <a:rPr lang="es-ES" dirty="0"/>
                  <a:t>La predicción es un promedio ponderado de predicciones individuales con </a:t>
                </a:r>
                <a:r>
                  <a:rPr lang="es-ES" b="1" dirty="0"/>
                  <a:t>pesos proporcionales a la probabilidad a posteriori de cada modelo</a:t>
                </a:r>
                <a:r>
                  <a:rPr lang="es-ES" dirty="0"/>
                  <a:t>.</a:t>
                </a:r>
              </a:p>
              <a:p>
                <a:endParaRPr lang="es-ES" dirty="0"/>
              </a:p>
              <a:p>
                <a:endParaRPr lang="es-ES" dirty="0"/>
              </a:p>
              <a:p>
                <a:r>
                  <a:rPr lang="es-ES" dirty="0"/>
                  <a:t>Aproximamos la </a:t>
                </a:r>
                <a:r>
                  <a:rPr lang="es-ES" b="1" dirty="0"/>
                  <a:t>probabilidad a posteriori </a:t>
                </a:r>
                <a:r>
                  <a:rPr lang="es-ES" dirty="0"/>
                  <a:t>de un modelo </a:t>
                </a: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h</m:t>
                        </m:r>
                      </m:e>
                      <m:sub>
                        <m:r>
                          <a:rPr lang="es-ES" b="0" i="1" smtClean="0">
                            <a:latin typeface="Cambria Math" panose="02040503050406030204" pitchFamily="18" charset="0"/>
                          </a:rPr>
                          <m:t>𝑡</m:t>
                        </m:r>
                      </m:sub>
                    </m:sSub>
                  </m:oMath>
                </a14:m>
                <a:r>
                  <a:rPr lang="es-ES" dirty="0"/>
                  <a:t> como la proporción de </a:t>
                </a:r>
                <a:r>
                  <a:rPr lang="es-ES" b="1" dirty="0"/>
                  <a:t>éxito</a:t>
                </a:r>
                <a:r>
                  <a:rPr lang="es-ES" dirty="0"/>
                  <a:t> del modelo en el </a:t>
                </a:r>
                <a:r>
                  <a:rPr lang="es-ES" b="1" dirty="0"/>
                  <a:t>conjunto de entrenamiento </a:t>
                </a:r>
                <a:r>
                  <a:rPr lang="es-ES" dirty="0"/>
                  <a:t>D</a:t>
                </a:r>
              </a:p>
              <a:p>
                <a:endParaRPr lang="es-ES" dirty="0"/>
              </a:p>
              <a:p>
                <a:endParaRPr lang="es-ES" dirty="0"/>
              </a:p>
              <a:p>
                <a:endParaRPr lang="es-ES" dirty="0"/>
              </a:p>
              <a:p>
                <a:endParaRPr lang="es-ES" dirty="0"/>
              </a:p>
              <a:p>
                <a:endParaRPr lang="es-ES" dirty="0"/>
              </a:p>
              <a:p>
                <a:endParaRPr lang="es-ES" dirty="0"/>
              </a:p>
              <a:p>
                <a:endParaRPr lang="es-ES" dirty="0"/>
              </a:p>
            </p:txBody>
          </p:sp>
        </mc:Choice>
        <mc:Fallback xmlns="">
          <p:sp>
            <p:nvSpPr>
              <p:cNvPr id="3" name="Marcador de contenido 2">
                <a:extLst>
                  <a:ext uri="{FF2B5EF4-FFF2-40B4-BE49-F238E27FC236}">
                    <a16:creationId xmlns:a16="http://schemas.microsoft.com/office/drawing/2014/main" id="{E56C912B-E72A-40E2-98E3-8206EF38EF83}"/>
                  </a:ext>
                </a:extLst>
              </p:cNvPr>
              <p:cNvSpPr>
                <a:spLocks noGrp="1" noRot="1" noChangeAspect="1" noMove="1" noResize="1" noEditPoints="1" noAdjustHandles="1" noChangeArrowheads="1" noChangeShapeType="1" noTextEdit="1"/>
              </p:cNvSpPr>
              <p:nvPr>
                <p:ph idx="1"/>
              </p:nvPr>
            </p:nvSpPr>
            <p:spPr>
              <a:xfrm>
                <a:off x="838200" y="1270861"/>
                <a:ext cx="10515600" cy="5450614"/>
              </a:xfrm>
              <a:blipFill>
                <a:blip r:embed="rId4"/>
                <a:stretch>
                  <a:fillRect l="-1043" t="-1788" r="-1623"/>
                </a:stretch>
              </a:blipFill>
            </p:spPr>
            <p:txBody>
              <a:bodyPr/>
              <a:lstStyle/>
              <a:p>
                <a:r>
                  <a:rPr lang="es-ES">
                    <a:noFill/>
                  </a:rPr>
                  <a:t> </a:t>
                </a:r>
              </a:p>
            </p:txBody>
          </p:sp>
        </mc:Fallback>
      </mc:AlternateContent>
      <p:graphicFrame>
        <p:nvGraphicFramePr>
          <p:cNvPr id="5" name="Objeto 4">
            <a:extLst>
              <a:ext uri="{FF2B5EF4-FFF2-40B4-BE49-F238E27FC236}">
                <a16:creationId xmlns:a16="http://schemas.microsoft.com/office/drawing/2014/main" id="{16D7837E-A76B-4838-B700-F28405A370A9}"/>
              </a:ext>
            </a:extLst>
          </p:cNvPr>
          <p:cNvGraphicFramePr>
            <a:graphicFrameLocks noChangeAspect="1"/>
          </p:cNvGraphicFramePr>
          <p:nvPr>
            <p:extLst>
              <p:ext uri="{D42A27DB-BD31-4B8C-83A1-F6EECF244321}">
                <p14:modId xmlns:p14="http://schemas.microsoft.com/office/powerpoint/2010/main" val="3522207441"/>
              </p:ext>
            </p:extLst>
          </p:nvPr>
        </p:nvGraphicFramePr>
        <p:xfrm>
          <a:off x="1261686" y="5314466"/>
          <a:ext cx="9356725" cy="1325563"/>
        </p:xfrm>
        <a:graphic>
          <a:graphicData uri="http://schemas.openxmlformats.org/presentationml/2006/ole">
            <mc:AlternateContent xmlns:mc="http://schemas.openxmlformats.org/markup-compatibility/2006">
              <mc:Choice xmlns:v="urn:schemas-microsoft-com:vml" Requires="v">
                <p:oleObj spid="_x0000_s3404" name="Equation" r:id="rId5" imgW="3136680" imgH="444240" progId="Equation.DSMT4">
                  <p:embed/>
                </p:oleObj>
              </mc:Choice>
              <mc:Fallback>
                <p:oleObj name="Equation" r:id="rId5" imgW="3136680" imgH="444240" progId="Equation.DSMT4">
                  <p:embed/>
                  <p:pic>
                    <p:nvPicPr>
                      <p:cNvPr id="0" name=""/>
                      <p:cNvPicPr/>
                      <p:nvPr/>
                    </p:nvPicPr>
                    <p:blipFill>
                      <a:blip r:embed="rId6"/>
                      <a:stretch>
                        <a:fillRect/>
                      </a:stretch>
                    </p:blipFill>
                    <p:spPr>
                      <a:xfrm>
                        <a:off x="1261686" y="5314466"/>
                        <a:ext cx="9356725" cy="1325563"/>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0486F239-AA78-417E-91F9-02C9A7471C8E}"/>
              </a:ext>
            </a:extLst>
          </p:cNvPr>
          <p:cNvGraphicFramePr>
            <a:graphicFrameLocks noChangeAspect="1"/>
          </p:cNvGraphicFramePr>
          <p:nvPr>
            <p:extLst>
              <p:ext uri="{D42A27DB-BD31-4B8C-83A1-F6EECF244321}">
                <p14:modId xmlns:p14="http://schemas.microsoft.com/office/powerpoint/2010/main" val="767031412"/>
              </p:ext>
            </p:extLst>
          </p:nvPr>
        </p:nvGraphicFramePr>
        <p:xfrm>
          <a:off x="1530350" y="3140073"/>
          <a:ext cx="6664325" cy="1193800"/>
        </p:xfrm>
        <a:graphic>
          <a:graphicData uri="http://schemas.openxmlformats.org/presentationml/2006/ole">
            <mc:AlternateContent xmlns:mc="http://schemas.openxmlformats.org/markup-compatibility/2006">
              <mc:Choice xmlns:v="urn:schemas-microsoft-com:vml" Requires="v">
                <p:oleObj spid="_x0000_s3405" name="Equation" r:id="rId7" imgW="2908080" imgH="520560" progId="Equation.DSMT4">
                  <p:embed/>
                </p:oleObj>
              </mc:Choice>
              <mc:Fallback>
                <p:oleObj name="Equation" r:id="rId7" imgW="2908080" imgH="520560" progId="Equation.DSMT4">
                  <p:embed/>
                  <p:pic>
                    <p:nvPicPr>
                      <p:cNvPr id="0" name=""/>
                      <p:cNvPicPr/>
                      <p:nvPr/>
                    </p:nvPicPr>
                    <p:blipFill>
                      <a:blip r:embed="rId8"/>
                      <a:stretch>
                        <a:fillRect/>
                      </a:stretch>
                    </p:blipFill>
                    <p:spPr>
                      <a:xfrm>
                        <a:off x="1530350" y="3140073"/>
                        <a:ext cx="6664325" cy="1193800"/>
                      </a:xfrm>
                      <a:prstGeom prst="rect">
                        <a:avLst/>
                      </a:prstGeom>
                    </p:spPr>
                  </p:pic>
                </p:oleObj>
              </mc:Fallback>
            </mc:AlternateContent>
          </a:graphicData>
        </a:graphic>
      </p:graphicFrame>
      <p:sp>
        <p:nvSpPr>
          <p:cNvPr id="6" name="Marcador de pie de página 5">
            <a:extLst>
              <a:ext uri="{FF2B5EF4-FFF2-40B4-BE49-F238E27FC236}">
                <a16:creationId xmlns:a16="http://schemas.microsoft.com/office/drawing/2014/main" id="{9441BE1B-4A0A-4DD6-9563-DFA2C570F280}"/>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09A7A707-9D46-4899-B6E1-3D1ACDDE307D}"/>
              </a:ext>
            </a:extLst>
          </p:cNvPr>
          <p:cNvSpPr>
            <a:spLocks noGrp="1"/>
          </p:cNvSpPr>
          <p:nvPr>
            <p:ph type="sldNum" sz="quarter" idx="12"/>
          </p:nvPr>
        </p:nvSpPr>
        <p:spPr/>
        <p:txBody>
          <a:bodyPr/>
          <a:lstStyle/>
          <a:p>
            <a:fld id="{FA3CA43E-AF82-4BBC-A040-F33EFB1BE15C}" type="slidenum">
              <a:rPr lang="es-ES" smtClean="0"/>
              <a:t>17</a:t>
            </a:fld>
            <a:endParaRPr lang="es-ES"/>
          </a:p>
        </p:txBody>
      </p:sp>
    </p:spTree>
    <p:extLst>
      <p:ext uri="{BB962C8B-B14F-4D97-AF65-F5344CB8AC3E}">
        <p14:creationId xmlns:p14="http://schemas.microsoft.com/office/powerpoint/2010/main" val="1899728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6FA85-3F49-4CA1-850F-A27379CE55A3}"/>
              </a:ext>
            </a:extLst>
          </p:cNvPr>
          <p:cNvSpPr>
            <a:spLocks noGrp="1"/>
          </p:cNvSpPr>
          <p:nvPr>
            <p:ph type="title"/>
          </p:nvPr>
        </p:nvSpPr>
        <p:spPr/>
        <p:txBody>
          <a:bodyPr>
            <a:normAutofit/>
          </a:bodyPr>
          <a:lstStyle/>
          <a:p>
            <a:pPr algn="ctr"/>
            <a:r>
              <a:rPr lang="es-ES" b="1" dirty="0"/>
              <a:t>COMMITTE METHODS</a:t>
            </a:r>
            <a:br>
              <a:rPr lang="es-ES" dirty="0"/>
            </a:br>
            <a:endParaRPr lang="es-ES" dirty="0"/>
          </a:p>
        </p:txBody>
      </p:sp>
      <p:sp>
        <p:nvSpPr>
          <p:cNvPr id="5" name="Marcador de contenido 4">
            <a:extLst>
              <a:ext uri="{FF2B5EF4-FFF2-40B4-BE49-F238E27FC236}">
                <a16:creationId xmlns:a16="http://schemas.microsoft.com/office/drawing/2014/main" id="{7EB5ADFC-1CE4-4B60-98EB-7F06F15B0378}"/>
              </a:ext>
            </a:extLst>
          </p:cNvPr>
          <p:cNvSpPr>
            <a:spLocks noGrp="1"/>
          </p:cNvSpPr>
          <p:nvPr>
            <p:ph idx="1"/>
          </p:nvPr>
        </p:nvSpPr>
        <p:spPr/>
        <p:txBody>
          <a:bodyPr/>
          <a:lstStyle/>
          <a:p>
            <a:pPr marL="0" indent="0" algn="ctr">
              <a:buNone/>
            </a:pPr>
            <a:r>
              <a:rPr lang="es-ES" b="1" dirty="0">
                <a:solidFill>
                  <a:srgbClr val="FF0000"/>
                </a:solidFill>
              </a:rPr>
              <a:t>Promedio simple </a:t>
            </a:r>
            <a:r>
              <a:rPr lang="es-ES" dirty="0"/>
              <a:t>de las predicciones de los clasificadores</a:t>
            </a:r>
          </a:p>
        </p:txBody>
      </p:sp>
      <p:pic>
        <p:nvPicPr>
          <p:cNvPr id="6" name="Imagen 5">
            <a:extLst>
              <a:ext uri="{FF2B5EF4-FFF2-40B4-BE49-F238E27FC236}">
                <a16:creationId xmlns:a16="http://schemas.microsoft.com/office/drawing/2014/main" id="{A9BEDF33-E8BE-4493-B734-2EA6BD72CEA8}"/>
              </a:ext>
            </a:extLst>
          </p:cNvPr>
          <p:cNvPicPr>
            <a:picLocks noChangeAspect="1"/>
          </p:cNvPicPr>
          <p:nvPr/>
        </p:nvPicPr>
        <p:blipFill>
          <a:blip r:embed="rId3"/>
          <a:stretch>
            <a:fillRect/>
          </a:stretch>
        </p:blipFill>
        <p:spPr>
          <a:xfrm>
            <a:off x="3568134" y="2597193"/>
            <a:ext cx="4663844" cy="3895682"/>
          </a:xfrm>
          <a:prstGeom prst="rect">
            <a:avLst/>
          </a:prstGeom>
        </p:spPr>
      </p:pic>
      <p:sp>
        <p:nvSpPr>
          <p:cNvPr id="3" name="Marcador de pie de página 2">
            <a:extLst>
              <a:ext uri="{FF2B5EF4-FFF2-40B4-BE49-F238E27FC236}">
                <a16:creationId xmlns:a16="http://schemas.microsoft.com/office/drawing/2014/main" id="{045147FD-483A-4026-A5A5-49B2485D4B7B}"/>
              </a:ext>
            </a:extLst>
          </p:cNvPr>
          <p:cNvSpPr>
            <a:spLocks noGrp="1"/>
          </p:cNvSpPr>
          <p:nvPr>
            <p:ph type="ftr" sz="quarter" idx="11"/>
          </p:nvPr>
        </p:nvSpPr>
        <p:spPr/>
        <p:txBody>
          <a:bodyPr/>
          <a:lstStyle/>
          <a:p>
            <a:r>
              <a:rPr lang="es-ES"/>
              <a:t>Fernando Fernández Rodríguez (ULPGC)</a:t>
            </a:r>
          </a:p>
        </p:txBody>
      </p:sp>
      <p:sp>
        <p:nvSpPr>
          <p:cNvPr id="4" name="Marcador de número de diapositiva 3">
            <a:extLst>
              <a:ext uri="{FF2B5EF4-FFF2-40B4-BE49-F238E27FC236}">
                <a16:creationId xmlns:a16="http://schemas.microsoft.com/office/drawing/2014/main" id="{67F0D2F8-154F-4C7C-A763-2B882C4A43AB}"/>
              </a:ext>
            </a:extLst>
          </p:cNvPr>
          <p:cNvSpPr>
            <a:spLocks noGrp="1"/>
          </p:cNvSpPr>
          <p:nvPr>
            <p:ph type="sldNum" sz="quarter" idx="12"/>
          </p:nvPr>
        </p:nvSpPr>
        <p:spPr/>
        <p:txBody>
          <a:bodyPr/>
          <a:lstStyle/>
          <a:p>
            <a:fld id="{FA3CA43E-AF82-4BBC-A040-F33EFB1BE15C}" type="slidenum">
              <a:rPr lang="es-ES" smtClean="0"/>
              <a:t>18</a:t>
            </a:fld>
            <a:endParaRPr lang="es-ES"/>
          </a:p>
        </p:txBody>
      </p:sp>
    </p:spTree>
    <p:extLst>
      <p:ext uri="{BB962C8B-B14F-4D97-AF65-F5344CB8AC3E}">
        <p14:creationId xmlns:p14="http://schemas.microsoft.com/office/powerpoint/2010/main" val="1297368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5F3E36-F232-40BA-B054-6841AB5E47E7}"/>
              </a:ext>
            </a:extLst>
          </p:cNvPr>
          <p:cNvSpPr>
            <a:spLocks noGrp="1"/>
          </p:cNvSpPr>
          <p:nvPr>
            <p:ph type="title"/>
          </p:nvPr>
        </p:nvSpPr>
        <p:spPr/>
        <p:txBody>
          <a:bodyPr/>
          <a:lstStyle/>
          <a:p>
            <a:pPr algn="ctr"/>
            <a:r>
              <a:rPr lang="es-ES" dirty="0"/>
              <a:t> </a:t>
            </a:r>
            <a:r>
              <a:rPr lang="es-ES" b="1" dirty="0"/>
              <a:t>MÉTODO CLÁSICO DE COMBINACIÓN DE PREDICCIONES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B22AC98A-4279-4D09-BD97-8C09E1354B68}"/>
                  </a:ext>
                </a:extLst>
              </p:cNvPr>
              <p:cNvSpPr>
                <a:spLocks noGrp="1"/>
              </p:cNvSpPr>
              <p:nvPr>
                <p:ph idx="1"/>
              </p:nvPr>
            </p:nvSpPr>
            <p:spPr>
              <a:xfrm>
                <a:off x="838200" y="1571223"/>
                <a:ext cx="10515600" cy="4605740"/>
              </a:xfrm>
            </p:spPr>
            <p:txBody>
              <a:bodyPr>
                <a:normAutofit fontScale="25000" lnSpcReduction="20000"/>
              </a:bodyPr>
              <a:lstStyle/>
              <a:p>
                <a:endParaRPr lang="es-ES" sz="5100" dirty="0"/>
              </a:p>
              <a:p>
                <a:r>
                  <a:rPr lang="es-ES" sz="11200" dirty="0"/>
                  <a:t>Dadas las predicciones </a:t>
                </a:r>
              </a:p>
              <a:p>
                <a:endParaRPr lang="es-ES" sz="7400" dirty="0"/>
              </a:p>
              <a:p>
                <a:r>
                  <a:rPr lang="es-ES" sz="11200" dirty="0">
                    <a:latin typeface="Times New Roman" panose="02020603050405020304" pitchFamily="18" charset="0"/>
                    <a:ea typeface="Times New Roman" panose="02020603050405020304" pitchFamily="18" charset="0"/>
                  </a:rPr>
                  <a:t>Buscar</a:t>
                </a:r>
              </a:p>
              <a:p>
                <a:endParaRPr lang="es-ES" sz="7400" dirty="0">
                  <a:latin typeface="Times New Roman" panose="02020603050405020304" pitchFamily="18" charset="0"/>
                  <a:ea typeface="Times New Roman" panose="02020603050405020304" pitchFamily="18" charset="0"/>
                </a:endParaRPr>
              </a:p>
              <a:p>
                <a:r>
                  <a:rPr lang="es-ES" sz="11200" dirty="0">
                    <a:latin typeface="Times New Roman" panose="02020603050405020304" pitchFamily="18" charset="0"/>
                    <a:ea typeface="Times New Roman" panose="02020603050405020304" pitchFamily="18" charset="0"/>
                  </a:rPr>
                  <a:t>Tal que</a:t>
                </a:r>
              </a:p>
              <a:p>
                <a:endParaRPr lang="es-ES" sz="7400" dirty="0">
                  <a:latin typeface="Times New Roman" panose="02020603050405020304" pitchFamily="18" charset="0"/>
                  <a:ea typeface="Times New Roman" panose="02020603050405020304" pitchFamily="18" charset="0"/>
                </a:endParaRPr>
              </a:p>
              <a:p>
                <a:endParaRPr lang="es-ES" sz="7400" dirty="0">
                  <a:latin typeface="Times New Roman" panose="02020603050405020304" pitchFamily="18" charset="0"/>
                  <a:ea typeface="Times New Roman" panose="02020603050405020304" pitchFamily="18" charset="0"/>
                </a:endParaRPr>
              </a:p>
              <a:p>
                <a:endParaRPr lang="es-ES" sz="7400" dirty="0">
                  <a:latin typeface="Times New Roman" panose="02020603050405020304" pitchFamily="18" charset="0"/>
                  <a:ea typeface="Times New Roman" panose="02020603050405020304" pitchFamily="18" charset="0"/>
                </a:endParaRPr>
              </a:p>
              <a:p>
                <a:endParaRPr lang="es-ES" sz="7400" dirty="0">
                  <a:latin typeface="Times New Roman" panose="02020603050405020304" pitchFamily="18" charset="0"/>
                  <a:ea typeface="Times New Roman" panose="02020603050405020304" pitchFamily="18" charset="0"/>
                </a:endParaRPr>
              </a:p>
              <a:p>
                <a:endParaRPr lang="es-ES" sz="7400" dirty="0">
                  <a:latin typeface="Times New Roman" panose="02020603050405020304" pitchFamily="18" charset="0"/>
                  <a:ea typeface="Times New Roman" panose="02020603050405020304" pitchFamily="18" charset="0"/>
                </a:endParaRPr>
              </a:p>
              <a:p>
                <a:pPr marL="0" indent="0">
                  <a:buNone/>
                </a:pPr>
                <a:r>
                  <a:rPr lang="es-ES" sz="74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s-ES" sz="11200" i="1" smtClean="0">
                            <a:latin typeface="Cambria Math" panose="02040503050406030204" pitchFamily="18" charset="0"/>
                          </a:rPr>
                        </m:ctrlPr>
                      </m:sSupPr>
                      <m:e>
                        <m:r>
                          <a:rPr lang="es-ES" sz="11200" b="0" i="1" smtClean="0">
                            <a:latin typeface="Cambria Math" panose="02040503050406030204" pitchFamily="18" charset="0"/>
                          </a:rPr>
                          <m:t>𝑋</m:t>
                        </m:r>
                      </m:e>
                      <m:sup>
                        <m:r>
                          <a:rPr lang="es-ES" sz="11200" b="0" i="1" smtClean="0">
                            <a:latin typeface="Cambria Math" panose="02040503050406030204" pitchFamily="18" charset="0"/>
                          </a:rPr>
                          <m:t>𝑇</m:t>
                        </m:r>
                      </m:sup>
                    </m:sSup>
                    <m:r>
                      <a:rPr lang="es-ES" sz="11200" b="0" i="1" smtClean="0">
                        <a:latin typeface="Cambria Math" panose="02040503050406030204" pitchFamily="18" charset="0"/>
                      </a:rPr>
                      <m:t>𝑋</m:t>
                    </m:r>
                  </m:oMath>
                </a14:m>
                <a:r>
                  <a:rPr lang="es-ES" sz="11200" dirty="0">
                    <a:latin typeface="Times New Roman" panose="02020603050405020304" pitchFamily="18" charset="0"/>
                    <a:ea typeface="Times New Roman" panose="02020603050405020304" pitchFamily="18" charset="0"/>
                  </a:rPr>
                  <a:t> puede ser casi singular</a:t>
                </a:r>
              </a:p>
              <a:p>
                <a:pPr marL="0" indent="0">
                  <a:buNone/>
                </a:pPr>
                <a:r>
                  <a:rPr lang="es-ES" sz="7400" dirty="0">
                    <a:latin typeface="Times New Roman" panose="02020603050405020304" pitchFamily="18" charset="0"/>
                    <a:ea typeface="Times New Roman" panose="02020603050405020304" pitchFamily="18" charset="0"/>
                  </a:rPr>
                  <a:t>   </a:t>
                </a:r>
                <a:endParaRPr lang="es-ES" sz="7400" dirty="0"/>
              </a:p>
            </p:txBody>
          </p:sp>
        </mc:Choice>
        <mc:Fallback xmlns="">
          <p:sp>
            <p:nvSpPr>
              <p:cNvPr id="3" name="Marcador de contenido 2">
                <a:extLst>
                  <a:ext uri="{FF2B5EF4-FFF2-40B4-BE49-F238E27FC236}">
                    <a16:creationId xmlns:a16="http://schemas.microsoft.com/office/drawing/2014/main" id="{B22AC98A-4279-4D09-BD97-8C09E1354B68}"/>
                  </a:ext>
                </a:extLst>
              </p:cNvPr>
              <p:cNvSpPr>
                <a:spLocks noGrp="1" noRot="1" noChangeAspect="1" noMove="1" noResize="1" noEditPoints="1" noAdjustHandles="1" noChangeArrowheads="1" noChangeShapeType="1" noTextEdit="1"/>
              </p:cNvSpPr>
              <p:nvPr>
                <p:ph idx="1"/>
              </p:nvPr>
            </p:nvSpPr>
            <p:spPr>
              <a:xfrm>
                <a:off x="838200" y="1571223"/>
                <a:ext cx="10515600" cy="4605740"/>
              </a:xfrm>
              <a:blipFill>
                <a:blip r:embed="rId4"/>
                <a:stretch>
                  <a:fillRect l="-1043"/>
                </a:stretch>
              </a:blipFill>
            </p:spPr>
            <p:txBody>
              <a:bodyPr/>
              <a:lstStyle/>
              <a:p>
                <a:r>
                  <a:rPr lang="es-ES">
                    <a:noFill/>
                  </a:rPr>
                  <a:t> </a:t>
                </a:r>
              </a:p>
            </p:txBody>
          </p:sp>
        </mc:Fallback>
      </mc:AlternateContent>
      <p:graphicFrame>
        <p:nvGraphicFramePr>
          <p:cNvPr id="4" name="Objeto 3">
            <a:extLst>
              <a:ext uri="{FF2B5EF4-FFF2-40B4-BE49-F238E27FC236}">
                <a16:creationId xmlns:a16="http://schemas.microsoft.com/office/drawing/2014/main" id="{3ACED2A9-A292-45EF-B339-14179738346C}"/>
              </a:ext>
            </a:extLst>
          </p:cNvPr>
          <p:cNvGraphicFramePr>
            <a:graphicFrameLocks noChangeAspect="1"/>
          </p:cNvGraphicFramePr>
          <p:nvPr>
            <p:extLst>
              <p:ext uri="{D42A27DB-BD31-4B8C-83A1-F6EECF244321}">
                <p14:modId xmlns:p14="http://schemas.microsoft.com/office/powerpoint/2010/main" val="2634193343"/>
              </p:ext>
            </p:extLst>
          </p:nvPr>
        </p:nvGraphicFramePr>
        <p:xfrm>
          <a:off x="4818276" y="1677197"/>
          <a:ext cx="3310191" cy="649058"/>
        </p:xfrm>
        <a:graphic>
          <a:graphicData uri="http://schemas.openxmlformats.org/presentationml/2006/ole">
            <mc:AlternateContent xmlns:mc="http://schemas.openxmlformats.org/markup-compatibility/2006">
              <mc:Choice xmlns:v="urn:schemas-microsoft-com:vml" Requires="v">
                <p:oleObj spid="_x0000_s4617" name="Equation" r:id="rId5" imgW="1295280" imgH="253800" progId="Equation.DSMT4">
                  <p:embed/>
                </p:oleObj>
              </mc:Choice>
              <mc:Fallback>
                <p:oleObj name="Equation" r:id="rId5" imgW="1295280" imgH="253800" progId="Equation.DSMT4">
                  <p:embed/>
                  <p:pic>
                    <p:nvPicPr>
                      <p:cNvPr id="0" name=""/>
                      <p:cNvPicPr/>
                      <p:nvPr/>
                    </p:nvPicPr>
                    <p:blipFill>
                      <a:blip r:embed="rId6"/>
                      <a:stretch>
                        <a:fillRect/>
                      </a:stretch>
                    </p:blipFill>
                    <p:spPr>
                      <a:xfrm>
                        <a:off x="4818276" y="1677197"/>
                        <a:ext cx="3310191" cy="649058"/>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0CF57712-9AB6-4E40-90CB-3DC5E905F73A}"/>
              </a:ext>
            </a:extLst>
          </p:cNvPr>
          <p:cNvGraphicFramePr>
            <a:graphicFrameLocks noChangeAspect="1"/>
          </p:cNvGraphicFramePr>
          <p:nvPr>
            <p:extLst>
              <p:ext uri="{D42A27DB-BD31-4B8C-83A1-F6EECF244321}">
                <p14:modId xmlns:p14="http://schemas.microsoft.com/office/powerpoint/2010/main" val="1301249963"/>
              </p:ext>
            </p:extLst>
          </p:nvPr>
        </p:nvGraphicFramePr>
        <p:xfrm>
          <a:off x="2321037" y="2456389"/>
          <a:ext cx="2838792" cy="603998"/>
        </p:xfrm>
        <a:graphic>
          <a:graphicData uri="http://schemas.openxmlformats.org/presentationml/2006/ole">
            <mc:AlternateContent xmlns:mc="http://schemas.openxmlformats.org/markup-compatibility/2006">
              <mc:Choice xmlns:v="urn:schemas-microsoft-com:vml" Requires="v">
                <p:oleObj spid="_x0000_s4618" name="Equation" r:id="rId7" imgW="1193760" imgH="253800" progId="Equation.DSMT4">
                  <p:embed/>
                </p:oleObj>
              </mc:Choice>
              <mc:Fallback>
                <p:oleObj name="Equation" r:id="rId7" imgW="1193760" imgH="253800" progId="Equation.DSMT4">
                  <p:embed/>
                  <p:pic>
                    <p:nvPicPr>
                      <p:cNvPr id="0" name=""/>
                      <p:cNvPicPr/>
                      <p:nvPr/>
                    </p:nvPicPr>
                    <p:blipFill>
                      <a:blip r:embed="rId8"/>
                      <a:stretch>
                        <a:fillRect/>
                      </a:stretch>
                    </p:blipFill>
                    <p:spPr>
                      <a:xfrm>
                        <a:off x="2321037" y="2456389"/>
                        <a:ext cx="2838792" cy="603998"/>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CF0504AB-56EB-4956-BC71-4A69E5D5B750}"/>
              </a:ext>
            </a:extLst>
          </p:cNvPr>
          <p:cNvGraphicFramePr>
            <a:graphicFrameLocks noChangeAspect="1"/>
          </p:cNvGraphicFramePr>
          <p:nvPr>
            <p:extLst>
              <p:ext uri="{D42A27DB-BD31-4B8C-83A1-F6EECF244321}">
                <p14:modId xmlns:p14="http://schemas.microsoft.com/office/powerpoint/2010/main" val="2641125338"/>
              </p:ext>
            </p:extLst>
          </p:nvPr>
        </p:nvGraphicFramePr>
        <p:xfrm>
          <a:off x="2801258" y="3243389"/>
          <a:ext cx="5166764" cy="1845441"/>
        </p:xfrm>
        <a:graphic>
          <a:graphicData uri="http://schemas.openxmlformats.org/presentationml/2006/ole">
            <mc:AlternateContent xmlns:mc="http://schemas.openxmlformats.org/markup-compatibility/2006">
              <mc:Choice xmlns:v="urn:schemas-microsoft-com:vml" Requires="v">
                <p:oleObj spid="_x0000_s4619" name="Equation" r:id="rId9" imgW="2273040" imgH="812520" progId="Equation.DSMT4">
                  <p:embed/>
                </p:oleObj>
              </mc:Choice>
              <mc:Fallback>
                <p:oleObj name="Equation" r:id="rId9" imgW="2273040" imgH="812520" progId="Equation.DSMT4">
                  <p:embed/>
                  <p:pic>
                    <p:nvPicPr>
                      <p:cNvPr id="0" name=""/>
                      <p:cNvPicPr/>
                      <p:nvPr/>
                    </p:nvPicPr>
                    <p:blipFill>
                      <a:blip r:embed="rId10"/>
                      <a:stretch>
                        <a:fillRect/>
                      </a:stretch>
                    </p:blipFill>
                    <p:spPr>
                      <a:xfrm>
                        <a:off x="2801258" y="3243389"/>
                        <a:ext cx="5166764" cy="1845441"/>
                      </a:xfrm>
                      <a:prstGeom prst="rect">
                        <a:avLst/>
                      </a:prstGeom>
                    </p:spPr>
                  </p:pic>
                </p:oleObj>
              </mc:Fallback>
            </mc:AlternateContent>
          </a:graphicData>
        </a:graphic>
      </p:graphicFrame>
      <p:sp>
        <p:nvSpPr>
          <p:cNvPr id="7" name="Marcador de pie de página 6">
            <a:extLst>
              <a:ext uri="{FF2B5EF4-FFF2-40B4-BE49-F238E27FC236}">
                <a16:creationId xmlns:a16="http://schemas.microsoft.com/office/drawing/2014/main" id="{C5E387AF-6C20-4C1C-9396-AB09342C641C}"/>
              </a:ext>
            </a:extLst>
          </p:cNvPr>
          <p:cNvSpPr>
            <a:spLocks noGrp="1"/>
          </p:cNvSpPr>
          <p:nvPr>
            <p:ph type="ftr" sz="quarter" idx="11"/>
          </p:nvPr>
        </p:nvSpPr>
        <p:spPr/>
        <p:txBody>
          <a:bodyPr/>
          <a:lstStyle/>
          <a:p>
            <a:r>
              <a:rPr lang="es-ES"/>
              <a:t>Fernando Fernández Rodríguez (ULPGC)</a:t>
            </a:r>
          </a:p>
        </p:txBody>
      </p:sp>
      <p:sp>
        <p:nvSpPr>
          <p:cNvPr id="8" name="Marcador de número de diapositiva 7">
            <a:extLst>
              <a:ext uri="{FF2B5EF4-FFF2-40B4-BE49-F238E27FC236}">
                <a16:creationId xmlns:a16="http://schemas.microsoft.com/office/drawing/2014/main" id="{3CF323EF-B650-4AF9-8E73-3D8B15DB1612}"/>
              </a:ext>
            </a:extLst>
          </p:cNvPr>
          <p:cNvSpPr>
            <a:spLocks noGrp="1"/>
          </p:cNvSpPr>
          <p:nvPr>
            <p:ph type="sldNum" sz="quarter" idx="12"/>
          </p:nvPr>
        </p:nvSpPr>
        <p:spPr/>
        <p:txBody>
          <a:bodyPr/>
          <a:lstStyle/>
          <a:p>
            <a:fld id="{FA3CA43E-AF82-4BBC-A040-F33EFB1BE15C}" type="slidenum">
              <a:rPr lang="es-ES" smtClean="0"/>
              <a:t>19</a:t>
            </a:fld>
            <a:endParaRPr lang="es-ES"/>
          </a:p>
        </p:txBody>
      </p:sp>
    </p:spTree>
    <p:extLst>
      <p:ext uri="{BB962C8B-B14F-4D97-AF65-F5344CB8AC3E}">
        <p14:creationId xmlns:p14="http://schemas.microsoft.com/office/powerpoint/2010/main" val="43569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0D331-4CFD-468D-B97E-C4CF0D0A6D62}"/>
              </a:ext>
            </a:extLst>
          </p:cNvPr>
          <p:cNvSpPr>
            <a:spLocks noGrp="1"/>
          </p:cNvSpPr>
          <p:nvPr>
            <p:ph type="title"/>
          </p:nvPr>
        </p:nvSpPr>
        <p:spPr/>
        <p:txBody>
          <a:bodyPr/>
          <a:lstStyle/>
          <a:p>
            <a:pPr algn="ctr"/>
            <a:r>
              <a:rPr lang="es-ES" b="1" dirty="0"/>
              <a:t>ENSAMBLES</a:t>
            </a:r>
          </a:p>
        </p:txBody>
      </p:sp>
      <p:sp>
        <p:nvSpPr>
          <p:cNvPr id="3" name="Marcador de contenido 2">
            <a:extLst>
              <a:ext uri="{FF2B5EF4-FFF2-40B4-BE49-F238E27FC236}">
                <a16:creationId xmlns:a16="http://schemas.microsoft.com/office/drawing/2014/main" id="{0378E747-A007-4BF1-8789-4D32A19F710F}"/>
              </a:ext>
            </a:extLst>
          </p:cNvPr>
          <p:cNvSpPr>
            <a:spLocks noGrp="1"/>
          </p:cNvSpPr>
          <p:nvPr>
            <p:ph idx="1"/>
          </p:nvPr>
        </p:nvSpPr>
        <p:spPr/>
        <p:txBody>
          <a:bodyPr>
            <a:normAutofit/>
          </a:bodyPr>
          <a:lstStyle/>
          <a:p>
            <a:r>
              <a:rPr lang="es-ES" dirty="0"/>
              <a:t>Técnicas para combinar </a:t>
            </a:r>
            <a:r>
              <a:rPr lang="es-ES" b="1" dirty="0"/>
              <a:t>clasificadores débiles</a:t>
            </a:r>
            <a:r>
              <a:rPr lang="es-ES" dirty="0"/>
              <a:t>.</a:t>
            </a:r>
          </a:p>
          <a:p>
            <a:r>
              <a:rPr lang="es-ES" b="1" dirty="0"/>
              <a:t>No existe un clasificador dominante </a:t>
            </a:r>
            <a:r>
              <a:rPr lang="es-ES" dirty="0"/>
              <a:t>para todas las distribuciones de datos (no free lunch </a:t>
            </a:r>
            <a:r>
              <a:rPr lang="es-ES" dirty="0" err="1"/>
              <a:t>theorem</a:t>
            </a:r>
            <a:r>
              <a:rPr lang="es-ES" dirty="0"/>
              <a:t>)</a:t>
            </a:r>
          </a:p>
          <a:p>
            <a:r>
              <a:rPr lang="es-ES" dirty="0"/>
              <a:t>Se pueden comparar varios clasificadores sobre una muestra “representativa” y seleccionar el mejor (de menor error aparente)</a:t>
            </a:r>
          </a:p>
          <a:p>
            <a:r>
              <a:rPr lang="es-ES" b="1" dirty="0"/>
              <a:t>La combinación produce</a:t>
            </a:r>
            <a:r>
              <a:rPr lang="es-ES" dirty="0"/>
              <a:t>, en general, </a:t>
            </a:r>
            <a:r>
              <a:rPr lang="es-ES" b="1" dirty="0"/>
              <a:t>mejores clasificadores </a:t>
            </a:r>
            <a:r>
              <a:rPr lang="es-ES" dirty="0"/>
              <a:t>que los clasificadores individuales</a:t>
            </a:r>
          </a:p>
          <a:p>
            <a:endParaRPr lang="es-ES" dirty="0"/>
          </a:p>
          <a:p>
            <a:endParaRPr lang="es-ES" dirty="0"/>
          </a:p>
          <a:p>
            <a:endParaRPr lang="es-ES" dirty="0"/>
          </a:p>
          <a:p>
            <a:endParaRPr lang="es-ES" dirty="0"/>
          </a:p>
        </p:txBody>
      </p:sp>
      <p:sp>
        <p:nvSpPr>
          <p:cNvPr id="4" name="Marcador de pie de página 3">
            <a:extLst>
              <a:ext uri="{FF2B5EF4-FFF2-40B4-BE49-F238E27FC236}">
                <a16:creationId xmlns:a16="http://schemas.microsoft.com/office/drawing/2014/main" id="{1DAFD2AC-9D1F-4A67-B4D4-1C870E1E444C}"/>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EFC501F3-86AB-42CC-856A-5EAA9C3120F8}"/>
              </a:ext>
            </a:extLst>
          </p:cNvPr>
          <p:cNvSpPr>
            <a:spLocks noGrp="1"/>
          </p:cNvSpPr>
          <p:nvPr>
            <p:ph type="sldNum" sz="quarter" idx="12"/>
          </p:nvPr>
        </p:nvSpPr>
        <p:spPr/>
        <p:txBody>
          <a:bodyPr/>
          <a:lstStyle/>
          <a:p>
            <a:fld id="{FA3CA43E-AF82-4BBC-A040-F33EFB1BE15C}" type="slidenum">
              <a:rPr lang="es-ES" smtClean="0"/>
              <a:t>2</a:t>
            </a:fld>
            <a:endParaRPr lang="es-ES"/>
          </a:p>
        </p:txBody>
      </p:sp>
    </p:spTree>
    <p:extLst>
      <p:ext uri="{BB962C8B-B14F-4D97-AF65-F5344CB8AC3E}">
        <p14:creationId xmlns:p14="http://schemas.microsoft.com/office/powerpoint/2010/main" val="830548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226A3-4F2F-4E3F-ABBC-5E9ED75258E4}"/>
              </a:ext>
            </a:extLst>
          </p:cNvPr>
          <p:cNvSpPr>
            <a:spLocks noGrp="1"/>
          </p:cNvSpPr>
          <p:nvPr>
            <p:ph type="title"/>
          </p:nvPr>
        </p:nvSpPr>
        <p:spPr/>
        <p:txBody>
          <a:bodyPr/>
          <a:lstStyle/>
          <a:p>
            <a:pPr algn="ctr"/>
            <a:r>
              <a:rPr lang="es-ES" b="1" dirty="0"/>
              <a:t>REGLA TÉCNICA DE CONTRATACIÓN</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46661291-F73F-4D34-B75F-957C53379957}"/>
                  </a:ext>
                </a:extLst>
              </p:cNvPr>
              <p:cNvSpPr>
                <a:spLocks noGrp="1"/>
              </p:cNvSpPr>
              <p:nvPr>
                <p:ph idx="1"/>
              </p:nvPr>
            </p:nvSpPr>
            <p:spPr>
              <a:xfrm>
                <a:off x="838200" y="1447800"/>
                <a:ext cx="11353800" cy="4729163"/>
              </a:xfrm>
            </p:spPr>
            <p:txBody>
              <a:bodyPr/>
              <a:lstStyle/>
              <a:p>
                <a:r>
                  <a:rPr lang="es-ES" b="1" dirty="0"/>
                  <a:t>Predictores de reglas técnicas  </a:t>
                </a:r>
                <a14:m>
                  <m:oMath xmlns:m="http://schemas.openxmlformats.org/officeDocument/2006/math">
                    <m:d>
                      <m:dPr>
                        <m:begChr m:val="{"/>
                        <m:endChr m:val="}"/>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h</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h</m:t>
                            </m:r>
                          </m:e>
                          <m:sub>
                            <m:r>
                              <a:rPr lang="es-ES" i="1">
                                <a:latin typeface="Cambria Math" panose="02040503050406030204" pitchFamily="18" charset="0"/>
                              </a:rPr>
                              <m:t>𝑇</m:t>
                            </m:r>
                          </m:sub>
                        </m:sSub>
                      </m:e>
                    </m:d>
                  </m:oMath>
                </a14:m>
                <a:endParaRPr lang="es-ES" dirty="0"/>
              </a:p>
              <a:p>
                <a:r>
                  <a:rPr lang="es-ES" dirty="0"/>
                  <a:t>Cada regla clasifica cada día en estar dentro o fuera del mercado {+1,-1}</a:t>
                </a:r>
              </a:p>
              <a:p>
                <a:r>
                  <a:rPr lang="es-ES" dirty="0"/>
                  <a:t>In: estar dentro del mercado ganando su rentabilidad</a:t>
                </a:r>
              </a:p>
              <a:p>
                <a:r>
                  <a:rPr lang="es-ES" dirty="0" err="1"/>
                  <a:t>Out</a:t>
                </a:r>
                <a:r>
                  <a:rPr lang="es-ES" dirty="0"/>
                  <a:t>: estar fuera del mercado ganando el activo libre de riesgo</a:t>
                </a:r>
              </a:p>
              <a:p>
                <a:r>
                  <a:rPr lang="es-ES" b="1" dirty="0">
                    <a:solidFill>
                      <a:srgbClr val="FF0000"/>
                    </a:solidFill>
                  </a:rPr>
                  <a:t>Señal </a:t>
                </a:r>
                <a:r>
                  <a:rPr lang="es-ES" b="1" dirty="0" err="1">
                    <a:solidFill>
                      <a:srgbClr val="FF0000"/>
                    </a:solidFill>
                  </a:rPr>
                  <a:t>Boosting</a:t>
                </a:r>
                <a:r>
                  <a:rPr lang="es-ES" dirty="0"/>
                  <a:t>:</a:t>
                </a:r>
              </a:p>
              <a:p>
                <a:pPr marL="0" indent="0">
                  <a:buNone/>
                </a:pPr>
                <a:endParaRPr lang="es-ES" dirty="0"/>
              </a:p>
              <a:p>
                <a:endParaRPr lang="es-ES" dirty="0"/>
              </a:p>
              <a:p>
                <a:endParaRPr lang="es-ES" dirty="0"/>
              </a:p>
              <a:p>
                <a:pPr marL="0" indent="0">
                  <a:buNone/>
                </a:pPr>
                <a:endParaRPr lang="es-ES" dirty="0"/>
              </a:p>
            </p:txBody>
          </p:sp>
        </mc:Choice>
        <mc:Fallback>
          <p:sp>
            <p:nvSpPr>
              <p:cNvPr id="3" name="Marcador de contenido 2">
                <a:extLst>
                  <a:ext uri="{FF2B5EF4-FFF2-40B4-BE49-F238E27FC236}">
                    <a16:creationId xmlns:a16="http://schemas.microsoft.com/office/drawing/2014/main" id="{46661291-F73F-4D34-B75F-957C53379957}"/>
                  </a:ext>
                </a:extLst>
              </p:cNvPr>
              <p:cNvSpPr>
                <a:spLocks noGrp="1" noRot="1" noChangeAspect="1" noMove="1" noResize="1" noEditPoints="1" noAdjustHandles="1" noChangeArrowheads="1" noChangeShapeType="1" noTextEdit="1"/>
              </p:cNvSpPr>
              <p:nvPr>
                <p:ph idx="1"/>
              </p:nvPr>
            </p:nvSpPr>
            <p:spPr>
              <a:xfrm>
                <a:off x="838200" y="1447800"/>
                <a:ext cx="11353800" cy="4729163"/>
              </a:xfrm>
              <a:blipFill>
                <a:blip r:embed="rId4"/>
                <a:stretch>
                  <a:fillRect l="-967" t="-2194"/>
                </a:stretch>
              </a:blipFill>
            </p:spPr>
            <p:txBody>
              <a:bodyPr/>
              <a:lstStyle/>
              <a:p>
                <a:r>
                  <a:rPr lang="es-ES">
                    <a:noFill/>
                  </a:rPr>
                  <a:t> </a:t>
                </a:r>
              </a:p>
            </p:txBody>
          </p:sp>
        </mc:Fallback>
      </mc:AlternateContent>
      <p:graphicFrame>
        <p:nvGraphicFramePr>
          <p:cNvPr id="4" name="Objeto 3">
            <a:extLst>
              <a:ext uri="{FF2B5EF4-FFF2-40B4-BE49-F238E27FC236}">
                <a16:creationId xmlns:a16="http://schemas.microsoft.com/office/drawing/2014/main" id="{EA6DB3EA-85FC-407B-A881-31DF4680C200}"/>
              </a:ext>
            </a:extLst>
          </p:cNvPr>
          <p:cNvGraphicFramePr>
            <a:graphicFrameLocks noChangeAspect="1"/>
          </p:cNvGraphicFramePr>
          <p:nvPr>
            <p:extLst>
              <p:ext uri="{D42A27DB-BD31-4B8C-83A1-F6EECF244321}">
                <p14:modId xmlns:p14="http://schemas.microsoft.com/office/powerpoint/2010/main" val="1590499886"/>
              </p:ext>
            </p:extLst>
          </p:nvPr>
        </p:nvGraphicFramePr>
        <p:xfrm>
          <a:off x="2684462" y="3556430"/>
          <a:ext cx="6823075" cy="2460625"/>
        </p:xfrm>
        <a:graphic>
          <a:graphicData uri="http://schemas.openxmlformats.org/presentationml/2006/ole">
            <mc:AlternateContent xmlns:mc="http://schemas.openxmlformats.org/markup-compatibility/2006">
              <mc:Choice xmlns:v="urn:schemas-microsoft-com:vml" Requires="v">
                <p:oleObj spid="_x0000_s5246" name="Equation" r:id="rId5" imgW="2920680" imgH="1054080" progId="Equation.DSMT4">
                  <p:embed/>
                </p:oleObj>
              </mc:Choice>
              <mc:Fallback>
                <p:oleObj name="Equation" r:id="rId5" imgW="2920680" imgH="1054080" progId="Equation.DSMT4">
                  <p:embed/>
                  <p:pic>
                    <p:nvPicPr>
                      <p:cNvPr id="0" name=""/>
                      <p:cNvPicPr/>
                      <p:nvPr/>
                    </p:nvPicPr>
                    <p:blipFill>
                      <a:blip r:embed="rId6"/>
                      <a:stretch>
                        <a:fillRect/>
                      </a:stretch>
                    </p:blipFill>
                    <p:spPr>
                      <a:xfrm>
                        <a:off x="2684462" y="3556430"/>
                        <a:ext cx="6823075" cy="2460625"/>
                      </a:xfrm>
                      <a:prstGeom prst="rect">
                        <a:avLst/>
                      </a:prstGeom>
                    </p:spPr>
                  </p:pic>
                </p:oleObj>
              </mc:Fallback>
            </mc:AlternateContent>
          </a:graphicData>
        </a:graphic>
      </p:graphicFrame>
      <p:sp>
        <p:nvSpPr>
          <p:cNvPr id="5" name="Marcador de pie de página 4">
            <a:extLst>
              <a:ext uri="{FF2B5EF4-FFF2-40B4-BE49-F238E27FC236}">
                <a16:creationId xmlns:a16="http://schemas.microsoft.com/office/drawing/2014/main" id="{8F7BFD49-FFF6-4E51-B1DD-11A5B44497AE}"/>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8E5B75C9-E706-4B2F-8233-3A4976157DB4}"/>
              </a:ext>
            </a:extLst>
          </p:cNvPr>
          <p:cNvSpPr>
            <a:spLocks noGrp="1"/>
          </p:cNvSpPr>
          <p:nvPr>
            <p:ph type="sldNum" sz="quarter" idx="12"/>
          </p:nvPr>
        </p:nvSpPr>
        <p:spPr/>
        <p:txBody>
          <a:bodyPr/>
          <a:lstStyle/>
          <a:p>
            <a:fld id="{FA3CA43E-AF82-4BBC-A040-F33EFB1BE15C}" type="slidenum">
              <a:rPr lang="es-ES" smtClean="0"/>
              <a:t>20</a:t>
            </a:fld>
            <a:endParaRPr lang="es-ES"/>
          </a:p>
        </p:txBody>
      </p:sp>
    </p:spTree>
    <p:extLst>
      <p:ext uri="{BB962C8B-B14F-4D97-AF65-F5344CB8AC3E}">
        <p14:creationId xmlns:p14="http://schemas.microsoft.com/office/powerpoint/2010/main" val="225911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226A3-4F2F-4E3F-ABBC-5E9ED75258E4}"/>
              </a:ext>
            </a:extLst>
          </p:cNvPr>
          <p:cNvSpPr>
            <a:spLocks noGrp="1"/>
          </p:cNvSpPr>
          <p:nvPr>
            <p:ph type="title"/>
          </p:nvPr>
        </p:nvSpPr>
        <p:spPr/>
        <p:txBody>
          <a:bodyPr/>
          <a:lstStyle/>
          <a:p>
            <a:pPr algn="ctr"/>
            <a:r>
              <a:rPr lang="es-ES" b="1" dirty="0"/>
              <a:t>MODELO BOOSTING FILTRADO</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46661291-F73F-4D34-B75F-957C53379957}"/>
                  </a:ext>
                </a:extLst>
              </p:cNvPr>
              <p:cNvSpPr>
                <a:spLocks noGrp="1"/>
              </p:cNvSpPr>
              <p:nvPr>
                <p:ph idx="1"/>
              </p:nvPr>
            </p:nvSpPr>
            <p:spPr/>
            <p:txBody>
              <a:bodyPr/>
              <a:lstStyle/>
              <a:p>
                <a:endParaRPr lang="es-ES" i="1" dirty="0">
                  <a:latin typeface="Cambria Math" panose="02040503050406030204" pitchFamily="18" charset="0"/>
                  <a:ea typeface="Cambria Math" panose="02040503050406030204" pitchFamily="18" charset="0"/>
                </a:endParaRPr>
              </a:p>
              <a:p>
                <a:endParaRPr lang="es-ES" i="1" dirty="0">
                  <a:latin typeface="Cambria Math" panose="02040503050406030204" pitchFamily="18" charset="0"/>
                  <a:ea typeface="Cambria Math" panose="02040503050406030204" pitchFamily="18" charset="0"/>
                </a:endParaRPr>
              </a:p>
              <a:p>
                <a:endParaRPr lang="es-ES" i="1" dirty="0">
                  <a:latin typeface="Cambria Math" panose="02040503050406030204" pitchFamily="18" charset="0"/>
                  <a:ea typeface="Cambria Math" panose="02040503050406030204" pitchFamily="18" charset="0"/>
                </a:endParaRPr>
              </a:p>
              <a:p>
                <a:endParaRPr lang="es-ES" i="1" dirty="0">
                  <a:latin typeface="Cambria Math" panose="02040503050406030204" pitchFamily="18" charset="0"/>
                  <a:ea typeface="Cambria Math" panose="02040503050406030204" pitchFamily="18" charset="0"/>
                </a:endParaRPr>
              </a:p>
              <a:p>
                <a:endParaRPr lang="es-ES" i="1" dirty="0">
                  <a:latin typeface="Cambria Math" panose="02040503050406030204" pitchFamily="18" charset="0"/>
                  <a:ea typeface="Cambria Math" panose="02040503050406030204" pitchFamily="18" charset="0"/>
                </a:endParaRPr>
              </a:p>
              <a:p>
                <a:endParaRPr lang="es-ES" i="1" dirty="0">
                  <a:latin typeface="Cambria Math" panose="02040503050406030204" pitchFamily="18" charset="0"/>
                  <a:ea typeface="Cambria Math" panose="02040503050406030204" pitchFamily="18" charset="0"/>
                </a:endParaRPr>
              </a:p>
              <a:p>
                <a:pPr marL="0" indent="0">
                  <a:buNone/>
                </a:pPr>
                <a14:m>
                  <m:oMath xmlns:m="http://schemas.openxmlformats.org/officeDocument/2006/math">
                    <m:r>
                      <a:rPr lang="es-ES" i="1" smtClean="0">
                        <a:latin typeface="Cambria Math" panose="02040503050406030204" pitchFamily="18" charset="0"/>
                        <a:ea typeface="Cambria Math" panose="02040503050406030204" pitchFamily="18" charset="0"/>
                      </a:rPr>
                      <m:t>𝜀</m:t>
                    </m:r>
                    <m:r>
                      <a:rPr lang="es-ES" b="0" i="1" smtClean="0">
                        <a:latin typeface="Cambria Math" panose="02040503050406030204" pitchFamily="18" charset="0"/>
                        <a:ea typeface="Cambria Math" panose="02040503050406030204" pitchFamily="18" charset="0"/>
                      </a:rPr>
                      <m:t>&gt;0</m:t>
                    </m:r>
                  </m:oMath>
                </a14:m>
                <a:r>
                  <a:rPr lang="es-ES" dirty="0"/>
                  <a:t> percentil 5 de la distribución empírica de   </a:t>
                </a:r>
              </a:p>
              <a:p>
                <a:pPr marL="0" indent="0">
                  <a:buNone/>
                </a:pPr>
                <a:r>
                  <a:rPr lang="es-ES" dirty="0"/>
                  <a:t>  </a:t>
                </a:r>
              </a:p>
              <a:p>
                <a:endParaRPr lang="es-ES" dirty="0"/>
              </a:p>
            </p:txBody>
          </p:sp>
        </mc:Choice>
        <mc:Fallback xmlns="">
          <p:sp>
            <p:nvSpPr>
              <p:cNvPr id="3" name="Marcador de contenido 2">
                <a:extLst>
                  <a:ext uri="{FF2B5EF4-FFF2-40B4-BE49-F238E27FC236}">
                    <a16:creationId xmlns:a16="http://schemas.microsoft.com/office/drawing/2014/main" id="{46661291-F73F-4D34-B75F-957C53379957}"/>
                  </a:ext>
                </a:extLst>
              </p:cNvPr>
              <p:cNvSpPr>
                <a:spLocks noGrp="1" noRot="1" noChangeAspect="1" noMove="1" noResize="1" noEditPoints="1" noAdjustHandles="1" noChangeArrowheads="1" noChangeShapeType="1" noTextEdit="1"/>
              </p:cNvSpPr>
              <p:nvPr>
                <p:ph idx="1"/>
              </p:nvPr>
            </p:nvSpPr>
            <p:spPr>
              <a:blipFill>
                <a:blip r:embed="rId4"/>
                <a:stretch>
                  <a:fillRect/>
                </a:stretch>
              </a:blipFill>
            </p:spPr>
            <p:txBody>
              <a:bodyPr/>
              <a:lstStyle/>
              <a:p>
                <a:r>
                  <a:rPr lang="es-ES">
                    <a:noFill/>
                  </a:rPr>
                  <a:t> </a:t>
                </a:r>
              </a:p>
            </p:txBody>
          </p:sp>
        </mc:Fallback>
      </mc:AlternateContent>
      <p:graphicFrame>
        <p:nvGraphicFramePr>
          <p:cNvPr id="4" name="Objeto 3">
            <a:extLst>
              <a:ext uri="{FF2B5EF4-FFF2-40B4-BE49-F238E27FC236}">
                <a16:creationId xmlns:a16="http://schemas.microsoft.com/office/drawing/2014/main" id="{EA6DB3EA-85FC-407B-A881-31DF4680C200}"/>
              </a:ext>
            </a:extLst>
          </p:cNvPr>
          <p:cNvGraphicFramePr>
            <a:graphicFrameLocks noChangeAspect="1"/>
          </p:cNvGraphicFramePr>
          <p:nvPr>
            <p:extLst>
              <p:ext uri="{D42A27DB-BD31-4B8C-83A1-F6EECF244321}">
                <p14:modId xmlns:p14="http://schemas.microsoft.com/office/powerpoint/2010/main" val="2715736174"/>
              </p:ext>
            </p:extLst>
          </p:nvPr>
        </p:nvGraphicFramePr>
        <p:xfrm>
          <a:off x="1339850" y="1879600"/>
          <a:ext cx="7948613" cy="2074863"/>
        </p:xfrm>
        <a:graphic>
          <a:graphicData uri="http://schemas.openxmlformats.org/presentationml/2006/ole">
            <mc:AlternateContent xmlns:mc="http://schemas.openxmlformats.org/markup-compatibility/2006">
              <mc:Choice xmlns:v="urn:schemas-microsoft-com:vml" Requires="v">
                <p:oleObj spid="_x0000_s6387" name="Equation" r:id="rId5" imgW="3403440" imgH="888840" progId="Equation.DSMT4">
                  <p:embed/>
                </p:oleObj>
              </mc:Choice>
              <mc:Fallback>
                <p:oleObj name="Equation" r:id="rId5" imgW="3403440" imgH="888840" progId="Equation.DSMT4">
                  <p:embed/>
                  <p:pic>
                    <p:nvPicPr>
                      <p:cNvPr id="4" name="Objeto 3">
                        <a:extLst>
                          <a:ext uri="{FF2B5EF4-FFF2-40B4-BE49-F238E27FC236}">
                            <a16:creationId xmlns:a16="http://schemas.microsoft.com/office/drawing/2014/main" id="{EA6DB3EA-85FC-407B-A881-31DF4680C200}"/>
                          </a:ext>
                        </a:extLst>
                      </p:cNvPr>
                      <p:cNvPicPr/>
                      <p:nvPr/>
                    </p:nvPicPr>
                    <p:blipFill>
                      <a:blip r:embed="rId6"/>
                      <a:stretch>
                        <a:fillRect/>
                      </a:stretch>
                    </p:blipFill>
                    <p:spPr>
                      <a:xfrm>
                        <a:off x="1339850" y="1879600"/>
                        <a:ext cx="7948613" cy="2074863"/>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F81245DD-4F71-4252-AF1A-E21ED8B06794}"/>
              </a:ext>
            </a:extLst>
          </p:cNvPr>
          <p:cNvGraphicFramePr>
            <a:graphicFrameLocks noChangeAspect="1"/>
          </p:cNvGraphicFramePr>
          <p:nvPr>
            <p:extLst>
              <p:ext uri="{D42A27DB-BD31-4B8C-83A1-F6EECF244321}">
                <p14:modId xmlns:p14="http://schemas.microsoft.com/office/powerpoint/2010/main" val="4266917333"/>
              </p:ext>
            </p:extLst>
          </p:nvPr>
        </p:nvGraphicFramePr>
        <p:xfrm>
          <a:off x="8015512" y="4622227"/>
          <a:ext cx="2319772" cy="886972"/>
        </p:xfrm>
        <a:graphic>
          <a:graphicData uri="http://schemas.openxmlformats.org/presentationml/2006/ole">
            <mc:AlternateContent xmlns:mc="http://schemas.openxmlformats.org/markup-compatibility/2006">
              <mc:Choice xmlns:v="urn:schemas-microsoft-com:vml" Requires="v">
                <p:oleObj spid="_x0000_s6388" name="Equation" r:id="rId7" imgW="863280" imgH="330120" progId="Equation.DSMT4">
                  <p:embed/>
                </p:oleObj>
              </mc:Choice>
              <mc:Fallback>
                <p:oleObj name="Equation" r:id="rId7" imgW="863280" imgH="330120" progId="Equation.DSMT4">
                  <p:embed/>
                  <p:pic>
                    <p:nvPicPr>
                      <p:cNvPr id="0" name=""/>
                      <p:cNvPicPr/>
                      <p:nvPr/>
                    </p:nvPicPr>
                    <p:blipFill>
                      <a:blip r:embed="rId8"/>
                      <a:stretch>
                        <a:fillRect/>
                      </a:stretch>
                    </p:blipFill>
                    <p:spPr>
                      <a:xfrm>
                        <a:off x="8015512" y="4622227"/>
                        <a:ext cx="2319772" cy="886972"/>
                      </a:xfrm>
                      <a:prstGeom prst="rect">
                        <a:avLst/>
                      </a:prstGeom>
                    </p:spPr>
                  </p:pic>
                </p:oleObj>
              </mc:Fallback>
            </mc:AlternateContent>
          </a:graphicData>
        </a:graphic>
      </p:graphicFrame>
      <p:sp>
        <p:nvSpPr>
          <p:cNvPr id="6" name="Marcador de pie de página 5">
            <a:extLst>
              <a:ext uri="{FF2B5EF4-FFF2-40B4-BE49-F238E27FC236}">
                <a16:creationId xmlns:a16="http://schemas.microsoft.com/office/drawing/2014/main" id="{416BCDAC-2CB9-4E61-927B-E5CD129C244E}"/>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A60FBF00-552A-4E49-ABF9-089B39B02AC2}"/>
              </a:ext>
            </a:extLst>
          </p:cNvPr>
          <p:cNvSpPr>
            <a:spLocks noGrp="1"/>
          </p:cNvSpPr>
          <p:nvPr>
            <p:ph type="sldNum" sz="quarter" idx="12"/>
          </p:nvPr>
        </p:nvSpPr>
        <p:spPr/>
        <p:txBody>
          <a:bodyPr/>
          <a:lstStyle/>
          <a:p>
            <a:fld id="{FA3CA43E-AF82-4BBC-A040-F33EFB1BE15C}" type="slidenum">
              <a:rPr lang="es-ES" smtClean="0"/>
              <a:t>21</a:t>
            </a:fld>
            <a:endParaRPr lang="es-ES"/>
          </a:p>
        </p:txBody>
      </p:sp>
    </p:spTree>
    <p:extLst>
      <p:ext uri="{BB962C8B-B14F-4D97-AF65-F5344CB8AC3E}">
        <p14:creationId xmlns:p14="http://schemas.microsoft.com/office/powerpoint/2010/main" val="2485836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A57FAC89-EA9D-4E6B-BFF0-B0F257B394EA}"/>
              </a:ext>
            </a:extLst>
          </p:cNvPr>
          <p:cNvPicPr>
            <a:picLocks noGrp="1" noChangeAspect="1"/>
          </p:cNvPicPr>
          <p:nvPr>
            <p:ph idx="4294967295"/>
          </p:nvPr>
        </p:nvPicPr>
        <p:blipFill>
          <a:blip r:embed="rId3"/>
          <a:stretch>
            <a:fillRect/>
          </a:stretch>
        </p:blipFill>
        <p:spPr>
          <a:xfrm>
            <a:off x="823528" y="220318"/>
            <a:ext cx="10524119" cy="6367906"/>
          </a:xfrm>
          <a:prstGeom prst="rect">
            <a:avLst/>
          </a:prstGeom>
        </p:spPr>
      </p:pic>
      <p:sp>
        <p:nvSpPr>
          <p:cNvPr id="2" name="Marcador de pie de página 1">
            <a:extLst>
              <a:ext uri="{FF2B5EF4-FFF2-40B4-BE49-F238E27FC236}">
                <a16:creationId xmlns:a16="http://schemas.microsoft.com/office/drawing/2014/main" id="{12BB396E-26D4-4646-AD14-09F69A47AF4C}"/>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3510A393-7069-44B9-96C6-498C6124268A}"/>
              </a:ext>
            </a:extLst>
          </p:cNvPr>
          <p:cNvSpPr>
            <a:spLocks noGrp="1"/>
          </p:cNvSpPr>
          <p:nvPr>
            <p:ph type="sldNum" sz="quarter" idx="12"/>
          </p:nvPr>
        </p:nvSpPr>
        <p:spPr/>
        <p:txBody>
          <a:bodyPr/>
          <a:lstStyle/>
          <a:p>
            <a:fld id="{FA3CA43E-AF82-4BBC-A040-F33EFB1BE15C}" type="slidenum">
              <a:rPr lang="es-ES" smtClean="0"/>
              <a:t>22</a:t>
            </a:fld>
            <a:endParaRPr lang="es-ES"/>
          </a:p>
        </p:txBody>
      </p:sp>
    </p:spTree>
    <p:extLst>
      <p:ext uri="{BB962C8B-B14F-4D97-AF65-F5344CB8AC3E}">
        <p14:creationId xmlns:p14="http://schemas.microsoft.com/office/powerpoint/2010/main" val="3102766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7910636-0A66-428C-8804-13408B69DD63}"/>
              </a:ext>
            </a:extLst>
          </p:cNvPr>
          <p:cNvSpPr>
            <a:spLocks noGrp="1"/>
          </p:cNvSpPr>
          <p:nvPr>
            <p:ph type="title"/>
          </p:nvPr>
        </p:nvSpPr>
        <p:spPr>
          <a:xfrm>
            <a:off x="838200" y="157307"/>
            <a:ext cx="10515600" cy="748058"/>
          </a:xfrm>
        </p:spPr>
        <p:txBody>
          <a:bodyPr>
            <a:normAutofit fontScale="90000"/>
          </a:bodyPr>
          <a:lstStyle/>
          <a:p>
            <a:pPr algn="ctr"/>
            <a:r>
              <a:rPr lang="es-ES" sz="4000" b="1" dirty="0"/>
              <a:t>RENTABILIDADES NETAS ANUALES 704 REGLAS </a:t>
            </a:r>
            <a:br>
              <a:rPr lang="es-ES" sz="4000" b="1" dirty="0"/>
            </a:br>
            <a:r>
              <a:rPr lang="es-ES" sz="4000" b="1" dirty="0">
                <a:solidFill>
                  <a:srgbClr val="FF0000"/>
                </a:solidFill>
              </a:rPr>
              <a:t>FRENTE AL FILTRO</a:t>
            </a:r>
          </a:p>
        </p:txBody>
      </p:sp>
      <p:pic>
        <p:nvPicPr>
          <p:cNvPr id="6" name="Marcador de contenido 5">
            <a:extLst>
              <a:ext uri="{FF2B5EF4-FFF2-40B4-BE49-F238E27FC236}">
                <a16:creationId xmlns:a16="http://schemas.microsoft.com/office/drawing/2014/main" id="{95E15A34-0BA4-427C-92F5-54C90C404C00}"/>
              </a:ext>
            </a:extLst>
          </p:cNvPr>
          <p:cNvPicPr>
            <a:picLocks noGrp="1" noChangeAspect="1"/>
          </p:cNvPicPr>
          <p:nvPr>
            <p:ph idx="1"/>
          </p:nvPr>
        </p:nvPicPr>
        <p:blipFill>
          <a:blip r:embed="rId3"/>
          <a:stretch>
            <a:fillRect/>
          </a:stretch>
        </p:blipFill>
        <p:spPr>
          <a:xfrm>
            <a:off x="2595889" y="923558"/>
            <a:ext cx="7000222" cy="5615354"/>
          </a:xfrm>
          <a:prstGeom prst="rect">
            <a:avLst/>
          </a:prstGeom>
        </p:spPr>
      </p:pic>
      <p:sp>
        <p:nvSpPr>
          <p:cNvPr id="2" name="Marcador de pie de página 1">
            <a:extLst>
              <a:ext uri="{FF2B5EF4-FFF2-40B4-BE49-F238E27FC236}">
                <a16:creationId xmlns:a16="http://schemas.microsoft.com/office/drawing/2014/main" id="{62CDA3A0-1958-4FA3-9CED-91FD77EBCD0B}"/>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99A1D85C-2A49-4E87-8320-6E35327E4371}"/>
              </a:ext>
            </a:extLst>
          </p:cNvPr>
          <p:cNvSpPr>
            <a:spLocks noGrp="1"/>
          </p:cNvSpPr>
          <p:nvPr>
            <p:ph type="sldNum" sz="quarter" idx="12"/>
          </p:nvPr>
        </p:nvSpPr>
        <p:spPr/>
        <p:txBody>
          <a:bodyPr/>
          <a:lstStyle/>
          <a:p>
            <a:fld id="{FA3CA43E-AF82-4BBC-A040-F33EFB1BE15C}" type="slidenum">
              <a:rPr lang="es-ES" smtClean="0"/>
              <a:t>23</a:t>
            </a:fld>
            <a:endParaRPr lang="es-ES"/>
          </a:p>
        </p:txBody>
      </p:sp>
    </p:spTree>
    <p:extLst>
      <p:ext uri="{BB962C8B-B14F-4D97-AF65-F5344CB8AC3E}">
        <p14:creationId xmlns:p14="http://schemas.microsoft.com/office/powerpoint/2010/main" val="223262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4C6DD36-CE04-499E-92E2-09B7C5487F26}"/>
              </a:ext>
            </a:extLst>
          </p:cNvPr>
          <p:cNvSpPr>
            <a:spLocks noGrp="1"/>
          </p:cNvSpPr>
          <p:nvPr>
            <p:ph type="title"/>
          </p:nvPr>
        </p:nvSpPr>
        <p:spPr/>
        <p:txBody>
          <a:bodyPr/>
          <a:lstStyle/>
          <a:p>
            <a:pPr algn="ctr"/>
            <a:r>
              <a:rPr lang="es-ES" b="1" dirty="0"/>
              <a:t>PERCENTILES DE LA MEJOR REGLA ANUAL </a:t>
            </a:r>
          </a:p>
        </p:txBody>
      </p:sp>
      <p:pic>
        <p:nvPicPr>
          <p:cNvPr id="4" name="Marcador de contenido 3">
            <a:extLst>
              <a:ext uri="{FF2B5EF4-FFF2-40B4-BE49-F238E27FC236}">
                <a16:creationId xmlns:a16="http://schemas.microsoft.com/office/drawing/2014/main" id="{10930800-F98E-4103-84EB-6028A10CC09A}"/>
              </a:ext>
            </a:extLst>
          </p:cNvPr>
          <p:cNvPicPr>
            <a:picLocks noGrp="1" noChangeAspect="1"/>
          </p:cNvPicPr>
          <p:nvPr>
            <p:ph idx="1"/>
          </p:nvPr>
        </p:nvPicPr>
        <p:blipFill>
          <a:blip r:embed="rId3"/>
          <a:stretch>
            <a:fillRect/>
          </a:stretch>
        </p:blipFill>
        <p:spPr>
          <a:xfrm>
            <a:off x="200386" y="1645338"/>
            <a:ext cx="11991614" cy="4447051"/>
          </a:xfrm>
          <a:prstGeom prst="rect">
            <a:avLst/>
          </a:prstGeom>
        </p:spPr>
      </p:pic>
      <p:sp>
        <p:nvSpPr>
          <p:cNvPr id="2" name="Marcador de pie de página 1">
            <a:extLst>
              <a:ext uri="{FF2B5EF4-FFF2-40B4-BE49-F238E27FC236}">
                <a16:creationId xmlns:a16="http://schemas.microsoft.com/office/drawing/2014/main" id="{779A5EA6-A422-4D8A-BE40-87F1E2E77D3C}"/>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9A635AB9-0EC4-4019-8848-18079CFD6EDA}"/>
              </a:ext>
            </a:extLst>
          </p:cNvPr>
          <p:cNvSpPr>
            <a:spLocks noGrp="1"/>
          </p:cNvSpPr>
          <p:nvPr>
            <p:ph type="sldNum" sz="quarter" idx="12"/>
          </p:nvPr>
        </p:nvSpPr>
        <p:spPr/>
        <p:txBody>
          <a:bodyPr/>
          <a:lstStyle/>
          <a:p>
            <a:fld id="{FA3CA43E-AF82-4BBC-A040-F33EFB1BE15C}" type="slidenum">
              <a:rPr lang="es-ES" smtClean="0"/>
              <a:t>24</a:t>
            </a:fld>
            <a:endParaRPr lang="es-ES"/>
          </a:p>
        </p:txBody>
      </p:sp>
    </p:spTree>
    <p:extLst>
      <p:ext uri="{BB962C8B-B14F-4D97-AF65-F5344CB8AC3E}">
        <p14:creationId xmlns:p14="http://schemas.microsoft.com/office/powerpoint/2010/main" val="3438949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BED538-5388-4248-8F15-960EF2A0606A}"/>
              </a:ext>
            </a:extLst>
          </p:cNvPr>
          <p:cNvSpPr>
            <a:spLocks noGrp="1"/>
          </p:cNvSpPr>
          <p:nvPr>
            <p:ph type="title"/>
          </p:nvPr>
        </p:nvSpPr>
        <p:spPr/>
        <p:txBody>
          <a:bodyPr>
            <a:normAutofit fontScale="90000"/>
          </a:bodyPr>
          <a:lstStyle/>
          <a:p>
            <a:pPr algn="ctr"/>
            <a:r>
              <a:rPr lang="es-ES" sz="3600" b="1" dirty="0"/>
              <a:t>RENDIMIENTO MEDIO ANUAL DE LAS 704 REGLAS FRENTE A BOOSTING, BAYESIANO Y COMITÉ FILTRADOS</a:t>
            </a:r>
            <a:br>
              <a:rPr lang="es-ES" sz="3600" b="1" dirty="0"/>
            </a:br>
            <a:endParaRPr lang="es-ES" sz="3600" b="1" dirty="0"/>
          </a:p>
        </p:txBody>
      </p:sp>
      <p:pic>
        <p:nvPicPr>
          <p:cNvPr id="4" name="Marcador de contenido 3">
            <a:extLst>
              <a:ext uri="{FF2B5EF4-FFF2-40B4-BE49-F238E27FC236}">
                <a16:creationId xmlns:a16="http://schemas.microsoft.com/office/drawing/2014/main" id="{A2FDD5E8-D5F2-4B5E-87BB-63E879A2C644}"/>
              </a:ext>
            </a:extLst>
          </p:cNvPr>
          <p:cNvPicPr>
            <a:picLocks noGrp="1" noChangeAspect="1"/>
          </p:cNvPicPr>
          <p:nvPr>
            <p:ph sz="half" idx="1"/>
          </p:nvPr>
        </p:nvPicPr>
        <p:blipFill>
          <a:blip r:embed="rId3"/>
          <a:stretch>
            <a:fillRect/>
          </a:stretch>
        </p:blipFill>
        <p:spPr>
          <a:xfrm>
            <a:off x="108487" y="1149167"/>
            <a:ext cx="6974238" cy="5342171"/>
          </a:xfrm>
          <a:prstGeom prst="rect">
            <a:avLst/>
          </a:prstGeom>
        </p:spPr>
      </p:pic>
      <p:sp>
        <p:nvSpPr>
          <p:cNvPr id="6" name="Marcador de contenido 5">
            <a:extLst>
              <a:ext uri="{FF2B5EF4-FFF2-40B4-BE49-F238E27FC236}">
                <a16:creationId xmlns:a16="http://schemas.microsoft.com/office/drawing/2014/main" id="{D4686A30-C8A3-449C-B9A4-BB5AD4B3F895}"/>
              </a:ext>
            </a:extLst>
          </p:cNvPr>
          <p:cNvSpPr>
            <a:spLocks noGrp="1"/>
          </p:cNvSpPr>
          <p:nvPr>
            <p:ph sz="half" idx="2"/>
          </p:nvPr>
        </p:nvSpPr>
        <p:spPr>
          <a:xfrm>
            <a:off x="7873138" y="1825625"/>
            <a:ext cx="3480661" cy="4063731"/>
          </a:xfrm>
        </p:spPr>
        <p:txBody>
          <a:bodyPr>
            <a:normAutofit fontScale="92500" lnSpcReduction="20000"/>
          </a:bodyPr>
          <a:lstStyle/>
          <a:p>
            <a:r>
              <a:rPr lang="es-ES" b="1" dirty="0"/>
              <a:t>Intervalos de confianza de las rentabilidades anuales (durante</a:t>
            </a:r>
            <a:r>
              <a:rPr lang="es-ES" b="1" dirty="0">
                <a:solidFill>
                  <a:srgbClr val="FF0000"/>
                </a:solidFill>
              </a:rPr>
              <a:t> 10 años</a:t>
            </a:r>
            <a:r>
              <a:rPr lang="es-ES" b="1" dirty="0"/>
              <a:t>) de cada una de las 704 reglas</a:t>
            </a:r>
          </a:p>
          <a:p>
            <a:r>
              <a:rPr lang="es-ES" b="1" dirty="0"/>
              <a:t>Ninguna regla individual ni ningún </a:t>
            </a:r>
            <a:r>
              <a:rPr lang="es-ES" b="1" dirty="0" err="1"/>
              <a:t>ensemble</a:t>
            </a:r>
            <a:r>
              <a:rPr lang="es-ES" b="1" dirty="0"/>
              <a:t> </a:t>
            </a:r>
            <a:r>
              <a:rPr lang="es-ES" b="1" dirty="0" err="1"/>
              <a:t>learning</a:t>
            </a:r>
            <a:r>
              <a:rPr lang="es-ES" b="1" dirty="0"/>
              <a:t> mejoran significativamente el conjunto de reglas técnicas </a:t>
            </a:r>
            <a:endParaRPr lang="es-ES" dirty="0"/>
          </a:p>
        </p:txBody>
      </p:sp>
      <p:sp>
        <p:nvSpPr>
          <p:cNvPr id="3" name="Marcador de pie de página 2">
            <a:extLst>
              <a:ext uri="{FF2B5EF4-FFF2-40B4-BE49-F238E27FC236}">
                <a16:creationId xmlns:a16="http://schemas.microsoft.com/office/drawing/2014/main" id="{8506F540-CF85-4350-84FC-4A96A3B67785}"/>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D74D3F9A-133D-4D38-80DE-6B2A5FC5815D}"/>
              </a:ext>
            </a:extLst>
          </p:cNvPr>
          <p:cNvSpPr>
            <a:spLocks noGrp="1"/>
          </p:cNvSpPr>
          <p:nvPr>
            <p:ph type="sldNum" sz="quarter" idx="12"/>
          </p:nvPr>
        </p:nvSpPr>
        <p:spPr/>
        <p:txBody>
          <a:bodyPr/>
          <a:lstStyle/>
          <a:p>
            <a:fld id="{FA3CA43E-AF82-4BBC-A040-F33EFB1BE15C}" type="slidenum">
              <a:rPr lang="es-ES" smtClean="0"/>
              <a:t>25</a:t>
            </a:fld>
            <a:endParaRPr lang="es-ES"/>
          </a:p>
        </p:txBody>
      </p:sp>
    </p:spTree>
    <p:extLst>
      <p:ext uri="{BB962C8B-B14F-4D97-AF65-F5344CB8AC3E}">
        <p14:creationId xmlns:p14="http://schemas.microsoft.com/office/powerpoint/2010/main" val="3452314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520A77-7989-41D9-A090-91D0965C2580}"/>
              </a:ext>
            </a:extLst>
          </p:cNvPr>
          <p:cNvSpPr>
            <a:spLocks noGrp="1"/>
          </p:cNvSpPr>
          <p:nvPr>
            <p:ph type="title"/>
          </p:nvPr>
        </p:nvSpPr>
        <p:spPr>
          <a:xfrm>
            <a:off x="838200" y="0"/>
            <a:ext cx="10515600" cy="1325563"/>
          </a:xfrm>
        </p:spPr>
        <p:txBody>
          <a:bodyPr/>
          <a:lstStyle/>
          <a:p>
            <a:pPr algn="ctr"/>
            <a:r>
              <a:rPr lang="es-ES" b="1" dirty="0"/>
              <a:t>COMPORTAMIENTO EN SUBMUESTRAS</a:t>
            </a:r>
          </a:p>
        </p:txBody>
      </p:sp>
      <p:pic>
        <p:nvPicPr>
          <p:cNvPr id="4" name="Marcador de contenido 3">
            <a:extLst>
              <a:ext uri="{FF2B5EF4-FFF2-40B4-BE49-F238E27FC236}">
                <a16:creationId xmlns:a16="http://schemas.microsoft.com/office/drawing/2014/main" id="{64954D91-E5EF-497D-8162-7274BE5E460B}"/>
              </a:ext>
            </a:extLst>
          </p:cNvPr>
          <p:cNvPicPr>
            <a:picLocks noGrp="1" noChangeAspect="1"/>
          </p:cNvPicPr>
          <p:nvPr>
            <p:ph idx="1"/>
          </p:nvPr>
        </p:nvPicPr>
        <p:blipFill>
          <a:blip r:embed="rId3"/>
          <a:stretch>
            <a:fillRect/>
          </a:stretch>
        </p:blipFill>
        <p:spPr>
          <a:xfrm>
            <a:off x="2563091" y="1066191"/>
            <a:ext cx="6830291" cy="5157378"/>
          </a:xfrm>
          <a:prstGeom prst="rect">
            <a:avLst/>
          </a:prstGeom>
        </p:spPr>
      </p:pic>
      <p:sp>
        <p:nvSpPr>
          <p:cNvPr id="3" name="Marcador de pie de página 2">
            <a:extLst>
              <a:ext uri="{FF2B5EF4-FFF2-40B4-BE49-F238E27FC236}">
                <a16:creationId xmlns:a16="http://schemas.microsoft.com/office/drawing/2014/main" id="{6B5A2121-8E00-4181-9C01-7A259EC70584}"/>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98E13E63-85B4-474E-B647-AC13A9C35795}"/>
              </a:ext>
            </a:extLst>
          </p:cNvPr>
          <p:cNvSpPr>
            <a:spLocks noGrp="1"/>
          </p:cNvSpPr>
          <p:nvPr>
            <p:ph type="sldNum" sz="quarter" idx="12"/>
          </p:nvPr>
        </p:nvSpPr>
        <p:spPr/>
        <p:txBody>
          <a:bodyPr/>
          <a:lstStyle/>
          <a:p>
            <a:fld id="{FA3CA43E-AF82-4BBC-A040-F33EFB1BE15C}" type="slidenum">
              <a:rPr lang="es-ES" smtClean="0"/>
              <a:t>26</a:t>
            </a:fld>
            <a:endParaRPr lang="es-ES"/>
          </a:p>
        </p:txBody>
      </p:sp>
    </p:spTree>
    <p:extLst>
      <p:ext uri="{BB962C8B-B14F-4D97-AF65-F5344CB8AC3E}">
        <p14:creationId xmlns:p14="http://schemas.microsoft.com/office/powerpoint/2010/main" val="52023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E14732-8232-47C2-973C-3365F333770A}"/>
              </a:ext>
            </a:extLst>
          </p:cNvPr>
          <p:cNvSpPr>
            <a:spLocks noGrp="1"/>
          </p:cNvSpPr>
          <p:nvPr>
            <p:ph type="title"/>
          </p:nvPr>
        </p:nvSpPr>
        <p:spPr>
          <a:xfrm>
            <a:off x="838200" y="0"/>
            <a:ext cx="10515600" cy="1325563"/>
          </a:xfrm>
        </p:spPr>
        <p:txBody>
          <a:bodyPr/>
          <a:lstStyle/>
          <a:p>
            <a:pPr algn="ctr"/>
            <a:r>
              <a:rPr lang="es-ES" b="1" dirty="0"/>
              <a:t>BURBUJA TECNOLÓGICA</a:t>
            </a:r>
          </a:p>
        </p:txBody>
      </p:sp>
      <p:pic>
        <p:nvPicPr>
          <p:cNvPr id="4" name="Marcador de contenido 3">
            <a:extLst>
              <a:ext uri="{FF2B5EF4-FFF2-40B4-BE49-F238E27FC236}">
                <a16:creationId xmlns:a16="http://schemas.microsoft.com/office/drawing/2014/main" id="{87FD2066-FD93-47BF-853F-F8E274038172}"/>
              </a:ext>
            </a:extLst>
          </p:cNvPr>
          <p:cNvPicPr>
            <a:picLocks noGrp="1" noChangeAspect="1"/>
          </p:cNvPicPr>
          <p:nvPr>
            <p:ph idx="1"/>
          </p:nvPr>
        </p:nvPicPr>
        <p:blipFill>
          <a:blip r:embed="rId3"/>
          <a:stretch>
            <a:fillRect/>
          </a:stretch>
        </p:blipFill>
        <p:spPr>
          <a:xfrm>
            <a:off x="1850312" y="1196206"/>
            <a:ext cx="8491376" cy="5160144"/>
          </a:xfrm>
          <a:prstGeom prst="rect">
            <a:avLst/>
          </a:prstGeom>
        </p:spPr>
      </p:pic>
      <p:sp>
        <p:nvSpPr>
          <p:cNvPr id="3" name="Marcador de pie de página 2">
            <a:extLst>
              <a:ext uri="{FF2B5EF4-FFF2-40B4-BE49-F238E27FC236}">
                <a16:creationId xmlns:a16="http://schemas.microsoft.com/office/drawing/2014/main" id="{DE2645F9-D749-47E9-8C3E-3C60A9696766}"/>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714A1094-52A2-458C-88B1-04D754DA24B0}"/>
              </a:ext>
            </a:extLst>
          </p:cNvPr>
          <p:cNvSpPr>
            <a:spLocks noGrp="1"/>
          </p:cNvSpPr>
          <p:nvPr>
            <p:ph type="sldNum" sz="quarter" idx="12"/>
          </p:nvPr>
        </p:nvSpPr>
        <p:spPr/>
        <p:txBody>
          <a:bodyPr/>
          <a:lstStyle/>
          <a:p>
            <a:fld id="{FA3CA43E-AF82-4BBC-A040-F33EFB1BE15C}" type="slidenum">
              <a:rPr lang="es-ES" smtClean="0"/>
              <a:t>27</a:t>
            </a:fld>
            <a:endParaRPr lang="es-ES"/>
          </a:p>
        </p:txBody>
      </p:sp>
    </p:spTree>
    <p:extLst>
      <p:ext uri="{BB962C8B-B14F-4D97-AF65-F5344CB8AC3E}">
        <p14:creationId xmlns:p14="http://schemas.microsoft.com/office/powerpoint/2010/main" val="2600700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56B316-0A63-4F24-AA57-81AF691E609E}"/>
              </a:ext>
            </a:extLst>
          </p:cNvPr>
          <p:cNvSpPr>
            <a:spLocks noGrp="1"/>
          </p:cNvSpPr>
          <p:nvPr>
            <p:ph type="title"/>
          </p:nvPr>
        </p:nvSpPr>
        <p:spPr>
          <a:xfrm>
            <a:off x="838200" y="0"/>
            <a:ext cx="10515600" cy="1325563"/>
          </a:xfrm>
        </p:spPr>
        <p:txBody>
          <a:bodyPr/>
          <a:lstStyle/>
          <a:p>
            <a:pPr algn="ctr"/>
            <a:r>
              <a:rPr lang="es-ES" b="1" dirty="0"/>
              <a:t>PERIODO POST BURBUJA</a:t>
            </a:r>
          </a:p>
        </p:txBody>
      </p:sp>
      <p:pic>
        <p:nvPicPr>
          <p:cNvPr id="4" name="Marcador de contenido 3">
            <a:extLst>
              <a:ext uri="{FF2B5EF4-FFF2-40B4-BE49-F238E27FC236}">
                <a16:creationId xmlns:a16="http://schemas.microsoft.com/office/drawing/2014/main" id="{2B4781D5-848F-4107-B99C-2F96A94C14AC}"/>
              </a:ext>
            </a:extLst>
          </p:cNvPr>
          <p:cNvPicPr>
            <a:picLocks noGrp="1" noChangeAspect="1"/>
          </p:cNvPicPr>
          <p:nvPr>
            <p:ph idx="1"/>
          </p:nvPr>
        </p:nvPicPr>
        <p:blipFill>
          <a:blip r:embed="rId3"/>
          <a:stretch>
            <a:fillRect/>
          </a:stretch>
        </p:blipFill>
        <p:spPr>
          <a:xfrm>
            <a:off x="1674183" y="1028976"/>
            <a:ext cx="8843633" cy="5327374"/>
          </a:xfrm>
          <a:prstGeom prst="rect">
            <a:avLst/>
          </a:prstGeom>
        </p:spPr>
      </p:pic>
      <p:sp>
        <p:nvSpPr>
          <p:cNvPr id="3" name="Marcador de pie de página 2">
            <a:extLst>
              <a:ext uri="{FF2B5EF4-FFF2-40B4-BE49-F238E27FC236}">
                <a16:creationId xmlns:a16="http://schemas.microsoft.com/office/drawing/2014/main" id="{87A2DA6B-4220-4820-8F66-6698CD4DEA2E}"/>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D33FE0ED-1156-4749-A414-3F6FB68FDD6B}"/>
              </a:ext>
            </a:extLst>
          </p:cNvPr>
          <p:cNvSpPr>
            <a:spLocks noGrp="1"/>
          </p:cNvSpPr>
          <p:nvPr>
            <p:ph type="sldNum" sz="quarter" idx="12"/>
          </p:nvPr>
        </p:nvSpPr>
        <p:spPr/>
        <p:txBody>
          <a:bodyPr/>
          <a:lstStyle/>
          <a:p>
            <a:fld id="{FA3CA43E-AF82-4BBC-A040-F33EFB1BE15C}" type="slidenum">
              <a:rPr lang="es-ES" smtClean="0"/>
              <a:t>28</a:t>
            </a:fld>
            <a:endParaRPr lang="es-ES"/>
          </a:p>
        </p:txBody>
      </p:sp>
    </p:spTree>
    <p:extLst>
      <p:ext uri="{BB962C8B-B14F-4D97-AF65-F5344CB8AC3E}">
        <p14:creationId xmlns:p14="http://schemas.microsoft.com/office/powerpoint/2010/main" val="2130516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275EB14C-A4BD-49B0-876B-0E0B1765FA58}"/>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0EC68EAD-6761-4037-B636-F615AACBB88A}"/>
              </a:ext>
            </a:extLst>
          </p:cNvPr>
          <p:cNvSpPr>
            <a:spLocks noGrp="1"/>
          </p:cNvSpPr>
          <p:nvPr>
            <p:ph type="sldNum" sz="quarter" idx="12"/>
          </p:nvPr>
        </p:nvSpPr>
        <p:spPr/>
        <p:txBody>
          <a:bodyPr/>
          <a:lstStyle/>
          <a:p>
            <a:fld id="{FA3CA43E-AF82-4BBC-A040-F33EFB1BE15C}" type="slidenum">
              <a:rPr lang="es-ES" smtClean="0"/>
              <a:t>29</a:t>
            </a:fld>
            <a:endParaRPr lang="es-ES"/>
          </a:p>
        </p:txBody>
      </p:sp>
      <p:pic>
        <p:nvPicPr>
          <p:cNvPr id="4" name="Imagen 3">
            <a:extLst>
              <a:ext uri="{FF2B5EF4-FFF2-40B4-BE49-F238E27FC236}">
                <a16:creationId xmlns:a16="http://schemas.microsoft.com/office/drawing/2014/main" id="{7833F01D-0242-41A1-A1B4-7C3BFF017C20}"/>
              </a:ext>
            </a:extLst>
          </p:cNvPr>
          <p:cNvPicPr>
            <a:picLocks noChangeAspect="1"/>
          </p:cNvPicPr>
          <p:nvPr/>
        </p:nvPicPr>
        <p:blipFill>
          <a:blip r:embed="rId2"/>
          <a:stretch>
            <a:fillRect/>
          </a:stretch>
        </p:blipFill>
        <p:spPr>
          <a:xfrm>
            <a:off x="1267326" y="1395663"/>
            <a:ext cx="10280231" cy="4960687"/>
          </a:xfrm>
          <a:prstGeom prst="rect">
            <a:avLst/>
          </a:prstGeom>
        </p:spPr>
      </p:pic>
    </p:spTree>
    <p:extLst>
      <p:ext uri="{BB962C8B-B14F-4D97-AF65-F5344CB8AC3E}">
        <p14:creationId xmlns:p14="http://schemas.microsoft.com/office/powerpoint/2010/main" val="141137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E36680-99EF-425D-B726-7259EC7E898D}"/>
              </a:ext>
            </a:extLst>
          </p:cNvPr>
          <p:cNvSpPr>
            <a:spLocks noGrp="1"/>
          </p:cNvSpPr>
          <p:nvPr>
            <p:ph type="title"/>
          </p:nvPr>
        </p:nvSpPr>
        <p:spPr/>
        <p:txBody>
          <a:bodyPr/>
          <a:lstStyle/>
          <a:p>
            <a:pPr algn="ctr"/>
            <a:r>
              <a:rPr lang="es-ES" b="1" dirty="0"/>
              <a:t>ENSAMBLADO DE CLASIFICADORES</a:t>
            </a:r>
          </a:p>
        </p:txBody>
      </p:sp>
      <p:sp>
        <p:nvSpPr>
          <p:cNvPr id="3" name="Marcador de contenido 2">
            <a:extLst>
              <a:ext uri="{FF2B5EF4-FFF2-40B4-BE49-F238E27FC236}">
                <a16:creationId xmlns:a16="http://schemas.microsoft.com/office/drawing/2014/main" id="{FBE726DD-089E-4601-9F25-856EBA87B44C}"/>
              </a:ext>
            </a:extLst>
          </p:cNvPr>
          <p:cNvSpPr>
            <a:spLocks noGrp="1"/>
          </p:cNvSpPr>
          <p:nvPr>
            <p:ph idx="1"/>
          </p:nvPr>
        </p:nvSpPr>
        <p:spPr>
          <a:xfrm>
            <a:off x="838200" y="1539486"/>
            <a:ext cx="10515600" cy="4879975"/>
          </a:xfrm>
        </p:spPr>
        <p:txBody>
          <a:bodyPr/>
          <a:lstStyle/>
          <a:p>
            <a:pPr marL="0" indent="0" algn="ctr">
              <a:buNone/>
            </a:pPr>
            <a:r>
              <a:rPr lang="es-ES" b="1" dirty="0">
                <a:solidFill>
                  <a:srgbClr val="FF0000"/>
                </a:solidFill>
              </a:rPr>
              <a:t>BAGGING (BOOTSTRAPPING), BOOSTING, STACKING</a:t>
            </a:r>
          </a:p>
        </p:txBody>
      </p:sp>
      <p:pic>
        <p:nvPicPr>
          <p:cNvPr id="4" name="Imagen 3">
            <a:extLst>
              <a:ext uri="{FF2B5EF4-FFF2-40B4-BE49-F238E27FC236}">
                <a16:creationId xmlns:a16="http://schemas.microsoft.com/office/drawing/2014/main" id="{7C81D83A-5085-4888-ABC7-6B1B59F0C7EC}"/>
              </a:ext>
            </a:extLst>
          </p:cNvPr>
          <p:cNvPicPr>
            <a:picLocks noChangeAspect="1"/>
          </p:cNvPicPr>
          <p:nvPr/>
        </p:nvPicPr>
        <p:blipFill>
          <a:blip r:embed="rId3"/>
          <a:stretch>
            <a:fillRect/>
          </a:stretch>
        </p:blipFill>
        <p:spPr>
          <a:xfrm>
            <a:off x="2085474" y="2102551"/>
            <a:ext cx="8021052" cy="4253799"/>
          </a:xfrm>
          <a:prstGeom prst="rect">
            <a:avLst/>
          </a:prstGeom>
        </p:spPr>
      </p:pic>
      <p:sp>
        <p:nvSpPr>
          <p:cNvPr id="5" name="Marcador de pie de página 4">
            <a:extLst>
              <a:ext uri="{FF2B5EF4-FFF2-40B4-BE49-F238E27FC236}">
                <a16:creationId xmlns:a16="http://schemas.microsoft.com/office/drawing/2014/main" id="{41D9C605-F4F8-4FCB-945A-4738FFA14BD7}"/>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22DB4594-8D69-4F8D-B761-AE18FB1A5EB9}"/>
              </a:ext>
            </a:extLst>
          </p:cNvPr>
          <p:cNvSpPr>
            <a:spLocks noGrp="1"/>
          </p:cNvSpPr>
          <p:nvPr>
            <p:ph type="sldNum" sz="quarter" idx="12"/>
          </p:nvPr>
        </p:nvSpPr>
        <p:spPr/>
        <p:txBody>
          <a:bodyPr/>
          <a:lstStyle/>
          <a:p>
            <a:fld id="{FA3CA43E-AF82-4BBC-A040-F33EFB1BE15C}" type="slidenum">
              <a:rPr lang="es-ES" smtClean="0"/>
              <a:t>3</a:t>
            </a:fld>
            <a:endParaRPr lang="es-ES"/>
          </a:p>
        </p:txBody>
      </p:sp>
    </p:spTree>
    <p:extLst>
      <p:ext uri="{BB962C8B-B14F-4D97-AF65-F5344CB8AC3E}">
        <p14:creationId xmlns:p14="http://schemas.microsoft.com/office/powerpoint/2010/main" val="4030305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EB965A-B262-4DE9-836A-094F828DFD70}"/>
              </a:ext>
            </a:extLst>
          </p:cNvPr>
          <p:cNvSpPr>
            <a:spLocks noGrp="1"/>
          </p:cNvSpPr>
          <p:nvPr>
            <p:ph type="title"/>
          </p:nvPr>
        </p:nvSpPr>
        <p:spPr/>
        <p:txBody>
          <a:bodyPr/>
          <a:lstStyle/>
          <a:p>
            <a:pPr algn="ctr"/>
            <a:r>
              <a:rPr lang="es-ES" b="1" dirty="0"/>
              <a:t>TEORÍA DE DOW: </a:t>
            </a:r>
            <a:br>
              <a:rPr lang="es-ES" b="1" dirty="0"/>
            </a:br>
            <a:r>
              <a:rPr lang="es-ES" b="1" dirty="0"/>
              <a:t>NIVELES DE SOPORTE Y RESISTENCIA</a:t>
            </a:r>
          </a:p>
        </p:txBody>
      </p:sp>
      <p:sp>
        <p:nvSpPr>
          <p:cNvPr id="9" name="Rectangle 6">
            <a:extLst>
              <a:ext uri="{FF2B5EF4-FFF2-40B4-BE49-F238E27FC236}">
                <a16:creationId xmlns:a16="http://schemas.microsoft.com/office/drawing/2014/main" id="{C59A7D2E-4A52-42C5-976E-FECB4059943A}"/>
              </a:ext>
            </a:extLst>
          </p:cNvPr>
          <p:cNvSpPr>
            <a:spLocks noChangeArrowheads="1"/>
          </p:cNvSpPr>
          <p:nvPr/>
        </p:nvSpPr>
        <p:spPr bwMode="auto">
          <a:xfrm>
            <a:off x="2771775" y="2028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 name="Objeto 9">
            <a:extLst>
              <a:ext uri="{FF2B5EF4-FFF2-40B4-BE49-F238E27FC236}">
                <a16:creationId xmlns:a16="http://schemas.microsoft.com/office/drawing/2014/main" id="{AE116591-35CA-45BC-AA88-B280771E43F4}"/>
              </a:ext>
            </a:extLst>
          </p:cNvPr>
          <p:cNvGraphicFramePr>
            <a:graphicFrameLocks noChangeAspect="1"/>
          </p:cNvGraphicFramePr>
          <p:nvPr/>
        </p:nvGraphicFramePr>
        <p:xfrm>
          <a:off x="2923734" y="1960565"/>
          <a:ext cx="5944041" cy="4464047"/>
        </p:xfrm>
        <a:graphic>
          <a:graphicData uri="http://schemas.openxmlformats.org/presentationml/2006/ole">
            <mc:AlternateContent xmlns:mc="http://schemas.openxmlformats.org/markup-compatibility/2006">
              <mc:Choice xmlns:v="urn:schemas-microsoft-com:vml" Requires="v">
                <p:oleObj spid="_x0000_s10244" name="Picture" r:id="rId4" imgW="5248656" imgH="3944112" progId="Word.Picture.8">
                  <p:embed/>
                </p:oleObj>
              </mc:Choice>
              <mc:Fallback>
                <p:oleObj name="Picture" r:id="rId4" imgW="5248656" imgH="3944112" progId="Word.Picture.8">
                  <p:embed/>
                  <p:pic>
                    <p:nvPicPr>
                      <p:cNvPr id="10" name="Objeto 9">
                        <a:extLst>
                          <a:ext uri="{FF2B5EF4-FFF2-40B4-BE49-F238E27FC236}">
                            <a16:creationId xmlns:a16="http://schemas.microsoft.com/office/drawing/2014/main" id="{AE116591-35CA-45BC-AA88-B280771E43F4}"/>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2923734" y="1960565"/>
                        <a:ext cx="5944041" cy="4464047"/>
                      </a:xfrm>
                      <a:prstGeom prst="rect">
                        <a:avLst/>
                      </a:prstGeom>
                      <a:noFill/>
                    </p:spPr>
                  </p:pic>
                </p:oleObj>
              </mc:Fallback>
            </mc:AlternateContent>
          </a:graphicData>
        </a:graphic>
      </p:graphicFrame>
      <p:sp>
        <p:nvSpPr>
          <p:cNvPr id="3" name="Marcador de pie de página 2">
            <a:extLst>
              <a:ext uri="{FF2B5EF4-FFF2-40B4-BE49-F238E27FC236}">
                <a16:creationId xmlns:a16="http://schemas.microsoft.com/office/drawing/2014/main" id="{269F81EE-563F-4AB8-8706-47C983E98EC8}"/>
              </a:ext>
            </a:extLst>
          </p:cNvPr>
          <p:cNvSpPr>
            <a:spLocks noGrp="1"/>
          </p:cNvSpPr>
          <p:nvPr>
            <p:ph type="ftr" sz="quarter" idx="11"/>
          </p:nvPr>
        </p:nvSpPr>
        <p:spPr/>
        <p:txBody>
          <a:bodyPr/>
          <a:lstStyle/>
          <a:p>
            <a:r>
              <a:rPr lang="es-ES"/>
              <a:t>Fernando Fernández Rodríguez (ULPGC)</a:t>
            </a:r>
          </a:p>
        </p:txBody>
      </p:sp>
      <p:sp>
        <p:nvSpPr>
          <p:cNvPr id="4" name="Marcador de número de diapositiva 3">
            <a:extLst>
              <a:ext uri="{FF2B5EF4-FFF2-40B4-BE49-F238E27FC236}">
                <a16:creationId xmlns:a16="http://schemas.microsoft.com/office/drawing/2014/main" id="{EB758DA5-5055-4623-BBEE-69ABEF85B13B}"/>
              </a:ext>
            </a:extLst>
          </p:cNvPr>
          <p:cNvSpPr>
            <a:spLocks noGrp="1"/>
          </p:cNvSpPr>
          <p:nvPr>
            <p:ph type="sldNum" sz="quarter" idx="12"/>
          </p:nvPr>
        </p:nvSpPr>
        <p:spPr/>
        <p:txBody>
          <a:bodyPr/>
          <a:lstStyle/>
          <a:p>
            <a:fld id="{FA3CA43E-AF82-4BBC-A040-F33EFB1BE15C}" type="slidenum">
              <a:rPr lang="es-ES" smtClean="0"/>
              <a:t>30</a:t>
            </a:fld>
            <a:endParaRPr lang="es-ES"/>
          </a:p>
        </p:txBody>
      </p:sp>
    </p:spTree>
    <p:extLst>
      <p:ext uri="{BB962C8B-B14F-4D97-AF65-F5344CB8AC3E}">
        <p14:creationId xmlns:p14="http://schemas.microsoft.com/office/powerpoint/2010/main" val="147599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46E1CF7-CCE8-4D01-8C10-6BA01651DA10}"/>
              </a:ext>
            </a:extLst>
          </p:cNvPr>
          <p:cNvPicPr>
            <a:picLocks noChangeAspect="1"/>
          </p:cNvPicPr>
          <p:nvPr/>
        </p:nvPicPr>
        <p:blipFill>
          <a:blip r:embed="rId3"/>
          <a:stretch>
            <a:fillRect/>
          </a:stretch>
        </p:blipFill>
        <p:spPr>
          <a:xfrm>
            <a:off x="6359654" y="368801"/>
            <a:ext cx="5708200" cy="6352674"/>
          </a:xfrm>
          <a:prstGeom prst="rect">
            <a:avLst/>
          </a:prstGeom>
        </p:spPr>
      </p:pic>
      <p:sp>
        <p:nvSpPr>
          <p:cNvPr id="8" name="Título 7">
            <a:extLst>
              <a:ext uri="{FF2B5EF4-FFF2-40B4-BE49-F238E27FC236}">
                <a16:creationId xmlns:a16="http://schemas.microsoft.com/office/drawing/2014/main" id="{27066538-331E-4C22-8DE0-CCADF1B11398}"/>
              </a:ext>
            </a:extLst>
          </p:cNvPr>
          <p:cNvSpPr>
            <a:spLocks noGrp="1"/>
          </p:cNvSpPr>
          <p:nvPr>
            <p:ph type="title"/>
          </p:nvPr>
        </p:nvSpPr>
        <p:spPr>
          <a:xfrm>
            <a:off x="325464" y="457200"/>
            <a:ext cx="6040648" cy="530225"/>
          </a:xfrm>
        </p:spPr>
        <p:txBody>
          <a:bodyPr>
            <a:normAutofit fontScale="90000"/>
          </a:bodyPr>
          <a:lstStyle/>
          <a:p>
            <a:r>
              <a:rPr lang="es-ES" b="1" dirty="0">
                <a:solidFill>
                  <a:srgbClr val="FF0000"/>
                </a:solidFill>
              </a:rPr>
              <a:t>BAGGING: BOOTSTRAP AGGREGATING </a:t>
            </a:r>
          </a:p>
        </p:txBody>
      </p:sp>
      <p:sp>
        <p:nvSpPr>
          <p:cNvPr id="9" name="Marcador de contenido 8">
            <a:extLst>
              <a:ext uri="{FF2B5EF4-FFF2-40B4-BE49-F238E27FC236}">
                <a16:creationId xmlns:a16="http://schemas.microsoft.com/office/drawing/2014/main" id="{6625DE7E-1F4F-47F5-9FD3-92A55717794C}"/>
              </a:ext>
            </a:extLst>
          </p:cNvPr>
          <p:cNvSpPr>
            <a:spLocks noGrp="1"/>
          </p:cNvSpPr>
          <p:nvPr>
            <p:ph idx="1"/>
          </p:nvPr>
        </p:nvSpPr>
        <p:spPr>
          <a:xfrm>
            <a:off x="6366112" y="987425"/>
            <a:ext cx="4989275" cy="4873625"/>
          </a:xfrm>
        </p:spPr>
        <p:txBody>
          <a:bodyPr/>
          <a:lstStyle/>
          <a:p>
            <a:r>
              <a:rPr lang="es-ES" dirty="0" err="1"/>
              <a:t>Bagging</a:t>
            </a:r>
            <a:endParaRPr lang="es-ES" dirty="0"/>
          </a:p>
        </p:txBody>
      </p:sp>
      <p:sp>
        <p:nvSpPr>
          <p:cNvPr id="10" name="Marcador de texto 9">
            <a:extLst>
              <a:ext uri="{FF2B5EF4-FFF2-40B4-BE49-F238E27FC236}">
                <a16:creationId xmlns:a16="http://schemas.microsoft.com/office/drawing/2014/main" id="{2668DDF7-E3D4-4F14-9870-724307543AD0}"/>
              </a:ext>
            </a:extLst>
          </p:cNvPr>
          <p:cNvSpPr>
            <a:spLocks noGrp="1"/>
          </p:cNvSpPr>
          <p:nvPr>
            <p:ph type="body" sz="half" idx="2"/>
          </p:nvPr>
        </p:nvSpPr>
        <p:spPr>
          <a:xfrm>
            <a:off x="839788" y="2057400"/>
            <a:ext cx="4986100" cy="3811588"/>
          </a:xfrm>
        </p:spPr>
        <p:txBody>
          <a:bodyPr/>
          <a:lstStyle/>
          <a:p>
            <a:r>
              <a:rPr lang="es-ES" sz="2400" b="1" dirty="0"/>
              <a:t>Genera clasificadores para varias </a:t>
            </a:r>
            <a:r>
              <a:rPr lang="es-ES" sz="2400" b="1" dirty="0" err="1"/>
              <a:t>re-muestras</a:t>
            </a:r>
            <a:r>
              <a:rPr lang="es-ES" sz="2400" b="1" dirty="0"/>
              <a:t> de los ejemplos</a:t>
            </a:r>
          </a:p>
          <a:p>
            <a:endParaRPr lang="es-ES" sz="2400" dirty="0"/>
          </a:p>
          <a:p>
            <a:r>
              <a:rPr lang="es-ES" sz="2400" b="1" dirty="0"/>
              <a:t>Especialmente eficaz para algoritmos de aprendizaje inestables</a:t>
            </a:r>
          </a:p>
          <a:p>
            <a:endParaRPr lang="es-ES" sz="2400" b="1" dirty="0"/>
          </a:p>
          <a:p>
            <a:r>
              <a:rPr lang="es-ES" sz="2400" b="1" dirty="0"/>
              <a:t>Al combinar múltiples clasificadores se reduce la varianza del error </a:t>
            </a:r>
            <a:endParaRPr lang="es-ES" sz="2400" dirty="0"/>
          </a:p>
          <a:p>
            <a:endParaRPr lang="es-ES" dirty="0"/>
          </a:p>
          <a:p>
            <a:endParaRPr lang="es-ES" dirty="0"/>
          </a:p>
        </p:txBody>
      </p:sp>
      <p:sp>
        <p:nvSpPr>
          <p:cNvPr id="2" name="Marcador de pie de página 1">
            <a:extLst>
              <a:ext uri="{FF2B5EF4-FFF2-40B4-BE49-F238E27FC236}">
                <a16:creationId xmlns:a16="http://schemas.microsoft.com/office/drawing/2014/main" id="{D7F96888-C9C6-4ED9-A6C5-ABB044E7F9F9}"/>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25996FC9-643A-4120-BA6D-BBC4FC21C63C}"/>
              </a:ext>
            </a:extLst>
          </p:cNvPr>
          <p:cNvSpPr>
            <a:spLocks noGrp="1"/>
          </p:cNvSpPr>
          <p:nvPr>
            <p:ph type="sldNum" sz="quarter" idx="12"/>
          </p:nvPr>
        </p:nvSpPr>
        <p:spPr/>
        <p:txBody>
          <a:bodyPr/>
          <a:lstStyle/>
          <a:p>
            <a:fld id="{FA3CA43E-AF82-4BBC-A040-F33EFB1BE15C}" type="slidenum">
              <a:rPr lang="es-ES" smtClean="0"/>
              <a:t>4</a:t>
            </a:fld>
            <a:endParaRPr lang="es-ES"/>
          </a:p>
        </p:txBody>
      </p:sp>
    </p:spTree>
    <p:extLst>
      <p:ext uri="{BB962C8B-B14F-4D97-AF65-F5344CB8AC3E}">
        <p14:creationId xmlns:p14="http://schemas.microsoft.com/office/powerpoint/2010/main" val="299671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7B3E3AA-8D3F-493F-ACF3-BF485277C1FB}"/>
              </a:ext>
            </a:extLst>
          </p:cNvPr>
          <p:cNvSpPr>
            <a:spLocks noGrp="1"/>
          </p:cNvSpPr>
          <p:nvPr>
            <p:ph type="title"/>
          </p:nvPr>
        </p:nvSpPr>
        <p:spPr>
          <a:xfrm>
            <a:off x="838200" y="365125"/>
            <a:ext cx="10515600" cy="902201"/>
          </a:xfrm>
        </p:spPr>
        <p:txBody>
          <a:bodyPr/>
          <a:lstStyle/>
          <a:p>
            <a:pPr algn="ctr"/>
            <a:r>
              <a:rPr lang="es-ES" b="1" dirty="0"/>
              <a:t>BOOSTING EN </a:t>
            </a:r>
            <a:r>
              <a:rPr lang="es-ES" b="1" dirty="0">
                <a:solidFill>
                  <a:srgbClr val="FF0000"/>
                </a:solidFill>
              </a:rPr>
              <a:t>ARBOLES DE REGRESIÓN</a:t>
            </a:r>
            <a:endParaRPr lang="es-ES" dirty="0">
              <a:solidFill>
                <a:srgbClr val="FF0000"/>
              </a:solidFill>
            </a:endParaRPr>
          </a:p>
        </p:txBody>
      </p:sp>
      <p:pic>
        <p:nvPicPr>
          <p:cNvPr id="7" name="Marcador de contenido 6" descr="Imagen que contiene texto&#10;&#10;Descripción generada automáticamente">
            <a:extLst>
              <a:ext uri="{FF2B5EF4-FFF2-40B4-BE49-F238E27FC236}">
                <a16:creationId xmlns:a16="http://schemas.microsoft.com/office/drawing/2014/main" id="{0E960DA9-E0FF-4494-A43A-A7D83C539A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6069" y="1012198"/>
            <a:ext cx="8119861" cy="5709277"/>
          </a:xfrm>
        </p:spPr>
      </p:pic>
      <p:sp>
        <p:nvSpPr>
          <p:cNvPr id="2" name="Marcador de pie de página 1">
            <a:extLst>
              <a:ext uri="{FF2B5EF4-FFF2-40B4-BE49-F238E27FC236}">
                <a16:creationId xmlns:a16="http://schemas.microsoft.com/office/drawing/2014/main" id="{3E9F836C-F38F-48E5-9D7F-7826187BE1EF}"/>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0B99BCFC-D88E-457A-AB70-98B560B1CCBC}"/>
              </a:ext>
            </a:extLst>
          </p:cNvPr>
          <p:cNvSpPr>
            <a:spLocks noGrp="1"/>
          </p:cNvSpPr>
          <p:nvPr>
            <p:ph type="sldNum" sz="quarter" idx="12"/>
          </p:nvPr>
        </p:nvSpPr>
        <p:spPr/>
        <p:txBody>
          <a:bodyPr/>
          <a:lstStyle/>
          <a:p>
            <a:fld id="{FA3CA43E-AF82-4BBC-A040-F33EFB1BE15C}" type="slidenum">
              <a:rPr lang="es-ES" smtClean="0"/>
              <a:t>5</a:t>
            </a:fld>
            <a:endParaRPr lang="es-ES"/>
          </a:p>
        </p:txBody>
      </p:sp>
    </p:spTree>
    <p:extLst>
      <p:ext uri="{BB962C8B-B14F-4D97-AF65-F5344CB8AC3E}">
        <p14:creationId xmlns:p14="http://schemas.microsoft.com/office/powerpoint/2010/main" val="142362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98EE94FB-8F2D-4A6A-A68C-FBF4CE67247B}"/>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4E52E5C1-29CB-48C8-978F-980FC9D7A45B}"/>
              </a:ext>
            </a:extLst>
          </p:cNvPr>
          <p:cNvSpPr>
            <a:spLocks noGrp="1"/>
          </p:cNvSpPr>
          <p:nvPr>
            <p:ph type="sldNum" sz="quarter" idx="12"/>
          </p:nvPr>
        </p:nvSpPr>
        <p:spPr/>
        <p:txBody>
          <a:bodyPr/>
          <a:lstStyle/>
          <a:p>
            <a:fld id="{FA3CA43E-AF82-4BBC-A040-F33EFB1BE15C}" type="slidenum">
              <a:rPr lang="es-ES" smtClean="0"/>
              <a:t>6</a:t>
            </a:fld>
            <a:endParaRPr lang="es-ES"/>
          </a:p>
        </p:txBody>
      </p:sp>
      <p:sp>
        <p:nvSpPr>
          <p:cNvPr id="2" name="Título 1">
            <a:extLst>
              <a:ext uri="{FF2B5EF4-FFF2-40B4-BE49-F238E27FC236}">
                <a16:creationId xmlns:a16="http://schemas.microsoft.com/office/drawing/2014/main" id="{C8FABBF4-18D2-4F8A-929A-46D78388BDD3}"/>
              </a:ext>
            </a:extLst>
          </p:cNvPr>
          <p:cNvSpPr>
            <a:spLocks noGrp="1"/>
          </p:cNvSpPr>
          <p:nvPr>
            <p:ph type="title" idx="4294967295"/>
          </p:nvPr>
        </p:nvSpPr>
        <p:spPr>
          <a:xfrm>
            <a:off x="0" y="457200"/>
            <a:ext cx="5501898" cy="1600200"/>
          </a:xfrm>
        </p:spPr>
        <p:txBody>
          <a:bodyPr>
            <a:normAutofit/>
          </a:bodyPr>
          <a:lstStyle/>
          <a:p>
            <a:r>
              <a:rPr lang="es-ES" b="1" dirty="0"/>
              <a:t>BOOSTING EN </a:t>
            </a:r>
            <a:r>
              <a:rPr lang="es-ES" b="1" dirty="0">
                <a:solidFill>
                  <a:srgbClr val="FF0000"/>
                </a:solidFill>
              </a:rPr>
              <a:t>ARBOLES DE CLASIFICACIÓN</a:t>
            </a:r>
          </a:p>
        </p:txBody>
      </p:sp>
      <p:pic>
        <p:nvPicPr>
          <p:cNvPr id="7" name="Imagen 6" descr="Imagen que contiene texto&#10;&#10;Descripción generada automáticamente">
            <a:extLst>
              <a:ext uri="{FF2B5EF4-FFF2-40B4-BE49-F238E27FC236}">
                <a16:creationId xmlns:a16="http://schemas.microsoft.com/office/drawing/2014/main" id="{048C827C-60AB-40DE-9522-64E144E04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489" y="258917"/>
            <a:ext cx="5501898" cy="6395146"/>
          </a:xfrm>
          <a:prstGeom prst="rect">
            <a:avLst/>
          </a:prstGeom>
        </p:spPr>
      </p:pic>
    </p:spTree>
    <p:extLst>
      <p:ext uri="{BB962C8B-B14F-4D97-AF65-F5344CB8AC3E}">
        <p14:creationId xmlns:p14="http://schemas.microsoft.com/office/powerpoint/2010/main" val="2788518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24808-FA16-479F-B739-73041EDA6E6D}"/>
              </a:ext>
            </a:extLst>
          </p:cNvPr>
          <p:cNvSpPr>
            <a:spLocks noGrp="1"/>
          </p:cNvSpPr>
          <p:nvPr>
            <p:ph type="title"/>
          </p:nvPr>
        </p:nvSpPr>
        <p:spPr/>
        <p:txBody>
          <a:bodyPr>
            <a:normAutofit/>
          </a:bodyPr>
          <a:lstStyle/>
          <a:p>
            <a:pPr algn="ctr"/>
            <a:r>
              <a:rPr lang="es-ES" b="1" dirty="0">
                <a:solidFill>
                  <a:srgbClr val="FF0000"/>
                </a:solidFill>
              </a:rPr>
              <a:t>REDES NEURONALES </a:t>
            </a:r>
            <a:br>
              <a:rPr lang="es-ES" b="1" dirty="0"/>
            </a:br>
            <a:r>
              <a:rPr lang="es-ES" b="1" dirty="0"/>
              <a:t>CON BAGGING (BOOTSTRAPPING)</a:t>
            </a:r>
          </a:p>
        </p:txBody>
      </p:sp>
      <p:sp>
        <p:nvSpPr>
          <p:cNvPr id="3" name="Marcador de contenido 2">
            <a:extLst>
              <a:ext uri="{FF2B5EF4-FFF2-40B4-BE49-F238E27FC236}">
                <a16:creationId xmlns:a16="http://schemas.microsoft.com/office/drawing/2014/main" id="{864CE7DB-9164-423F-B8BB-2B27737A861B}"/>
              </a:ext>
            </a:extLst>
          </p:cNvPr>
          <p:cNvSpPr>
            <a:spLocks noGrp="1"/>
          </p:cNvSpPr>
          <p:nvPr>
            <p:ph sz="half" idx="1"/>
          </p:nvPr>
        </p:nvSpPr>
        <p:spPr/>
        <p:txBody>
          <a:bodyPr>
            <a:normAutofit fontScale="92500" lnSpcReduction="10000"/>
          </a:bodyPr>
          <a:lstStyle/>
          <a:p>
            <a:r>
              <a:rPr lang="it-IT" b="1" dirty="0">
                <a:solidFill>
                  <a:srgbClr val="FF0000"/>
                </a:solidFill>
              </a:rPr>
              <a:t>Reducir la varianza </a:t>
            </a:r>
            <a:r>
              <a:rPr lang="it-IT" dirty="0"/>
              <a:t>de las predicciones ante cambios del conjunto de entrenamiento  </a:t>
            </a:r>
          </a:p>
          <a:p>
            <a:endParaRPr lang="it-IT" dirty="0"/>
          </a:p>
          <a:p>
            <a:endParaRPr lang="it-IT" dirty="0"/>
          </a:p>
          <a:p>
            <a:r>
              <a:rPr lang="it-IT" dirty="0"/>
              <a:t>Shi , Xi , Ma, Hu (2009) </a:t>
            </a:r>
            <a:r>
              <a:rPr lang="en-US" dirty="0"/>
              <a:t>Bagging of Artificial Neural Networks for </a:t>
            </a:r>
            <a:r>
              <a:rPr lang="en-US" b="1" dirty="0"/>
              <a:t>Bankruptcy Prediction</a:t>
            </a:r>
            <a:r>
              <a:rPr lang="en-US" dirty="0"/>
              <a:t>. 2009 International Conference on Information and Financial Engineering</a:t>
            </a:r>
          </a:p>
          <a:p>
            <a:endParaRPr lang="es-ES" dirty="0"/>
          </a:p>
        </p:txBody>
      </p:sp>
      <p:pic>
        <p:nvPicPr>
          <p:cNvPr id="7" name="Marcador de contenido 6">
            <a:extLst>
              <a:ext uri="{FF2B5EF4-FFF2-40B4-BE49-F238E27FC236}">
                <a16:creationId xmlns:a16="http://schemas.microsoft.com/office/drawing/2014/main" id="{0A738BD7-5B6F-47D3-A8DC-AC60E07E8CBA}"/>
              </a:ext>
            </a:extLst>
          </p:cNvPr>
          <p:cNvPicPr>
            <a:picLocks noGrp="1" noChangeAspect="1"/>
          </p:cNvPicPr>
          <p:nvPr>
            <p:ph sz="half" idx="2"/>
          </p:nvPr>
        </p:nvPicPr>
        <p:blipFill>
          <a:blip r:embed="rId3"/>
          <a:stretch>
            <a:fillRect/>
          </a:stretch>
        </p:blipFill>
        <p:spPr>
          <a:xfrm>
            <a:off x="6430778" y="1600201"/>
            <a:ext cx="3521447" cy="4525962"/>
          </a:xfrm>
          <a:prstGeom prst="rect">
            <a:avLst/>
          </a:prstGeom>
        </p:spPr>
      </p:pic>
      <p:sp>
        <p:nvSpPr>
          <p:cNvPr id="4" name="Marcador de pie de página 3">
            <a:extLst>
              <a:ext uri="{FF2B5EF4-FFF2-40B4-BE49-F238E27FC236}">
                <a16:creationId xmlns:a16="http://schemas.microsoft.com/office/drawing/2014/main" id="{8E52FEDD-11AE-4EDF-9001-18802470C97C}"/>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C77A806B-1578-4FCE-BB0B-DA6B7FC975E4}"/>
              </a:ext>
            </a:extLst>
          </p:cNvPr>
          <p:cNvSpPr>
            <a:spLocks noGrp="1"/>
          </p:cNvSpPr>
          <p:nvPr>
            <p:ph type="sldNum" sz="quarter" idx="12"/>
          </p:nvPr>
        </p:nvSpPr>
        <p:spPr/>
        <p:txBody>
          <a:bodyPr/>
          <a:lstStyle/>
          <a:p>
            <a:fld id="{D62E4E2B-6C83-4C79-B545-67C46A76D299}" type="slidenum">
              <a:rPr lang="es-ES" smtClean="0"/>
              <a:t>7</a:t>
            </a:fld>
            <a:endParaRPr lang="es-ES"/>
          </a:p>
        </p:txBody>
      </p:sp>
    </p:spTree>
    <p:extLst>
      <p:ext uri="{BB962C8B-B14F-4D97-AF65-F5344CB8AC3E}">
        <p14:creationId xmlns:p14="http://schemas.microsoft.com/office/powerpoint/2010/main" val="39112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835241-7E51-4B58-B793-3E8023D49685}"/>
              </a:ext>
            </a:extLst>
          </p:cNvPr>
          <p:cNvSpPr>
            <a:spLocks noGrp="1"/>
          </p:cNvSpPr>
          <p:nvPr>
            <p:ph type="title"/>
          </p:nvPr>
        </p:nvSpPr>
        <p:spPr>
          <a:xfrm>
            <a:off x="838200" y="136525"/>
            <a:ext cx="10515600" cy="1382309"/>
          </a:xfrm>
        </p:spPr>
        <p:txBody>
          <a:bodyPr>
            <a:normAutofit fontScale="90000"/>
          </a:bodyPr>
          <a:lstStyle/>
          <a:p>
            <a:pPr algn="ctr"/>
            <a:br>
              <a:rPr lang="en-GB" b="1" dirty="0"/>
            </a:br>
            <a:r>
              <a:rPr lang="en-GB" b="1" dirty="0"/>
              <a:t>ALGORITMO DE </a:t>
            </a:r>
            <a:r>
              <a:rPr lang="en-GB" b="1" dirty="0">
                <a:solidFill>
                  <a:srgbClr val="FF0000"/>
                </a:solidFill>
              </a:rPr>
              <a:t>BOOSTING</a:t>
            </a:r>
            <a:br>
              <a:rPr lang="en-GB" b="1" dirty="0"/>
            </a:br>
            <a:r>
              <a:rPr lang="es-ES" b="1" dirty="0" err="1"/>
              <a:t>Freund</a:t>
            </a:r>
            <a:r>
              <a:rPr lang="es-ES" b="1" dirty="0"/>
              <a:t> and </a:t>
            </a:r>
            <a:r>
              <a:rPr lang="es-ES" b="1" dirty="0" err="1"/>
              <a:t>Schapire</a:t>
            </a:r>
            <a:r>
              <a:rPr lang="es-ES" b="1" dirty="0"/>
              <a:t> (1997)</a:t>
            </a:r>
            <a:br>
              <a:rPr lang="es-ES" dirty="0"/>
            </a:br>
            <a:endParaRPr lang="es-ES" dirty="0"/>
          </a:p>
        </p:txBody>
      </p:sp>
      <p:sp>
        <p:nvSpPr>
          <p:cNvPr id="9" name="Marcador de contenido 8">
            <a:extLst>
              <a:ext uri="{FF2B5EF4-FFF2-40B4-BE49-F238E27FC236}">
                <a16:creationId xmlns:a16="http://schemas.microsoft.com/office/drawing/2014/main" id="{796756AD-4843-4D95-9E7D-A2C8A1C0FE3F}"/>
              </a:ext>
            </a:extLst>
          </p:cNvPr>
          <p:cNvSpPr>
            <a:spLocks noGrp="1"/>
          </p:cNvSpPr>
          <p:nvPr>
            <p:ph idx="1"/>
          </p:nvPr>
        </p:nvSpPr>
        <p:spPr/>
        <p:txBody>
          <a:bodyPr>
            <a:normAutofit/>
          </a:bodyPr>
          <a:lstStyle/>
          <a:p>
            <a:r>
              <a:rPr lang="es-ES" dirty="0"/>
              <a:t>Un clasificador es una función   que, dado el valor de una variable predictor x, le asigna un valor  {-1,+1}</a:t>
            </a:r>
          </a:p>
          <a:p>
            <a:r>
              <a:rPr lang="es-ES" dirty="0"/>
              <a:t>Un </a:t>
            </a:r>
            <a:r>
              <a:rPr lang="es-ES" b="1" dirty="0"/>
              <a:t>clasificador débil </a:t>
            </a:r>
            <a:r>
              <a:rPr lang="es-ES" dirty="0"/>
              <a:t>se comporta ligeramente mejor que el azar</a:t>
            </a:r>
          </a:p>
          <a:p>
            <a:r>
              <a:rPr lang="es-ES" dirty="0" err="1"/>
              <a:t>Boosting</a:t>
            </a:r>
            <a:r>
              <a:rPr lang="es-ES" dirty="0"/>
              <a:t>: producir un clasificador preciso </a:t>
            </a:r>
            <a:r>
              <a:rPr lang="es-ES" b="1" dirty="0"/>
              <a:t>combinando clasificadores débiles</a:t>
            </a:r>
            <a:r>
              <a:rPr lang="es-ES" dirty="0"/>
              <a:t>.</a:t>
            </a:r>
          </a:p>
          <a:p>
            <a:endParaRPr lang="es-ES" dirty="0"/>
          </a:p>
          <a:p>
            <a:r>
              <a:rPr lang="es-ES" dirty="0"/>
              <a:t>También considera un conjunto de </a:t>
            </a:r>
            <a:r>
              <a:rPr lang="es-ES" b="1" dirty="0"/>
              <a:t>pesos   sobre las observaciones</a:t>
            </a:r>
          </a:p>
          <a:p>
            <a:r>
              <a:rPr lang="es-ES" b="1" dirty="0"/>
              <a:t>El peso de una observación se incrementa cuando está mal predicha  por un clasificador.  </a:t>
            </a:r>
          </a:p>
          <a:p>
            <a:endParaRPr lang="es-ES" dirty="0"/>
          </a:p>
        </p:txBody>
      </p:sp>
      <p:graphicFrame>
        <p:nvGraphicFramePr>
          <p:cNvPr id="10" name="Objeto 9">
            <a:extLst>
              <a:ext uri="{FF2B5EF4-FFF2-40B4-BE49-F238E27FC236}">
                <a16:creationId xmlns:a16="http://schemas.microsoft.com/office/drawing/2014/main" id="{6DFA59D0-24BC-4E32-8DC0-47C89C73BF9F}"/>
              </a:ext>
            </a:extLst>
          </p:cNvPr>
          <p:cNvGraphicFramePr>
            <a:graphicFrameLocks noChangeAspect="1"/>
          </p:cNvGraphicFramePr>
          <p:nvPr/>
        </p:nvGraphicFramePr>
        <p:xfrm>
          <a:off x="4159249" y="3752728"/>
          <a:ext cx="3417094" cy="1000125"/>
        </p:xfrm>
        <a:graphic>
          <a:graphicData uri="http://schemas.openxmlformats.org/presentationml/2006/ole">
            <mc:AlternateContent xmlns:mc="http://schemas.openxmlformats.org/markup-compatibility/2006">
              <mc:Choice xmlns:v="urn:schemas-microsoft-com:vml" Requires="v">
                <p:oleObj spid="_x0000_s7279" name="Equation" r:id="rId4" imgW="1562040" imgH="457200" progId="Equation.DSMT4">
                  <p:embed/>
                </p:oleObj>
              </mc:Choice>
              <mc:Fallback>
                <p:oleObj name="Equation" r:id="rId4" imgW="1562040" imgH="457200" progId="Equation.DSMT4">
                  <p:embed/>
                  <p:pic>
                    <p:nvPicPr>
                      <p:cNvPr id="10" name="Objeto 9">
                        <a:extLst>
                          <a:ext uri="{FF2B5EF4-FFF2-40B4-BE49-F238E27FC236}">
                            <a16:creationId xmlns:a16="http://schemas.microsoft.com/office/drawing/2014/main" id="{6DFA59D0-24BC-4E32-8DC0-47C89C73BF9F}"/>
                          </a:ext>
                        </a:extLst>
                      </p:cNvPr>
                      <p:cNvPicPr/>
                      <p:nvPr/>
                    </p:nvPicPr>
                    <p:blipFill>
                      <a:blip r:embed="rId5"/>
                      <a:stretch>
                        <a:fillRect/>
                      </a:stretch>
                    </p:blipFill>
                    <p:spPr>
                      <a:xfrm>
                        <a:off x="4159249" y="3752728"/>
                        <a:ext cx="3417094" cy="1000125"/>
                      </a:xfrm>
                      <a:prstGeom prst="rect">
                        <a:avLst/>
                      </a:prstGeom>
                    </p:spPr>
                  </p:pic>
                </p:oleObj>
              </mc:Fallback>
            </mc:AlternateContent>
          </a:graphicData>
        </a:graphic>
      </p:graphicFrame>
      <p:sp>
        <p:nvSpPr>
          <p:cNvPr id="3" name="Marcador de pie de página 2">
            <a:extLst>
              <a:ext uri="{FF2B5EF4-FFF2-40B4-BE49-F238E27FC236}">
                <a16:creationId xmlns:a16="http://schemas.microsoft.com/office/drawing/2014/main" id="{51337E1D-641D-43A2-9A9E-B62DB871024B}"/>
              </a:ext>
            </a:extLst>
          </p:cNvPr>
          <p:cNvSpPr>
            <a:spLocks noGrp="1"/>
          </p:cNvSpPr>
          <p:nvPr>
            <p:ph type="ftr" sz="quarter" idx="11"/>
          </p:nvPr>
        </p:nvSpPr>
        <p:spPr/>
        <p:txBody>
          <a:bodyPr/>
          <a:lstStyle/>
          <a:p>
            <a:r>
              <a:rPr lang="es-ES"/>
              <a:t>Fernando Fernández Rodríguez (ULPGC)</a:t>
            </a:r>
          </a:p>
        </p:txBody>
      </p:sp>
      <p:sp>
        <p:nvSpPr>
          <p:cNvPr id="4" name="Marcador de número de diapositiva 3">
            <a:extLst>
              <a:ext uri="{FF2B5EF4-FFF2-40B4-BE49-F238E27FC236}">
                <a16:creationId xmlns:a16="http://schemas.microsoft.com/office/drawing/2014/main" id="{85ECBA12-E0C2-4734-9557-3B1EDE3F131D}"/>
              </a:ext>
            </a:extLst>
          </p:cNvPr>
          <p:cNvSpPr>
            <a:spLocks noGrp="1"/>
          </p:cNvSpPr>
          <p:nvPr>
            <p:ph type="sldNum" sz="quarter" idx="12"/>
          </p:nvPr>
        </p:nvSpPr>
        <p:spPr/>
        <p:txBody>
          <a:bodyPr/>
          <a:lstStyle/>
          <a:p>
            <a:fld id="{FA3CA43E-AF82-4BBC-A040-F33EFB1BE15C}" type="slidenum">
              <a:rPr lang="es-ES" smtClean="0"/>
              <a:t>8</a:t>
            </a:fld>
            <a:endParaRPr lang="es-ES"/>
          </a:p>
        </p:txBody>
      </p:sp>
    </p:spTree>
    <p:extLst>
      <p:ext uri="{BB962C8B-B14F-4D97-AF65-F5344CB8AC3E}">
        <p14:creationId xmlns:p14="http://schemas.microsoft.com/office/powerpoint/2010/main" val="2249099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152BCA-F8AF-41C5-9516-5554941D7599}"/>
              </a:ext>
            </a:extLst>
          </p:cNvPr>
          <p:cNvSpPr>
            <a:spLocks noGrp="1"/>
          </p:cNvSpPr>
          <p:nvPr>
            <p:ph type="title"/>
          </p:nvPr>
        </p:nvSpPr>
        <p:spPr>
          <a:xfrm>
            <a:off x="1030532" y="190954"/>
            <a:ext cx="10515600" cy="1325563"/>
          </a:xfrm>
        </p:spPr>
        <p:txBody>
          <a:bodyPr/>
          <a:lstStyle/>
          <a:p>
            <a:pPr algn="ctr"/>
            <a:r>
              <a:rPr lang="es-ES" b="1" dirty="0"/>
              <a:t>ALGORITMO DE FREUND Y SCHAPIRE </a:t>
            </a:r>
          </a:p>
        </p:txBody>
      </p:sp>
      <p:pic>
        <p:nvPicPr>
          <p:cNvPr id="4" name="Marcador de contenido 3">
            <a:extLst>
              <a:ext uri="{FF2B5EF4-FFF2-40B4-BE49-F238E27FC236}">
                <a16:creationId xmlns:a16="http://schemas.microsoft.com/office/drawing/2014/main" id="{E66EAF18-788B-449E-AC4D-9FEB260AF157}"/>
              </a:ext>
            </a:extLst>
          </p:cNvPr>
          <p:cNvPicPr>
            <a:picLocks noGrp="1" noChangeAspect="1"/>
          </p:cNvPicPr>
          <p:nvPr>
            <p:ph idx="1"/>
          </p:nvPr>
        </p:nvPicPr>
        <p:blipFill>
          <a:blip r:embed="rId3"/>
          <a:stretch>
            <a:fillRect/>
          </a:stretch>
        </p:blipFill>
        <p:spPr>
          <a:xfrm>
            <a:off x="645868" y="1264920"/>
            <a:ext cx="10900264" cy="5593080"/>
          </a:xfrm>
          <a:prstGeom prst="rect">
            <a:avLst/>
          </a:prstGeom>
        </p:spPr>
      </p:pic>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6C860384-45E5-4CF6-8D05-60A1C82788BD}"/>
                  </a:ext>
                </a:extLst>
              </p:cNvPr>
              <p:cNvSpPr txBox="1"/>
              <p:nvPr/>
            </p:nvSpPr>
            <p:spPr>
              <a:xfrm>
                <a:off x="5410200" y="3705719"/>
                <a:ext cx="2697480" cy="400110"/>
              </a:xfrm>
              <a:prstGeom prst="rect">
                <a:avLst/>
              </a:prstGeom>
              <a:noFill/>
            </p:spPr>
            <p:txBody>
              <a:bodyPr wrap="square" rtlCol="0">
                <a:spAutoFit/>
              </a:bodyPr>
              <a:lstStyle/>
              <a:p>
                <a:r>
                  <a:rPr lang="es-ES" sz="2000" dirty="0">
                    <a:solidFill>
                      <a:srgbClr val="FF0000"/>
                    </a:solidFill>
                  </a:rPr>
                  <a:t>Error del clasificador </a:t>
                </a:r>
                <a14:m>
                  <m:oMath xmlns:m="http://schemas.openxmlformats.org/officeDocument/2006/math">
                    <m:sSub>
                      <m:sSubPr>
                        <m:ctrlPr>
                          <a:rPr lang="es-ES" sz="2000" i="1" smtClean="0">
                            <a:solidFill>
                              <a:srgbClr val="FF0000"/>
                            </a:solidFill>
                            <a:latin typeface="Cambria Math" panose="02040503050406030204" pitchFamily="18" charset="0"/>
                          </a:rPr>
                        </m:ctrlPr>
                      </m:sSubPr>
                      <m:e>
                        <m:r>
                          <a:rPr lang="es-ES" sz="2000" b="0" i="1" smtClean="0">
                            <a:solidFill>
                              <a:srgbClr val="FF0000"/>
                            </a:solidFill>
                            <a:latin typeface="Cambria Math" panose="02040503050406030204" pitchFamily="18" charset="0"/>
                          </a:rPr>
                          <m:t>h</m:t>
                        </m:r>
                      </m:e>
                      <m:sub>
                        <m:r>
                          <a:rPr lang="es-ES" sz="2000" b="0" i="1" smtClean="0">
                            <a:solidFill>
                              <a:srgbClr val="FF0000"/>
                            </a:solidFill>
                            <a:latin typeface="Cambria Math" panose="02040503050406030204" pitchFamily="18" charset="0"/>
                          </a:rPr>
                          <m:t>𝑡</m:t>
                        </m:r>
                      </m:sub>
                    </m:sSub>
                  </m:oMath>
                </a14:m>
                <a:r>
                  <a:rPr lang="es-ES" sz="2000" dirty="0">
                    <a:solidFill>
                      <a:srgbClr val="FF0000"/>
                    </a:solidFill>
                  </a:rPr>
                  <a:t> </a:t>
                </a:r>
              </a:p>
            </p:txBody>
          </p:sp>
        </mc:Choice>
        <mc:Fallback xmlns="">
          <p:sp>
            <p:nvSpPr>
              <p:cNvPr id="3" name="CuadroTexto 2">
                <a:extLst>
                  <a:ext uri="{FF2B5EF4-FFF2-40B4-BE49-F238E27FC236}">
                    <a16:creationId xmlns:a16="http://schemas.microsoft.com/office/drawing/2014/main" id="{6C860384-45E5-4CF6-8D05-60A1C82788BD}"/>
                  </a:ext>
                </a:extLst>
              </p:cNvPr>
              <p:cNvSpPr txBox="1">
                <a:spLocks noRot="1" noChangeAspect="1" noMove="1" noResize="1" noEditPoints="1" noAdjustHandles="1" noChangeArrowheads="1" noChangeShapeType="1" noTextEdit="1"/>
              </p:cNvSpPr>
              <p:nvPr/>
            </p:nvSpPr>
            <p:spPr>
              <a:xfrm>
                <a:off x="5410200" y="3705719"/>
                <a:ext cx="2697480" cy="400110"/>
              </a:xfrm>
              <a:prstGeom prst="rect">
                <a:avLst/>
              </a:prstGeom>
              <a:blipFill>
                <a:blip r:embed="rId4"/>
                <a:stretch>
                  <a:fillRect l="-2489" t="-9091" b="-25758"/>
                </a:stretch>
              </a:blipFill>
            </p:spPr>
            <p:txBody>
              <a:bodyPr/>
              <a:lstStyle/>
              <a:p>
                <a:r>
                  <a:rPr lang="es-ES">
                    <a:noFill/>
                  </a:rPr>
                  <a:t> </a:t>
                </a:r>
              </a:p>
            </p:txBody>
          </p:sp>
        </mc:Fallback>
      </mc:AlternateContent>
      <p:sp>
        <p:nvSpPr>
          <p:cNvPr id="5" name="CuadroTexto 4">
            <a:extLst>
              <a:ext uri="{FF2B5EF4-FFF2-40B4-BE49-F238E27FC236}">
                <a16:creationId xmlns:a16="http://schemas.microsoft.com/office/drawing/2014/main" id="{925502B0-DAD3-42E2-970E-66615C265A65}"/>
              </a:ext>
            </a:extLst>
          </p:cNvPr>
          <p:cNvSpPr txBox="1"/>
          <p:nvPr/>
        </p:nvSpPr>
        <p:spPr>
          <a:xfrm>
            <a:off x="4848152" y="4881749"/>
            <a:ext cx="2880360" cy="400110"/>
          </a:xfrm>
          <a:prstGeom prst="rect">
            <a:avLst/>
          </a:prstGeom>
          <a:noFill/>
        </p:spPr>
        <p:txBody>
          <a:bodyPr wrap="square" rtlCol="0">
            <a:spAutoFit/>
          </a:bodyPr>
          <a:lstStyle/>
          <a:p>
            <a:r>
              <a:rPr lang="es-ES" sz="2000" dirty="0">
                <a:solidFill>
                  <a:srgbClr val="FF0000"/>
                </a:solidFill>
              </a:rPr>
              <a:t>Peso final del clasificador </a:t>
            </a:r>
          </a:p>
        </p:txBody>
      </p:sp>
      <p:sp>
        <p:nvSpPr>
          <p:cNvPr id="7" name="Marcador de pie de página 6">
            <a:extLst>
              <a:ext uri="{FF2B5EF4-FFF2-40B4-BE49-F238E27FC236}">
                <a16:creationId xmlns:a16="http://schemas.microsoft.com/office/drawing/2014/main" id="{B896F654-01BD-4693-8ADD-69C7054834BD}"/>
              </a:ext>
            </a:extLst>
          </p:cNvPr>
          <p:cNvSpPr>
            <a:spLocks noGrp="1"/>
          </p:cNvSpPr>
          <p:nvPr>
            <p:ph type="ftr" sz="quarter" idx="11"/>
          </p:nvPr>
        </p:nvSpPr>
        <p:spPr/>
        <p:txBody>
          <a:bodyPr/>
          <a:lstStyle/>
          <a:p>
            <a:r>
              <a:rPr lang="es-ES"/>
              <a:t>Fernando Fernández Rodríguez (ULPGC)</a:t>
            </a:r>
          </a:p>
        </p:txBody>
      </p:sp>
      <p:sp>
        <p:nvSpPr>
          <p:cNvPr id="8" name="Marcador de número de diapositiva 7">
            <a:extLst>
              <a:ext uri="{FF2B5EF4-FFF2-40B4-BE49-F238E27FC236}">
                <a16:creationId xmlns:a16="http://schemas.microsoft.com/office/drawing/2014/main" id="{39E2BA6B-11C2-40F1-909E-EA32D1AF195E}"/>
              </a:ext>
            </a:extLst>
          </p:cNvPr>
          <p:cNvSpPr>
            <a:spLocks noGrp="1"/>
          </p:cNvSpPr>
          <p:nvPr>
            <p:ph type="sldNum" sz="quarter" idx="12"/>
          </p:nvPr>
        </p:nvSpPr>
        <p:spPr/>
        <p:txBody>
          <a:bodyPr/>
          <a:lstStyle/>
          <a:p>
            <a:fld id="{FA3CA43E-AF82-4BBC-A040-F33EFB1BE15C}" type="slidenum">
              <a:rPr lang="es-ES" smtClean="0"/>
              <a:t>9</a:t>
            </a:fld>
            <a:endParaRPr lang="es-ES"/>
          </a:p>
        </p:txBody>
      </p:sp>
      <p:sp>
        <p:nvSpPr>
          <p:cNvPr id="9" name="CuadroTexto 8">
            <a:extLst>
              <a:ext uri="{FF2B5EF4-FFF2-40B4-BE49-F238E27FC236}">
                <a16:creationId xmlns:a16="http://schemas.microsoft.com/office/drawing/2014/main" id="{D2CA374B-8263-4DF6-9AD3-3DDA5A9FBAD6}"/>
              </a:ext>
            </a:extLst>
          </p:cNvPr>
          <p:cNvSpPr txBox="1"/>
          <p:nvPr/>
        </p:nvSpPr>
        <p:spPr>
          <a:xfrm>
            <a:off x="2543013" y="2390428"/>
            <a:ext cx="2697480" cy="400110"/>
          </a:xfrm>
          <a:prstGeom prst="rect">
            <a:avLst/>
          </a:prstGeom>
          <a:noFill/>
        </p:spPr>
        <p:txBody>
          <a:bodyPr wrap="square" rtlCol="0">
            <a:spAutoFit/>
          </a:bodyPr>
          <a:lstStyle/>
          <a:p>
            <a:r>
              <a:rPr lang="es-ES" sz="2000" dirty="0" err="1">
                <a:solidFill>
                  <a:srgbClr val="FF0000"/>
                </a:solidFill>
              </a:rPr>
              <a:t>Nº</a:t>
            </a:r>
            <a:r>
              <a:rPr lang="es-ES" sz="2000" dirty="0">
                <a:solidFill>
                  <a:srgbClr val="FF0000"/>
                </a:solidFill>
              </a:rPr>
              <a:t> de clasificadores</a:t>
            </a:r>
          </a:p>
        </p:txBody>
      </p:sp>
      <p:pic>
        <p:nvPicPr>
          <p:cNvPr id="6" name="Imagen 5">
            <a:extLst>
              <a:ext uri="{FF2B5EF4-FFF2-40B4-BE49-F238E27FC236}">
                <a16:creationId xmlns:a16="http://schemas.microsoft.com/office/drawing/2014/main" id="{5CD966EB-5810-4EEC-AB9A-4FE70965CE7F}"/>
              </a:ext>
            </a:extLst>
          </p:cNvPr>
          <p:cNvPicPr>
            <a:picLocks noChangeAspect="1"/>
          </p:cNvPicPr>
          <p:nvPr/>
        </p:nvPicPr>
        <p:blipFill>
          <a:blip r:embed="rId5"/>
          <a:stretch>
            <a:fillRect/>
          </a:stretch>
        </p:blipFill>
        <p:spPr>
          <a:xfrm>
            <a:off x="8078742" y="3341503"/>
            <a:ext cx="4113258" cy="3080491"/>
          </a:xfrm>
          <a:prstGeom prst="rect">
            <a:avLst/>
          </a:prstGeom>
        </p:spPr>
      </p:pic>
      <p:sp>
        <p:nvSpPr>
          <p:cNvPr id="10" name="CuadroTexto 9">
            <a:extLst>
              <a:ext uri="{FF2B5EF4-FFF2-40B4-BE49-F238E27FC236}">
                <a16:creationId xmlns:a16="http://schemas.microsoft.com/office/drawing/2014/main" id="{E466E5CF-CDB9-47AB-9C7C-5CC20D9B78FF}"/>
              </a:ext>
            </a:extLst>
          </p:cNvPr>
          <p:cNvSpPr txBox="1"/>
          <p:nvPr/>
        </p:nvSpPr>
        <p:spPr>
          <a:xfrm>
            <a:off x="4848152" y="1853707"/>
            <a:ext cx="2993990" cy="400110"/>
          </a:xfrm>
          <a:prstGeom prst="rect">
            <a:avLst/>
          </a:prstGeom>
          <a:noFill/>
        </p:spPr>
        <p:txBody>
          <a:bodyPr wrap="square" rtlCol="0">
            <a:spAutoFit/>
          </a:bodyPr>
          <a:lstStyle/>
          <a:p>
            <a:r>
              <a:rPr lang="es-ES" sz="2000" dirty="0">
                <a:solidFill>
                  <a:srgbClr val="FF0000"/>
                </a:solidFill>
              </a:rPr>
              <a:t>Pesos de las observaciones</a:t>
            </a:r>
          </a:p>
        </p:txBody>
      </p:sp>
    </p:spTree>
    <p:extLst>
      <p:ext uri="{BB962C8B-B14F-4D97-AF65-F5344CB8AC3E}">
        <p14:creationId xmlns:p14="http://schemas.microsoft.com/office/powerpoint/2010/main" val="240407154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8447</TotalTime>
  <Words>3520</Words>
  <Application>Microsoft Office PowerPoint</Application>
  <PresentationFormat>Panorámica</PresentationFormat>
  <Paragraphs>343</Paragraphs>
  <Slides>30</Slides>
  <Notes>27</Notes>
  <HiddenSlides>2</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30</vt:i4>
      </vt:variant>
    </vt:vector>
  </HeadingPairs>
  <TitlesOfParts>
    <vt:vector size="38" baseType="lpstr">
      <vt:lpstr>Arial</vt:lpstr>
      <vt:lpstr>Calibri</vt:lpstr>
      <vt:lpstr>Calibri Light</vt:lpstr>
      <vt:lpstr>Cambria Math</vt:lpstr>
      <vt:lpstr>Times New Roman</vt:lpstr>
      <vt:lpstr>Tema de Office</vt:lpstr>
      <vt:lpstr>Equation</vt:lpstr>
      <vt:lpstr>Picture</vt:lpstr>
      <vt:lpstr>       CAPÍTULO 11 ENSEMBLE LEARNING METHODS: BAGGING, BOOSTING y STACKING</vt:lpstr>
      <vt:lpstr>ENSAMBLES</vt:lpstr>
      <vt:lpstr>ENSAMBLADO DE CLASIFICADORES</vt:lpstr>
      <vt:lpstr>BAGGING: BOOTSTRAP AGGREGATING </vt:lpstr>
      <vt:lpstr>BOOSTING EN ARBOLES DE REGRESIÓN</vt:lpstr>
      <vt:lpstr>BOOSTING EN ARBOLES DE CLASIFICACIÓN</vt:lpstr>
      <vt:lpstr>REDES NEURONALES  CON BAGGING (BOOTSTRAPPING)</vt:lpstr>
      <vt:lpstr> ALGORITMO DE BOOSTING Freund and Schapire (1997) </vt:lpstr>
      <vt:lpstr>ALGORITMO DE FREUND Y SCHAPIRE </vt:lpstr>
      <vt:lpstr>STACKING</vt:lpstr>
      <vt:lpstr>ENSEMBLE LEARNING METHODS MATLAB fitensemble(X,Y, 'Name',Value)</vt:lpstr>
      <vt:lpstr>ENSEMBLE DE REGRESIÓN PREDECIR EL CONSUMO DE UN COCHE</vt:lpstr>
      <vt:lpstr>MEJORA DE REGLAS TÉCNICAS DE MEDIA MOVIL</vt:lpstr>
      <vt:lpstr>Presentación de PowerPoint</vt:lpstr>
      <vt:lpstr>ANÁLISIS TÉCNICO  CRUCE DE MEDIAS MÓVILES</vt:lpstr>
      <vt:lpstr>ALGORITMO DE BOOSTING Freund and Schapire (1997) </vt:lpstr>
      <vt:lpstr>BAYESIAN MODEL AVERAGING</vt:lpstr>
      <vt:lpstr>COMMITTE METHODS </vt:lpstr>
      <vt:lpstr> MÉTODO CLÁSICO DE COMBINACIÓN DE PREDICCIONES</vt:lpstr>
      <vt:lpstr>REGLA TÉCNICA DE CONTRATACIÓN</vt:lpstr>
      <vt:lpstr>MODELO BOOSTING FILTRADO</vt:lpstr>
      <vt:lpstr>Presentación de PowerPoint</vt:lpstr>
      <vt:lpstr>RENTABILIDADES NETAS ANUALES 704 REGLAS  FRENTE AL FILTRO</vt:lpstr>
      <vt:lpstr>PERCENTILES DE LA MEJOR REGLA ANUAL </vt:lpstr>
      <vt:lpstr>RENDIMIENTO MEDIO ANUAL DE LAS 704 REGLAS FRENTE A BOOSTING, BAYESIANO Y COMITÉ FILTRADOS </vt:lpstr>
      <vt:lpstr>COMPORTAMIENTO EN SUBMUESTRAS</vt:lpstr>
      <vt:lpstr>BURBUJA TECNOLÓGICA</vt:lpstr>
      <vt:lpstr>PERIODO POST BURBUJA</vt:lpstr>
      <vt:lpstr>Presentación de PowerPoint</vt:lpstr>
      <vt:lpstr>TEORÍA DE DOW:  NIVELES DE SOPORTE Y RESISTENCIA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MEJORA DE REGLAS TÉCNICAS DE MEDIA MOVIL</dc:title>
  <dc:creator>Fernando Fernandez Rodriguez</dc:creator>
  <cp:lastModifiedBy>Fernando Fernandez Rodriguez</cp:lastModifiedBy>
  <cp:revision>174</cp:revision>
  <cp:lastPrinted>2018-06-22T09:32:52Z</cp:lastPrinted>
  <dcterms:created xsi:type="dcterms:W3CDTF">2017-12-24T17:13:59Z</dcterms:created>
  <dcterms:modified xsi:type="dcterms:W3CDTF">2019-10-24T19:55:07Z</dcterms:modified>
</cp:coreProperties>
</file>