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0"/>
  </p:notesMasterIdLst>
  <p:handoutMasterIdLst>
    <p:handoutMasterId r:id="rId121"/>
  </p:handoutMasterIdLst>
  <p:sldIdLst>
    <p:sldId id="256" r:id="rId2"/>
    <p:sldId id="257" r:id="rId3"/>
    <p:sldId id="309" r:id="rId4"/>
    <p:sldId id="418" r:id="rId5"/>
    <p:sldId id="258" r:id="rId6"/>
    <p:sldId id="319" r:id="rId7"/>
    <p:sldId id="321" r:id="rId8"/>
    <p:sldId id="426" r:id="rId9"/>
    <p:sldId id="260" r:id="rId10"/>
    <p:sldId id="425" r:id="rId11"/>
    <p:sldId id="448" r:id="rId12"/>
    <p:sldId id="361" r:id="rId13"/>
    <p:sldId id="450" r:id="rId14"/>
    <p:sldId id="261" r:id="rId15"/>
    <p:sldId id="345" r:id="rId16"/>
    <p:sldId id="271" r:id="rId17"/>
    <p:sldId id="318" r:id="rId18"/>
    <p:sldId id="317" r:id="rId19"/>
    <p:sldId id="344" r:id="rId20"/>
    <p:sldId id="445" r:id="rId21"/>
    <p:sldId id="320" r:id="rId22"/>
    <p:sldId id="326" r:id="rId23"/>
    <p:sldId id="263" r:id="rId24"/>
    <p:sldId id="330" r:id="rId25"/>
    <p:sldId id="417" r:id="rId26"/>
    <p:sldId id="363" r:id="rId27"/>
    <p:sldId id="362" r:id="rId28"/>
    <p:sldId id="307" r:id="rId29"/>
    <p:sldId id="327" r:id="rId30"/>
    <p:sldId id="328" r:id="rId31"/>
    <p:sldId id="336" r:id="rId32"/>
    <p:sldId id="304" r:id="rId33"/>
    <p:sldId id="449" r:id="rId34"/>
    <p:sldId id="421" r:id="rId35"/>
    <p:sldId id="305" r:id="rId36"/>
    <p:sldId id="306" r:id="rId37"/>
    <p:sldId id="303" r:id="rId38"/>
    <p:sldId id="355" r:id="rId39"/>
    <p:sldId id="431" r:id="rId40"/>
    <p:sldId id="357" r:id="rId41"/>
    <p:sldId id="331" r:id="rId42"/>
    <p:sldId id="348" r:id="rId43"/>
    <p:sldId id="349" r:id="rId44"/>
    <p:sldId id="354" r:id="rId45"/>
    <p:sldId id="356" r:id="rId46"/>
    <p:sldId id="359" r:id="rId47"/>
    <p:sldId id="283" r:id="rId48"/>
    <p:sldId id="358" r:id="rId49"/>
    <p:sldId id="419" r:id="rId50"/>
    <p:sldId id="436" r:id="rId51"/>
    <p:sldId id="434" r:id="rId52"/>
    <p:sldId id="435" r:id="rId53"/>
    <p:sldId id="360" r:id="rId54"/>
    <p:sldId id="438" r:id="rId55"/>
    <p:sldId id="444" r:id="rId56"/>
    <p:sldId id="439" r:id="rId57"/>
    <p:sldId id="437" r:id="rId58"/>
    <p:sldId id="420" r:id="rId59"/>
    <p:sldId id="342" r:id="rId60"/>
    <p:sldId id="341" r:id="rId61"/>
    <p:sldId id="343" r:id="rId62"/>
    <p:sldId id="337" r:id="rId63"/>
    <p:sldId id="338" r:id="rId64"/>
    <p:sldId id="339" r:id="rId65"/>
    <p:sldId id="340" r:id="rId66"/>
    <p:sldId id="322" r:id="rId67"/>
    <p:sldId id="316" r:id="rId68"/>
    <p:sldId id="281" r:id="rId69"/>
    <p:sldId id="300" r:id="rId70"/>
    <p:sldId id="440" r:id="rId71"/>
    <p:sldId id="441" r:id="rId72"/>
    <p:sldId id="442" r:id="rId73"/>
    <p:sldId id="446" r:id="rId74"/>
    <p:sldId id="443" r:id="rId75"/>
    <p:sldId id="447" r:id="rId76"/>
    <p:sldId id="282" r:id="rId77"/>
    <p:sldId id="301" r:id="rId78"/>
    <p:sldId id="323" r:id="rId79"/>
    <p:sldId id="285" r:id="rId80"/>
    <p:sldId id="264" r:id="rId81"/>
    <p:sldId id="265" r:id="rId82"/>
    <p:sldId id="266" r:id="rId83"/>
    <p:sldId id="280" r:id="rId84"/>
    <p:sldId id="267" r:id="rId85"/>
    <p:sldId id="332" r:id="rId86"/>
    <p:sldId id="335" r:id="rId87"/>
    <p:sldId id="347" r:id="rId88"/>
    <p:sldId id="352" r:id="rId89"/>
    <p:sldId id="302" r:id="rId90"/>
    <p:sldId id="268" r:id="rId91"/>
    <p:sldId id="262" r:id="rId92"/>
    <p:sldId id="278" r:id="rId93"/>
    <p:sldId id="286" r:id="rId94"/>
    <p:sldId id="308" r:id="rId95"/>
    <p:sldId id="272" r:id="rId96"/>
    <p:sldId id="269" r:id="rId97"/>
    <p:sldId id="277" r:id="rId98"/>
    <p:sldId id="279" r:id="rId99"/>
    <p:sldId id="273" r:id="rId100"/>
    <p:sldId id="299" r:id="rId101"/>
    <p:sldId id="287" r:id="rId102"/>
    <p:sldId id="288" r:id="rId103"/>
    <p:sldId id="353" r:id="rId104"/>
    <p:sldId id="429" r:id="rId105"/>
    <p:sldId id="430" r:id="rId106"/>
    <p:sldId id="290" r:id="rId107"/>
    <p:sldId id="291" r:id="rId108"/>
    <p:sldId id="289" r:id="rId109"/>
    <p:sldId id="292" r:id="rId110"/>
    <p:sldId id="294" r:id="rId111"/>
    <p:sldId id="295" r:id="rId112"/>
    <p:sldId id="433" r:id="rId113"/>
    <p:sldId id="296" r:id="rId114"/>
    <p:sldId id="432" r:id="rId115"/>
    <p:sldId id="297" r:id="rId116"/>
    <p:sldId id="298" r:id="rId117"/>
    <p:sldId id="423" r:id="rId118"/>
    <p:sldId id="422" r:id="rId119"/>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nando Fernandez Rodriguez" initials="FFR"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1F0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684" autoAdjust="0"/>
    <p:restoredTop sz="83165" autoAdjust="0"/>
  </p:normalViewPr>
  <p:slideViewPr>
    <p:cSldViewPr>
      <p:cViewPr varScale="1">
        <p:scale>
          <a:sx n="77" d="100"/>
          <a:sy n="77" d="100"/>
        </p:scale>
        <p:origin x="714" y="9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3226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92.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96.wmf"/><Relationship Id="rId1" Type="http://schemas.openxmlformats.org/officeDocument/2006/relationships/image" Target="../media/image95.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04.wmf"/><Relationship Id="rId1" Type="http://schemas.openxmlformats.org/officeDocument/2006/relationships/image" Target="../media/image10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image" Target="../media/image108.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11.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2946400" cy="496888"/>
          </a:xfrm>
          <a:prstGeom prst="rect">
            <a:avLst/>
          </a:prstGeom>
        </p:spPr>
        <p:txBody>
          <a:bodyPr vert="horz" lIns="91319" tIns="45659" rIns="91319" bIns="45659" rtlCol="0"/>
          <a:lstStyle>
            <a:lvl1pPr algn="l">
              <a:defRPr sz="1200"/>
            </a:lvl1pPr>
          </a:lstStyle>
          <a:p>
            <a:endParaRPr lang="es-ES"/>
          </a:p>
        </p:txBody>
      </p:sp>
      <p:sp>
        <p:nvSpPr>
          <p:cNvPr id="3" name="2 Marcador de fecha"/>
          <p:cNvSpPr>
            <a:spLocks noGrp="1"/>
          </p:cNvSpPr>
          <p:nvPr>
            <p:ph type="dt" sz="quarter" idx="1"/>
          </p:nvPr>
        </p:nvSpPr>
        <p:spPr>
          <a:xfrm>
            <a:off x="3849689" y="1"/>
            <a:ext cx="2946400" cy="496888"/>
          </a:xfrm>
          <a:prstGeom prst="rect">
            <a:avLst/>
          </a:prstGeom>
        </p:spPr>
        <p:txBody>
          <a:bodyPr vert="horz" lIns="91319" tIns="45659" rIns="91319" bIns="45659" rtlCol="0"/>
          <a:lstStyle>
            <a:lvl1pPr algn="r">
              <a:defRPr sz="1200"/>
            </a:lvl1pPr>
          </a:lstStyle>
          <a:p>
            <a:fld id="{6EBF3EE4-397C-4437-A627-454C040BFE8E}" type="datetimeFigureOut">
              <a:rPr lang="es-ES" smtClean="0"/>
              <a:t>23/10/2019</a:t>
            </a:fld>
            <a:endParaRPr lang="es-ES"/>
          </a:p>
        </p:txBody>
      </p:sp>
      <p:sp>
        <p:nvSpPr>
          <p:cNvPr id="4" name="3 Marcador de pie de página"/>
          <p:cNvSpPr>
            <a:spLocks noGrp="1"/>
          </p:cNvSpPr>
          <p:nvPr>
            <p:ph type="ftr" sz="quarter" idx="2"/>
          </p:nvPr>
        </p:nvSpPr>
        <p:spPr>
          <a:xfrm>
            <a:off x="0" y="9428163"/>
            <a:ext cx="2946400" cy="496887"/>
          </a:xfrm>
          <a:prstGeom prst="rect">
            <a:avLst/>
          </a:prstGeom>
        </p:spPr>
        <p:txBody>
          <a:bodyPr vert="horz" lIns="91319" tIns="45659" rIns="91319" bIns="45659"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49689" y="9428163"/>
            <a:ext cx="2946400" cy="496887"/>
          </a:xfrm>
          <a:prstGeom prst="rect">
            <a:avLst/>
          </a:prstGeom>
        </p:spPr>
        <p:txBody>
          <a:bodyPr vert="horz" lIns="91319" tIns="45659" rIns="91319" bIns="45659" rtlCol="0" anchor="b"/>
          <a:lstStyle>
            <a:lvl1pPr algn="r">
              <a:defRPr sz="1200"/>
            </a:lvl1pPr>
          </a:lstStyle>
          <a:p>
            <a:fld id="{D384A33E-7225-4666-8460-53DCB3B4B576}" type="slidenum">
              <a:rPr lang="es-ES" smtClean="0"/>
              <a:t>‹Nº›</a:t>
            </a:fld>
            <a:endParaRPr lang="es-ES"/>
          </a:p>
        </p:txBody>
      </p:sp>
    </p:spTree>
    <p:extLst>
      <p:ext uri="{BB962C8B-B14F-4D97-AF65-F5344CB8AC3E}">
        <p14:creationId xmlns:p14="http://schemas.microsoft.com/office/powerpoint/2010/main" val="35821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5659" cy="498055"/>
          </a:xfrm>
          <a:prstGeom prst="rect">
            <a:avLst/>
          </a:prstGeom>
        </p:spPr>
        <p:txBody>
          <a:bodyPr vert="horz" lIns="91319" tIns="45659" rIns="91319" bIns="45659" rtlCol="0"/>
          <a:lstStyle>
            <a:lvl1pPr algn="l">
              <a:defRPr sz="1200"/>
            </a:lvl1pPr>
          </a:lstStyle>
          <a:p>
            <a:endParaRPr lang="es-ES"/>
          </a:p>
        </p:txBody>
      </p:sp>
      <p:sp>
        <p:nvSpPr>
          <p:cNvPr id="3" name="Marcador de fecha 2"/>
          <p:cNvSpPr>
            <a:spLocks noGrp="1"/>
          </p:cNvSpPr>
          <p:nvPr>
            <p:ph type="dt" idx="1"/>
          </p:nvPr>
        </p:nvSpPr>
        <p:spPr>
          <a:xfrm>
            <a:off x="3850444" y="1"/>
            <a:ext cx="2945659" cy="498055"/>
          </a:xfrm>
          <a:prstGeom prst="rect">
            <a:avLst/>
          </a:prstGeom>
        </p:spPr>
        <p:txBody>
          <a:bodyPr vert="horz" lIns="91319" tIns="45659" rIns="91319" bIns="45659" rtlCol="0"/>
          <a:lstStyle>
            <a:lvl1pPr algn="r">
              <a:defRPr sz="1200"/>
            </a:lvl1pPr>
          </a:lstStyle>
          <a:p>
            <a:fld id="{E72C79E2-53EC-449E-9FEE-02565BD0B709}" type="datetimeFigureOut">
              <a:rPr lang="es-ES" smtClean="0"/>
              <a:t>23/10/2019</a:t>
            </a:fld>
            <a:endParaRPr lang="es-ES"/>
          </a:p>
        </p:txBody>
      </p:sp>
      <p:sp>
        <p:nvSpPr>
          <p:cNvPr id="4" name="Marcador de imagen de diapositiva 3"/>
          <p:cNvSpPr>
            <a:spLocks noGrp="1" noRot="1" noChangeAspect="1"/>
          </p:cNvSpPr>
          <p:nvPr>
            <p:ph type="sldImg" idx="2"/>
          </p:nvPr>
        </p:nvSpPr>
        <p:spPr>
          <a:xfrm>
            <a:off x="1166813" y="1243013"/>
            <a:ext cx="4464050" cy="3348037"/>
          </a:xfrm>
          <a:prstGeom prst="rect">
            <a:avLst/>
          </a:prstGeom>
          <a:noFill/>
          <a:ln w="12700">
            <a:solidFill>
              <a:prstClr val="black"/>
            </a:solidFill>
          </a:ln>
        </p:spPr>
        <p:txBody>
          <a:bodyPr vert="horz" lIns="91319" tIns="45659" rIns="91319" bIns="45659"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319" tIns="45659" rIns="91319" bIns="45659"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5"/>
            <a:ext cx="2945659" cy="498054"/>
          </a:xfrm>
          <a:prstGeom prst="rect">
            <a:avLst/>
          </a:prstGeom>
        </p:spPr>
        <p:txBody>
          <a:bodyPr vert="horz" lIns="91319" tIns="45659" rIns="91319" bIns="45659"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4" y="9428585"/>
            <a:ext cx="2945659" cy="498054"/>
          </a:xfrm>
          <a:prstGeom prst="rect">
            <a:avLst/>
          </a:prstGeom>
        </p:spPr>
        <p:txBody>
          <a:bodyPr vert="horz" lIns="91319" tIns="45659" rIns="91319" bIns="45659" rtlCol="0" anchor="b"/>
          <a:lstStyle>
            <a:lvl1pPr algn="r">
              <a:defRPr sz="1200"/>
            </a:lvl1pPr>
          </a:lstStyle>
          <a:p>
            <a:fld id="{70148605-813F-4D4B-B22B-EE7ABD2378A1}" type="slidenum">
              <a:rPr lang="es-ES" smtClean="0"/>
              <a:t>‹Nº›</a:t>
            </a:fld>
            <a:endParaRPr lang="es-ES"/>
          </a:p>
        </p:txBody>
      </p:sp>
    </p:spTree>
    <p:extLst>
      <p:ext uri="{BB962C8B-B14F-4D97-AF65-F5344CB8AC3E}">
        <p14:creationId xmlns:p14="http://schemas.microsoft.com/office/powerpoint/2010/main" val="2595724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d.repec.org/n?u=RePEc:hal:wpaper:hal-01754054&amp;r=for"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stat.stanford.edu/~tibs/ElemStatLear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stat.stanford.edu/~tibs/ElemStatLear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matlab:doc%20solar_dataset" TargetMode="External"/><Relationship Id="rId2" Type="http://schemas.openxmlformats.org/officeDocument/2006/relationships/slide" Target="../slides/slide53.xml"/><Relationship Id="rId1" Type="http://schemas.openxmlformats.org/officeDocument/2006/relationships/notesMaster" Target="../notesMasters/notesMaster1.xml"/><Relationship Id="rId6" Type="http://schemas.openxmlformats.org/officeDocument/2006/relationships/hyperlink" Target="matlab:doc%20view" TargetMode="External"/><Relationship Id="rId5" Type="http://schemas.openxmlformats.org/officeDocument/2006/relationships/hyperlink" Target="matlab:doc%20train" TargetMode="External"/><Relationship Id="rId4" Type="http://schemas.openxmlformats.org/officeDocument/2006/relationships/hyperlink" Target="matlab:doc%20narnet" TargetMode="Externa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0148605-813F-4D4B-B22B-EE7ABD2378A1}" type="slidenum">
              <a:rPr lang="es-ES" smtClean="0"/>
              <a:t>1</a:t>
            </a:fld>
            <a:endParaRPr lang="es-ES"/>
          </a:p>
        </p:txBody>
      </p:sp>
    </p:spTree>
    <p:extLst>
      <p:ext uri="{BB962C8B-B14F-4D97-AF65-F5344CB8AC3E}">
        <p14:creationId xmlns:p14="http://schemas.microsoft.com/office/powerpoint/2010/main" val="1167000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15347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Situación de los 36 centros de los </a:t>
            </a:r>
            <a:r>
              <a:rPr lang="es-ES" dirty="0" err="1"/>
              <a:t>cluster</a:t>
            </a:r>
            <a:r>
              <a:rPr lang="es-ES" dirty="0"/>
              <a:t> y los 150 datos en el espacio bidimensional del peso 1 frente al peso 2</a:t>
            </a:r>
          </a:p>
        </p:txBody>
      </p:sp>
      <p:sp>
        <p:nvSpPr>
          <p:cNvPr id="4" name="Marcador de número de diapositiva 3"/>
          <p:cNvSpPr>
            <a:spLocks noGrp="1"/>
          </p:cNvSpPr>
          <p:nvPr>
            <p:ph type="sldNum" sz="quarter" idx="10"/>
          </p:nvPr>
        </p:nvSpPr>
        <p:spPr/>
        <p:txBody>
          <a:bodyPr/>
          <a:lstStyle/>
          <a:p>
            <a:fld id="{70148605-813F-4D4B-B22B-EE7ABD2378A1}" type="slidenum">
              <a:rPr lang="es-ES" smtClean="0"/>
              <a:t>112</a:t>
            </a:fld>
            <a:endParaRPr lang="es-ES"/>
          </a:p>
        </p:txBody>
      </p:sp>
    </p:spTree>
    <p:extLst>
      <p:ext uri="{BB962C8B-B14F-4D97-AF65-F5344CB8AC3E}">
        <p14:creationId xmlns:p14="http://schemas.microsoft.com/office/powerpoint/2010/main" val="304608007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El vector de pesos asociado con cada neurona se mueve para convertirse en el centro de un </a:t>
            </a:r>
            <a:r>
              <a:rPr lang="es-ES" b="1" dirty="0" err="1"/>
              <a:t>cluster</a:t>
            </a:r>
            <a:r>
              <a:rPr lang="es-ES" b="1" dirty="0"/>
              <a:t> de inputs</a:t>
            </a:r>
            <a:r>
              <a:rPr lang="es-ES" dirty="0"/>
              <a:t>. Además las neuronas adyacentes también se acercan en el espacio de inputs y, por tanto, es posible visualizar inputs de alta dimensión en el espacio de dos dimensiones.</a:t>
            </a:r>
          </a:p>
          <a:p>
            <a:r>
              <a:rPr lang="es-ES" dirty="0"/>
              <a:t>La figura muestra la posición de las 6x6=36 neuronas en la topología e indica cuantos datos de entrenamiento están asociados con cada una de las neuronas (centros de los </a:t>
            </a:r>
            <a:r>
              <a:rPr lang="es-ES" dirty="0" err="1"/>
              <a:t>clusters</a:t>
            </a:r>
            <a:r>
              <a:rPr lang="es-ES" dirty="0"/>
              <a:t>). La neurona inferior derecha tiene en su entorno 14 inputs.</a:t>
            </a:r>
          </a:p>
        </p:txBody>
      </p:sp>
      <p:sp>
        <p:nvSpPr>
          <p:cNvPr id="4" name="Marcador de número de diapositiva 3"/>
          <p:cNvSpPr>
            <a:spLocks noGrp="1"/>
          </p:cNvSpPr>
          <p:nvPr>
            <p:ph type="sldNum" sz="quarter" idx="10"/>
          </p:nvPr>
        </p:nvSpPr>
        <p:spPr/>
        <p:txBody>
          <a:bodyPr/>
          <a:lstStyle/>
          <a:p>
            <a:fld id="{70148605-813F-4D4B-B22B-EE7ABD2378A1}" type="slidenum">
              <a:rPr lang="es-ES" smtClean="0"/>
              <a:t>113</a:t>
            </a:fld>
            <a:endParaRPr lang="es-ES"/>
          </a:p>
        </p:txBody>
      </p:sp>
    </p:spTree>
    <p:extLst>
      <p:ext uri="{BB962C8B-B14F-4D97-AF65-F5344CB8AC3E}">
        <p14:creationId xmlns:p14="http://schemas.microsoft.com/office/powerpoint/2010/main" val="290850401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Se pueden visualizar los pesos que conectan cada uno de los dos inputs con cada una de las 6x6=36 neuronas. Colores mas oscuros representan mayores pesos. Si los patrones de conexión de los dos fuesen similares podemos asumir que los dos inputs están altamente correlacionados. En este caso el input 1 tiene conexiones que son muy diferentes a las del input 3, pero los inputs 3 y 4 están muy correlacionados.</a:t>
            </a:r>
          </a:p>
        </p:txBody>
      </p:sp>
      <p:sp>
        <p:nvSpPr>
          <p:cNvPr id="4" name="Marcador de número de diapositiva 3"/>
          <p:cNvSpPr>
            <a:spLocks noGrp="1"/>
          </p:cNvSpPr>
          <p:nvPr>
            <p:ph type="sldNum" sz="quarter" idx="5"/>
          </p:nvPr>
        </p:nvSpPr>
        <p:spPr/>
        <p:txBody>
          <a:bodyPr/>
          <a:lstStyle/>
          <a:p>
            <a:fld id="{70148605-813F-4D4B-B22B-EE7ABD2378A1}" type="slidenum">
              <a:rPr lang="es-ES" smtClean="0"/>
              <a:t>114</a:t>
            </a:fld>
            <a:endParaRPr lang="es-ES"/>
          </a:p>
        </p:txBody>
      </p:sp>
    </p:spTree>
    <p:extLst>
      <p:ext uri="{BB962C8B-B14F-4D97-AF65-F5344CB8AC3E}">
        <p14:creationId xmlns:p14="http://schemas.microsoft.com/office/powerpoint/2010/main" val="254986192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Serrano y Martín (1993) Revista Española de Financiación y Contabilidad</a:t>
            </a:r>
          </a:p>
          <a:p>
            <a:r>
              <a:rPr lang="es-ES" dirty="0"/>
              <a:t>Los siete grandes se agrupan en un </a:t>
            </a:r>
            <a:r>
              <a:rPr lang="es-ES" dirty="0" err="1"/>
              <a:t>cluster</a:t>
            </a:r>
            <a:endParaRPr lang="es-ES" dirty="0"/>
          </a:p>
          <a:p>
            <a:r>
              <a:rPr lang="es-ES" dirty="0"/>
              <a:t>Los no quebrados se agrupan en la parte superior izquierda</a:t>
            </a:r>
          </a:p>
        </p:txBody>
      </p:sp>
      <p:sp>
        <p:nvSpPr>
          <p:cNvPr id="4" name="Marcador de número de diapositiva 3"/>
          <p:cNvSpPr>
            <a:spLocks noGrp="1"/>
          </p:cNvSpPr>
          <p:nvPr>
            <p:ph type="sldNum" sz="quarter" idx="10"/>
          </p:nvPr>
        </p:nvSpPr>
        <p:spPr/>
        <p:txBody>
          <a:bodyPr/>
          <a:lstStyle/>
          <a:p>
            <a:fld id="{70148605-813F-4D4B-B22B-EE7ABD2378A1}" type="slidenum">
              <a:rPr lang="es-ES" smtClean="0"/>
              <a:t>115</a:t>
            </a:fld>
            <a:endParaRPr lang="es-ES"/>
          </a:p>
        </p:txBody>
      </p:sp>
    </p:spTree>
    <p:extLst>
      <p:ext uri="{BB962C8B-B14F-4D97-AF65-F5344CB8AC3E}">
        <p14:creationId xmlns:p14="http://schemas.microsoft.com/office/powerpoint/2010/main" val="343681559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Problema del </a:t>
            </a:r>
            <a:r>
              <a:rPr lang="es-ES" b="1" dirty="0"/>
              <a:t>o exclusivo</a:t>
            </a:r>
            <a:r>
              <a:rPr lang="es-ES" dirty="0"/>
              <a:t>: No hay forma de separar linealmente (0,0), (1,1) de (1,0), (0,1).</a:t>
            </a:r>
          </a:p>
          <a:p>
            <a:r>
              <a:rPr lang="es-ES" dirty="0"/>
              <a:t>Si es posible separarlos cuando añadimos una capa oculta.</a:t>
            </a:r>
          </a:p>
          <a:p>
            <a:r>
              <a:rPr lang="es-ES" dirty="0"/>
              <a:t>La introducción de una capa oculta permite detectar nuevas características. Esto ocurre porque </a:t>
            </a:r>
            <a:r>
              <a:rPr lang="es-ES" b="1" dirty="0"/>
              <a:t>la capa oculta realiza una transformación no lineal de los inputs</a:t>
            </a:r>
            <a:r>
              <a:rPr lang="es-ES" dirty="0"/>
              <a:t> en un nuevo espacio llamado </a:t>
            </a:r>
            <a:r>
              <a:rPr lang="es-ES" b="1" dirty="0"/>
              <a:t>espacio de características</a:t>
            </a:r>
            <a:r>
              <a:rPr lang="es-ES" dirty="0"/>
              <a:t>. En este espacio las observaciones se separan en clases con mayor facilidad que en el espacio original.</a:t>
            </a:r>
          </a:p>
          <a:p>
            <a:endParaRPr lang="es-ES" dirty="0"/>
          </a:p>
          <a:p>
            <a:endParaRPr lang="en-US" dirty="0"/>
          </a:p>
          <a:p>
            <a:endParaRPr lang="es-ES" dirty="0"/>
          </a:p>
        </p:txBody>
      </p:sp>
      <p:sp>
        <p:nvSpPr>
          <p:cNvPr id="4" name="Marcador de número de diapositiva 3"/>
          <p:cNvSpPr>
            <a:spLocks noGrp="1"/>
          </p:cNvSpPr>
          <p:nvPr>
            <p:ph type="sldNum" sz="quarter" idx="5"/>
          </p:nvPr>
        </p:nvSpPr>
        <p:spPr/>
        <p:txBody>
          <a:bodyPr/>
          <a:lstStyle/>
          <a:p>
            <a:fld id="{70148605-813F-4D4B-B22B-EE7ABD2378A1}" type="slidenum">
              <a:rPr lang="es-ES" smtClean="0"/>
              <a:t>117</a:t>
            </a:fld>
            <a:endParaRPr lang="es-ES"/>
          </a:p>
        </p:txBody>
      </p:sp>
    </p:spTree>
    <p:extLst>
      <p:ext uri="{BB962C8B-B14F-4D97-AF65-F5344CB8AC3E}">
        <p14:creationId xmlns:p14="http://schemas.microsoft.com/office/powerpoint/2010/main" val="231447447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5865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pPr defTabSz="908822">
                  <a:defRPr/>
                </a:pPr>
                <a:r>
                  <a:rPr lang="es-ES" dirty="0"/>
                  <a:t>Haykin 4.12 (</a:t>
                </a:r>
                <a:r>
                  <a:rPr lang="es-ES" dirty="0" err="1"/>
                  <a:t>Approximation</a:t>
                </a:r>
                <a:r>
                  <a:rPr lang="es-ES" dirty="0"/>
                  <a:t> </a:t>
                </a:r>
                <a:r>
                  <a:rPr lang="es-ES" dirty="0" err="1"/>
                  <a:t>of</a:t>
                </a:r>
                <a:r>
                  <a:rPr lang="es-ES" dirty="0"/>
                  <a:t> </a:t>
                </a:r>
                <a:r>
                  <a:rPr lang="es-ES" dirty="0" err="1"/>
                  <a:t>functions</a:t>
                </a:r>
                <a:r>
                  <a:rPr lang="es-ES" dirty="0"/>
                  <a:t>)</a:t>
                </a:r>
              </a:p>
              <a:p>
                <a:pPr defTabSz="908822">
                  <a:defRPr/>
                </a:pPr>
                <a:r>
                  <a:rPr lang="es-ES" b="1" dirty="0"/>
                  <a:t>k es el </a:t>
                </a:r>
                <a:r>
                  <a:rPr lang="es-ES" b="1" dirty="0" err="1"/>
                  <a:t>nº</a:t>
                </a:r>
                <a:r>
                  <a:rPr lang="es-ES" b="1" dirty="0"/>
                  <a:t> de neuronas de la capa de entrada; m es el </a:t>
                </a:r>
                <a:r>
                  <a:rPr lang="es-ES" b="1" dirty="0" err="1"/>
                  <a:t>nº</a:t>
                </a:r>
                <a:r>
                  <a:rPr lang="es-ES" b="1" dirty="0"/>
                  <a:t> de neuronas en la capa oculta; </a:t>
                </a:r>
                <a14:m>
                  <m:oMath xmlns:m="http://schemas.openxmlformats.org/officeDocument/2006/math">
                    <m:r>
                      <a:rPr lang="es-ES" b="1" i="1" smtClean="0">
                        <a:latin typeface="Cambria Math" panose="02040503050406030204" pitchFamily="18" charset="0"/>
                        <a:ea typeface="Cambria Math" panose="02040503050406030204" pitchFamily="18" charset="0"/>
                      </a:rPr>
                      <m:t>𝝋</m:t>
                    </m:r>
                    <m:r>
                      <a:rPr lang="es-ES" b="1" i="0" smtClean="0">
                        <a:latin typeface="Cambria Math" panose="02040503050406030204" pitchFamily="18" charset="0"/>
                        <a:ea typeface="Cambria Math" panose="02040503050406030204" pitchFamily="18" charset="0"/>
                      </a:rPr>
                      <m:t> </m:t>
                    </m:r>
                  </m:oMath>
                </a14:m>
                <a:r>
                  <a:rPr lang="es-ES" b="1" dirty="0"/>
                  <a:t>es una función de activación.</a:t>
                </a:r>
              </a:p>
              <a:p>
                <a:pPr defTabSz="908822">
                  <a:defRPr/>
                </a:pPr>
                <a:r>
                  <a:rPr lang="es-ES" dirty="0"/>
                  <a:t>El teorema solo nos dice que con una sola capa oculta se puede aproximar cualquier función. No nos dice que sea mejor emplear una sola capa oculta que dos o mas en la aproximación.</a:t>
                </a:r>
              </a:p>
              <a:p>
                <a:endParaRPr lang="es-ES" dirty="0"/>
              </a:p>
            </p:txBody>
          </p:sp>
        </mc:Choice>
        <mc:Fallback xmlns="">
          <p:sp>
            <p:nvSpPr>
              <p:cNvPr id="3" name="Marcador de notas 2"/>
              <p:cNvSpPr>
                <a:spLocks noGrp="1"/>
              </p:cNvSpPr>
              <p:nvPr>
                <p:ph type="body" idx="1"/>
              </p:nvPr>
            </p:nvSpPr>
            <p:spPr/>
            <p:txBody>
              <a:bodyPr/>
              <a:lstStyle/>
              <a:p>
                <a:pPr defTabSz="908822">
                  <a:defRPr/>
                </a:pPr>
                <a:r>
                  <a:rPr lang="es-ES" dirty="0"/>
                  <a:t>Haykin 4.12 (</a:t>
                </a:r>
                <a:r>
                  <a:rPr lang="es-ES" dirty="0" err="1"/>
                  <a:t>Approximation</a:t>
                </a:r>
                <a:r>
                  <a:rPr lang="es-ES" dirty="0"/>
                  <a:t> </a:t>
                </a:r>
                <a:r>
                  <a:rPr lang="es-ES" dirty="0" err="1"/>
                  <a:t>of</a:t>
                </a:r>
                <a:r>
                  <a:rPr lang="es-ES" dirty="0"/>
                  <a:t> </a:t>
                </a:r>
                <a:r>
                  <a:rPr lang="es-ES" dirty="0" err="1"/>
                  <a:t>functions</a:t>
                </a:r>
                <a:r>
                  <a:rPr lang="es-ES" dirty="0"/>
                  <a:t>)</a:t>
                </a:r>
              </a:p>
              <a:p>
                <a:pPr defTabSz="908822">
                  <a:defRPr/>
                </a:pPr>
                <a:r>
                  <a:rPr lang="es-ES" b="1" dirty="0"/>
                  <a:t>k es el </a:t>
                </a:r>
                <a:r>
                  <a:rPr lang="es-ES" b="1" dirty="0" err="1"/>
                  <a:t>nº</a:t>
                </a:r>
                <a:r>
                  <a:rPr lang="es-ES" b="1" dirty="0"/>
                  <a:t> de neuronas de la capa de entrada; m es el </a:t>
                </a:r>
                <a:r>
                  <a:rPr lang="es-ES" b="1" dirty="0" err="1"/>
                  <a:t>nº</a:t>
                </a:r>
                <a:r>
                  <a:rPr lang="es-ES" b="1" dirty="0"/>
                  <a:t> de neuronas en la capa oculta; </a:t>
                </a:r>
                <a:r>
                  <a:rPr lang="es-ES" b="1" i="0">
                    <a:latin typeface="Cambria Math" panose="02040503050406030204" pitchFamily="18" charset="0"/>
                    <a:ea typeface="Cambria Math" panose="02040503050406030204" pitchFamily="18" charset="0"/>
                  </a:rPr>
                  <a:t>𝝋 </a:t>
                </a:r>
                <a:r>
                  <a:rPr lang="es-ES" b="1" dirty="0"/>
                  <a:t>es una función de activación.</a:t>
                </a:r>
              </a:p>
              <a:p>
                <a:pPr defTabSz="908822">
                  <a:defRPr/>
                </a:pPr>
                <a:r>
                  <a:rPr lang="es-ES" dirty="0"/>
                  <a:t>El teorema solo nos dice que con una sola capa oculta se puede aproximar cualquier función. No nos dice que sea mejor emplear una sola capa oculta que dos en la aproximación.</a:t>
                </a:r>
              </a:p>
              <a:p>
                <a:endParaRPr lang="es-ES" dirty="0"/>
              </a:p>
            </p:txBody>
          </p:sp>
        </mc:Fallback>
      </mc:AlternateContent>
      <p:sp>
        <p:nvSpPr>
          <p:cNvPr id="4" name="Marcador de número de diapositiva 3"/>
          <p:cNvSpPr>
            <a:spLocks noGrp="1"/>
          </p:cNvSpPr>
          <p:nvPr>
            <p:ph type="sldNum" sz="quarter" idx="5"/>
          </p:nvPr>
        </p:nvSpPr>
        <p:spPr/>
        <p:txBody>
          <a:bodyPr/>
          <a:lstStyle/>
          <a:p>
            <a:fld id="{70148605-813F-4D4B-B22B-EE7ABD2378A1}" type="slidenum">
              <a:rPr lang="es-ES" smtClean="0"/>
              <a:t>11</a:t>
            </a:fld>
            <a:endParaRPr lang="es-ES"/>
          </a:p>
        </p:txBody>
      </p:sp>
    </p:spTree>
    <p:extLst>
      <p:ext uri="{BB962C8B-B14F-4D97-AF65-F5344CB8AC3E}">
        <p14:creationId xmlns:p14="http://schemas.microsoft.com/office/powerpoint/2010/main" val="3329755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In a series of seminal papers, some joint with Ron Gallant or with Kurt </a:t>
            </a:r>
            <a:r>
              <a:rPr lang="en-US" dirty="0" err="1"/>
              <a:t>Hornik</a:t>
            </a:r>
            <a:r>
              <a:rPr lang="en-US" dirty="0"/>
              <a:t> and Max Stinchcombe, Hal has shown that such models have a ‘‘universal approximation’’ property, in the sense that they a </a:t>
            </a:r>
            <a:r>
              <a:rPr lang="en-US" dirty="0" err="1"/>
              <a:t>reable</a:t>
            </a:r>
            <a:r>
              <a:rPr lang="en-US" dirty="0"/>
              <a:t> to approximate any generic function, as well as its derivatives, up to an arbitrary level of accuracy, given mild conditions. Although not as well known to economists, one of Hal’s key papers on this subject, entitled </a:t>
            </a:r>
            <a:r>
              <a:rPr lang="en-US" b="1" dirty="0"/>
              <a:t>Multilayer Feed-forward Networks are Universal Approximators</a:t>
            </a:r>
            <a:r>
              <a:rPr lang="en-US" dirty="0"/>
              <a:t> (Neural Networks, 1989) has received 3862 citations on the Web of Science</a:t>
            </a:r>
          </a:p>
          <a:p>
            <a:r>
              <a:rPr lang="en-US" dirty="0"/>
              <a:t>Neural networks play a major role in the crucially important literature on </a:t>
            </a:r>
            <a:r>
              <a:rPr lang="en-US" b="1" dirty="0"/>
              <a:t>testing for the correct functional form of a model</a:t>
            </a:r>
            <a:r>
              <a:rPr lang="en-US" dirty="0"/>
              <a:t>. Suppose that we want to </a:t>
            </a:r>
            <a:r>
              <a:rPr lang="en-US" b="1" dirty="0"/>
              <a:t>test whether a linear model is correctly specified for the conditional mean</a:t>
            </a:r>
            <a:r>
              <a:rPr lang="en-US" dirty="0"/>
              <a:t>. In this case, we want to have a test that is able to </a:t>
            </a:r>
            <a:r>
              <a:rPr lang="en-US" b="1" dirty="0"/>
              <a:t>detect all possible departures from linearity</a:t>
            </a:r>
            <a:r>
              <a:rPr lang="en-US" dirty="0"/>
              <a:t>, including small ones. A test that is able to detect any generic deviation from the null hypothesis is said to be ‘‘consistent’’. </a:t>
            </a:r>
            <a:r>
              <a:rPr lang="en-US" b="1" dirty="0"/>
              <a:t>If the linear model is correctly specified, then the error is uncorrelated with any arbitrary function of the regressors</a:t>
            </a:r>
            <a:r>
              <a:rPr lang="en-US" dirty="0"/>
              <a:t>. </a:t>
            </a:r>
            <a:r>
              <a:rPr lang="en-US" b="1" dirty="0"/>
              <a:t>How can we approximate any arbitrary function of the regressors? With a neural network, of course</a:t>
            </a:r>
            <a:r>
              <a:rPr lang="en-US" dirty="0"/>
              <a:t>, as they are capable of approximating any generic function. A very nice example of the use of neural network in testing for the correct functional form of a model is Hal’s paper with T.H. Lee and Granger entitled </a:t>
            </a:r>
            <a:r>
              <a:rPr lang="en-US" b="1" dirty="0"/>
              <a:t>Testing for Neglected Nonlinearity in Time-Series Models: A Comparison of Neural Network Methods and Standard Tests(Journal of Econometrics, 1993)</a:t>
            </a:r>
            <a:endParaRPr lang="es-ES" b="1" dirty="0"/>
          </a:p>
        </p:txBody>
      </p:sp>
      <p:sp>
        <p:nvSpPr>
          <p:cNvPr id="4" name="Marcador de número de diapositiva 3"/>
          <p:cNvSpPr>
            <a:spLocks noGrp="1"/>
          </p:cNvSpPr>
          <p:nvPr>
            <p:ph type="sldNum" sz="quarter" idx="10"/>
          </p:nvPr>
        </p:nvSpPr>
        <p:spPr/>
        <p:txBody>
          <a:bodyPr/>
          <a:lstStyle/>
          <a:p>
            <a:fld id="{70148605-813F-4D4B-B22B-EE7ABD2378A1}" type="slidenum">
              <a:rPr lang="es-ES" smtClean="0"/>
              <a:t>12</a:t>
            </a:fld>
            <a:endParaRPr lang="es-ES"/>
          </a:p>
        </p:txBody>
      </p:sp>
    </p:spTree>
    <p:extLst>
      <p:ext uri="{BB962C8B-B14F-4D97-AF65-F5344CB8AC3E}">
        <p14:creationId xmlns:p14="http://schemas.microsoft.com/office/powerpoint/2010/main" val="2496249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En el caso de una red neuronal el gradiente descendente solo puede optimizar parámetros como pesos y sesgos, pero no puede optimizar cuántas capas tiene la red o qué función de activación deberíamos usar, ya que no se puede calcular el gradiente respecto a la topología de la red; este tipo de parámetros se llaman </a:t>
                </a:r>
                <a:r>
                  <a:rPr lang="es-ES" sz="1200" b="1" kern="1200" dirty="0" err="1">
                    <a:solidFill>
                      <a:schemeClr val="tx1"/>
                    </a:solidFill>
                    <a:effectLst/>
                    <a:latin typeface="+mn-lt"/>
                    <a:ea typeface="+mn-ea"/>
                    <a:cs typeface="+mn-cs"/>
                  </a:rPr>
                  <a:t>hiperparámetros</a:t>
                </a:r>
                <a:r>
                  <a:rPr lang="es-ES" sz="1200" kern="1200" dirty="0">
                    <a:solidFill>
                      <a:schemeClr val="tx1"/>
                    </a:solidFill>
                    <a:effectLst/>
                    <a:latin typeface="+mn-lt"/>
                    <a:ea typeface="+mn-ea"/>
                    <a:cs typeface="+mn-cs"/>
                  </a:rPr>
                  <a:t>.</a:t>
                </a:r>
              </a:p>
              <a:p>
                <a:endParaRPr lang="es-ES" dirty="0"/>
              </a:p>
            </p:txBody>
          </p:sp>
        </mc:Choice>
        <mc:Fallback xmlns="">
          <p:sp>
            <p:nvSpPr>
              <p:cNvPr id="3" name="Marcador de notas 2"/>
              <p:cNvSpPr>
                <a:spLocks noGrp="1"/>
              </p:cNvSpPr>
              <p:nvPr>
                <p:ph type="body" idx="1"/>
              </p:nvPr>
            </p:nvSpPr>
            <p:spPr/>
            <p:txBody>
              <a:bodyPr/>
              <a:lstStyle/>
              <a:p>
                <a:pPr defTabSz="908822">
                  <a:defRPr/>
                </a:pPr>
                <a:r>
                  <a:rPr lang="es-ES" dirty="0"/>
                  <a:t>Haykin 4.12 (</a:t>
                </a:r>
                <a:r>
                  <a:rPr lang="es-ES" dirty="0" err="1"/>
                  <a:t>Approximation</a:t>
                </a:r>
                <a:r>
                  <a:rPr lang="es-ES" dirty="0"/>
                  <a:t> </a:t>
                </a:r>
                <a:r>
                  <a:rPr lang="es-ES" dirty="0" err="1"/>
                  <a:t>of</a:t>
                </a:r>
                <a:r>
                  <a:rPr lang="es-ES" dirty="0"/>
                  <a:t> </a:t>
                </a:r>
                <a:r>
                  <a:rPr lang="es-ES" dirty="0" err="1"/>
                  <a:t>functions</a:t>
                </a:r>
                <a:r>
                  <a:rPr lang="es-ES" dirty="0"/>
                  <a:t>)</a:t>
                </a:r>
              </a:p>
              <a:p>
                <a:pPr defTabSz="908822">
                  <a:defRPr/>
                </a:pPr>
                <a:r>
                  <a:rPr lang="es-ES" b="1" dirty="0"/>
                  <a:t>k es el </a:t>
                </a:r>
                <a:r>
                  <a:rPr lang="es-ES" b="1" dirty="0" err="1"/>
                  <a:t>nº</a:t>
                </a:r>
                <a:r>
                  <a:rPr lang="es-ES" b="1" dirty="0"/>
                  <a:t> de neuronas de la capa de entrada; m es el </a:t>
                </a:r>
                <a:r>
                  <a:rPr lang="es-ES" b="1" dirty="0" err="1"/>
                  <a:t>nº</a:t>
                </a:r>
                <a:r>
                  <a:rPr lang="es-ES" b="1" dirty="0"/>
                  <a:t> de neuronas en la capa oculta; </a:t>
                </a:r>
                <a:r>
                  <a:rPr lang="es-ES" b="1" i="0">
                    <a:latin typeface="Cambria Math" panose="02040503050406030204" pitchFamily="18" charset="0"/>
                    <a:ea typeface="Cambria Math" panose="02040503050406030204" pitchFamily="18" charset="0"/>
                  </a:rPr>
                  <a:t>𝝋 </a:t>
                </a:r>
                <a:r>
                  <a:rPr lang="es-ES" b="1" dirty="0"/>
                  <a:t>es una función de activación.</a:t>
                </a:r>
              </a:p>
              <a:p>
                <a:pPr defTabSz="908822">
                  <a:defRPr/>
                </a:pPr>
                <a:r>
                  <a:rPr lang="es-ES" dirty="0"/>
                  <a:t>El teorema solo nos dice que con una sola capa oculta se puede aproximar cualquier función. No nos dice que sea mejor emplear una sola capa oculta que dos en la aproximación.</a:t>
                </a:r>
              </a:p>
              <a:p>
                <a:endParaRPr lang="es-ES" dirty="0"/>
              </a:p>
            </p:txBody>
          </p:sp>
        </mc:Fallback>
      </mc:AlternateContent>
      <p:sp>
        <p:nvSpPr>
          <p:cNvPr id="4" name="Marcador de número de diapositiva 3"/>
          <p:cNvSpPr>
            <a:spLocks noGrp="1"/>
          </p:cNvSpPr>
          <p:nvPr>
            <p:ph type="sldNum" sz="quarter" idx="5"/>
          </p:nvPr>
        </p:nvSpPr>
        <p:spPr/>
        <p:txBody>
          <a:bodyPr/>
          <a:lstStyle/>
          <a:p>
            <a:fld id="{70148605-813F-4D4B-B22B-EE7ABD2378A1}" type="slidenum">
              <a:rPr lang="es-ES" smtClean="0"/>
              <a:t>13</a:t>
            </a:fld>
            <a:endParaRPr lang="es-ES"/>
          </a:p>
        </p:txBody>
      </p:sp>
    </p:spTree>
    <p:extLst>
      <p:ext uri="{BB962C8B-B14F-4D97-AF65-F5344CB8AC3E}">
        <p14:creationId xmlns:p14="http://schemas.microsoft.com/office/powerpoint/2010/main" val="3545584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objetivo de una red es </a:t>
            </a:r>
            <a:r>
              <a:rPr lang="es-ES" b="1" dirty="0"/>
              <a:t>reproducir</a:t>
            </a:r>
            <a:r>
              <a:rPr lang="es-ES" dirty="0"/>
              <a:t>, lo mejor posible, un conjunto de </a:t>
            </a:r>
            <a:r>
              <a:rPr lang="es-ES" b="1" dirty="0"/>
              <a:t>datos de salida a partir de </a:t>
            </a:r>
            <a:r>
              <a:rPr lang="es-ES" dirty="0"/>
              <a:t>un conjunto de </a:t>
            </a:r>
            <a:r>
              <a:rPr lang="es-ES" b="1" dirty="0"/>
              <a:t>datos de entrada</a:t>
            </a:r>
            <a:r>
              <a:rPr lang="es-ES" dirty="0"/>
              <a:t>.</a:t>
            </a:r>
          </a:p>
          <a:p>
            <a:r>
              <a:rPr lang="es-ES" dirty="0"/>
              <a:t>El teorema aproximación universal asegura que usando una sola capa oculta es posible </a:t>
            </a:r>
            <a:r>
              <a:rPr lang="es-ES" b="1" dirty="0"/>
              <a:t>aproximar cualquier función </a:t>
            </a:r>
            <a:r>
              <a:rPr lang="es-ES" dirty="0"/>
              <a:t>vectorial de </a:t>
            </a:r>
            <a:r>
              <a:rPr lang="es-ES" dirty="0" err="1"/>
              <a:t>Rm</a:t>
            </a:r>
            <a:r>
              <a:rPr lang="es-ES" dirty="0"/>
              <a:t> en Rn con la aproximación que deseemos. </a:t>
            </a:r>
          </a:p>
          <a:p>
            <a:r>
              <a:rPr lang="es-ES" dirty="0"/>
              <a:t>No está claro cuántas neuronas precisará esa capa oculta. Los métodos bayesianos permiten averiguar el número óptimo de neuronas en la capa oculta.</a:t>
            </a:r>
          </a:p>
          <a:p>
            <a:r>
              <a:rPr lang="es-ES" dirty="0"/>
              <a:t>En tareas muy complejas se utilizan redes con numerosas capas ocultas lo que ha dado lugar al </a:t>
            </a:r>
            <a:r>
              <a:rPr lang="es-ES" b="1" dirty="0"/>
              <a:t>Deep </a:t>
            </a:r>
            <a:r>
              <a:rPr lang="es-ES" b="1" dirty="0" err="1"/>
              <a:t>Learning</a:t>
            </a:r>
            <a:r>
              <a:rPr lang="es-ES" b="1" dirty="0"/>
              <a:t> o aprendizaje profundo</a:t>
            </a:r>
          </a:p>
        </p:txBody>
      </p:sp>
      <p:sp>
        <p:nvSpPr>
          <p:cNvPr id="4" name="Marcador de número de diapositiva 3"/>
          <p:cNvSpPr>
            <a:spLocks noGrp="1"/>
          </p:cNvSpPr>
          <p:nvPr>
            <p:ph type="sldNum" sz="quarter" idx="10"/>
          </p:nvPr>
        </p:nvSpPr>
        <p:spPr/>
        <p:txBody>
          <a:bodyPr/>
          <a:lstStyle/>
          <a:p>
            <a:fld id="{70148605-813F-4D4B-B22B-EE7ABD2378A1}" type="slidenum">
              <a:rPr lang="es-ES" smtClean="0"/>
              <a:t>14</a:t>
            </a:fld>
            <a:endParaRPr lang="es-ES"/>
          </a:p>
        </p:txBody>
      </p:sp>
    </p:spTree>
    <p:extLst>
      <p:ext uri="{BB962C8B-B14F-4D97-AF65-F5344CB8AC3E}">
        <p14:creationId xmlns:p14="http://schemas.microsoft.com/office/powerpoint/2010/main" val="4133058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aprendizaje profundo es lo que permite a un vehículo sin conductor reconocer una señal de stop y distinguir entre un peatón y una farola. Resulta fundamental para el control mediante voz en smartphones, </a:t>
            </a:r>
            <a:r>
              <a:rPr lang="es-ES" dirty="0" err="1"/>
              <a:t>tablets</a:t>
            </a:r>
            <a:r>
              <a:rPr lang="es-ES" dirty="0"/>
              <a:t>, televisores y altavoces manos libres. Pueden superar a los seres humanos en la clasificación de imágenes. </a:t>
            </a:r>
            <a:endParaRPr lang="en-US" b="1" dirty="0"/>
          </a:p>
          <a:p>
            <a:r>
              <a:rPr lang="en-US" b="1" dirty="0"/>
              <a:t>Deep Learning Algorithms</a:t>
            </a:r>
          </a:p>
          <a:p>
            <a:r>
              <a:rPr lang="en-US" dirty="0"/>
              <a:t>Deep Learning methods are a modern update to Artificial Neural Networks that exploit abundant cheap computation.</a:t>
            </a:r>
          </a:p>
          <a:p>
            <a:r>
              <a:rPr lang="en-US" dirty="0"/>
              <a:t>They are concerned with building much larger and more complex neural networks and, as commented on above, many methods are concerned with semi-supervised learning problems where large datasets contain very little labeled data.</a:t>
            </a:r>
          </a:p>
          <a:p>
            <a:r>
              <a:rPr lang="en-US" dirty="0"/>
              <a:t>The most popular deep learning algorithms are:</a:t>
            </a:r>
          </a:p>
          <a:p>
            <a:r>
              <a:rPr lang="en-US" dirty="0"/>
              <a:t>Deep Boltzmann Machine (DBM)</a:t>
            </a:r>
          </a:p>
          <a:p>
            <a:r>
              <a:rPr lang="en-US" dirty="0"/>
              <a:t>Deep Belief Networks (DBN)</a:t>
            </a:r>
          </a:p>
          <a:p>
            <a:r>
              <a:rPr lang="en-US" dirty="0"/>
              <a:t>Convolutional Neural Network (CNN)</a:t>
            </a:r>
          </a:p>
          <a:p>
            <a:r>
              <a:rPr lang="en-US" dirty="0"/>
              <a:t>Stacked Auto-Encoders</a:t>
            </a:r>
          </a:p>
          <a:p>
            <a:pPr rtl="0"/>
            <a:r>
              <a:rPr lang="en-US" dirty="0"/>
              <a:t>Universal features of price formation in financial markets: perspectives from Deep Learning</a:t>
            </a:r>
          </a:p>
          <a:p>
            <a:pPr rtl="0"/>
            <a:r>
              <a:rPr lang="en-US" dirty="0"/>
              <a:t>By:</a:t>
            </a:r>
            <a:r>
              <a:rPr lang="en-US" dirty="0">
                <a:effectLst/>
              </a:rPr>
              <a:t> </a:t>
            </a:r>
            <a:r>
              <a:rPr lang="en-US" dirty="0"/>
              <a:t>Justin </a:t>
            </a:r>
            <a:r>
              <a:rPr lang="en-US" dirty="0" err="1"/>
              <a:t>Sirignano</a:t>
            </a:r>
            <a:r>
              <a:rPr lang="en-US" dirty="0"/>
              <a:t> (UIUC - University of Illinois at Urbana Champaign - University of Illinois at Urbana-Champaign [Urbana]); Rama </a:t>
            </a:r>
            <a:r>
              <a:rPr lang="en-US" dirty="0" err="1"/>
              <a:t>Cont</a:t>
            </a:r>
            <a:r>
              <a:rPr lang="en-US" dirty="0"/>
              <a:t> (LPSM UMR 8001 - </a:t>
            </a:r>
            <a:r>
              <a:rPr lang="en-US" dirty="0" err="1"/>
              <a:t>Laboratoire</a:t>
            </a:r>
            <a:r>
              <a:rPr lang="en-US" dirty="0"/>
              <a:t> de </a:t>
            </a:r>
            <a:r>
              <a:rPr lang="en-US" dirty="0" err="1"/>
              <a:t>Probabilités</a:t>
            </a:r>
            <a:r>
              <a:rPr lang="en-US" dirty="0"/>
              <a:t>, </a:t>
            </a:r>
            <a:r>
              <a:rPr lang="en-US" dirty="0" err="1"/>
              <a:t>Statistique</a:t>
            </a:r>
            <a:r>
              <a:rPr lang="en-US" dirty="0"/>
              <a:t> et </a:t>
            </a:r>
            <a:r>
              <a:rPr lang="en-US" dirty="0" err="1"/>
              <a:t>Modélisation</a:t>
            </a:r>
            <a:r>
              <a:rPr lang="en-US" dirty="0"/>
              <a:t> - UPMC - </a:t>
            </a:r>
            <a:r>
              <a:rPr lang="en-US" dirty="0" err="1"/>
              <a:t>Université</a:t>
            </a:r>
            <a:r>
              <a:rPr lang="en-US" dirty="0"/>
              <a:t> Pierre et Marie Curie - Paris 6 - UPD7 - </a:t>
            </a:r>
            <a:r>
              <a:rPr lang="en-US" dirty="0" err="1"/>
              <a:t>Université</a:t>
            </a:r>
            <a:r>
              <a:rPr lang="en-US" dirty="0"/>
              <a:t> Paris Diderot - Paris 7 - CNRS - Centre National de la Recherche </a:t>
            </a:r>
            <a:r>
              <a:rPr lang="en-US" dirty="0" err="1"/>
              <a:t>Scientifique</a:t>
            </a:r>
            <a:r>
              <a:rPr lang="en-US" dirty="0"/>
              <a:t>)</a:t>
            </a:r>
          </a:p>
          <a:p>
            <a:pPr rtl="0"/>
            <a:r>
              <a:rPr lang="en-US" dirty="0"/>
              <a:t>Abstract:</a:t>
            </a:r>
            <a:r>
              <a:rPr lang="en-US" dirty="0">
                <a:effectLst/>
              </a:rPr>
              <a:t> </a:t>
            </a:r>
            <a:r>
              <a:rPr lang="en-US" dirty="0"/>
              <a:t>Using a large-scale Deep Learning approach applied to a high-frequency database containing billions of electronic market quotes and transactions for US equities, we uncover nonparametric evidence for the existence of a universal and stationary price formation mechanism relating the dynamics of supply and demand for a stock, as revealed through the order book, to subsequent variations in its market price. We assess the model by testing its out-of-sample predictions for the direction of price moves given the history of price and order flow, across a wide range of stocks and time periods. The universal price formation model exhibits a remarkably stable out-of-sample prediction accuracy across time, for a wide range of stocks from different sectors. Interestingly, these results also hold for stocks which are not part of the training sample, showing that the relations captured by the model are universal and not asset-specific. The universal model — trained on data from all stocks — outperforms, in terms of out-of-sample prediction accuracy, asset-specific linear and nonlinear models trained on time series of any given stock, showing that the universal nature of price formation weighs in </a:t>
            </a:r>
            <a:r>
              <a:rPr lang="en-US" dirty="0" err="1"/>
              <a:t>favour</a:t>
            </a:r>
            <a:r>
              <a:rPr lang="en-US" dirty="0"/>
              <a:t> of pooling together financial data from various stocks, rather than designing asset-or sector-specific models as commonly done. Standard data normal-</a:t>
            </a:r>
            <a:r>
              <a:rPr lang="en-US" dirty="0" err="1"/>
              <a:t>izations</a:t>
            </a:r>
            <a:r>
              <a:rPr lang="en-US" dirty="0"/>
              <a:t> based on volatility, price level or average spread, or partitioning the training data into sectors or categories such as large/small tick stocks, do not improve training results. On the other hand, inclusion of price and order flow history over many past observations improves forecasting performance, showing evidence of path-dependence in price dynamics.</a:t>
            </a:r>
          </a:p>
          <a:p>
            <a:pPr rtl="0"/>
            <a:r>
              <a:rPr lang="en-US" dirty="0"/>
              <a:t>Date:</a:t>
            </a:r>
            <a:r>
              <a:rPr lang="en-US" dirty="0">
                <a:effectLst/>
              </a:rPr>
              <a:t> </a:t>
            </a:r>
            <a:r>
              <a:rPr lang="en-US" dirty="0"/>
              <a:t>2018–03–30</a:t>
            </a:r>
          </a:p>
          <a:p>
            <a:pPr rtl="0"/>
            <a:r>
              <a:rPr lang="en-US" dirty="0"/>
              <a:t>URL:</a:t>
            </a:r>
            <a:r>
              <a:rPr lang="en-US" dirty="0">
                <a:effectLst/>
              </a:rPr>
              <a:t> </a:t>
            </a:r>
            <a:r>
              <a:rPr lang="en-US" dirty="0">
                <a:hlinkClick r:id="rId3"/>
              </a:rPr>
              <a:t>http://d.repec.org/n?u=RePEc:hal:wpaper:hal-01754054&amp;r=for</a:t>
            </a:r>
            <a:endParaRPr lang="en-US" dirty="0"/>
          </a:p>
          <a:p>
            <a:endParaRPr lang="en-US" dirty="0"/>
          </a:p>
          <a:p>
            <a:endParaRPr lang="es-ES" dirty="0"/>
          </a:p>
        </p:txBody>
      </p:sp>
      <p:sp>
        <p:nvSpPr>
          <p:cNvPr id="4" name="Marcador de número de diapositiva 3"/>
          <p:cNvSpPr>
            <a:spLocks noGrp="1"/>
          </p:cNvSpPr>
          <p:nvPr>
            <p:ph type="sldNum" sz="quarter" idx="5"/>
          </p:nvPr>
        </p:nvSpPr>
        <p:spPr/>
        <p:txBody>
          <a:bodyPr/>
          <a:lstStyle/>
          <a:p>
            <a:fld id="{70148605-813F-4D4B-B22B-EE7ABD2378A1}" type="slidenum">
              <a:rPr lang="es-ES" smtClean="0"/>
              <a:t>15</a:t>
            </a:fld>
            <a:endParaRPr lang="es-ES"/>
          </a:p>
        </p:txBody>
      </p:sp>
    </p:spTree>
    <p:extLst>
      <p:ext uri="{BB962C8B-B14F-4D97-AF65-F5344CB8AC3E}">
        <p14:creationId xmlns:p14="http://schemas.microsoft.com/office/powerpoint/2010/main" val="695891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Aprendizaje cuando hay múltiples capas:</a:t>
            </a:r>
          </a:p>
          <a:p>
            <a:r>
              <a:rPr lang="es-ES" dirty="0"/>
              <a:t>La red aprende de los datos de entrada y de salida en un proceso de entrenamiento.</a:t>
            </a:r>
          </a:p>
          <a:p>
            <a:r>
              <a:rPr lang="es-ES" dirty="0"/>
              <a:t>Durante el proceso de aprendizaje se van alterando los pesos con el fin de que las salidas se adecuen a unos objetivos: Aprendizaje supervisado.</a:t>
            </a:r>
          </a:p>
          <a:p>
            <a:r>
              <a:rPr lang="es-ES" b="1" dirty="0"/>
              <a:t>En lugar de cambiar todos los pesos, de golpe, lo vamos haciendo capa por capa, hacia atrás en una forma llamada </a:t>
            </a:r>
            <a:r>
              <a:rPr lang="es-ES" dirty="0"/>
              <a:t>Retro propagación:</a:t>
            </a:r>
          </a:p>
          <a:p>
            <a:r>
              <a:rPr lang="es-ES" dirty="0"/>
              <a:t>Partimos de unos pesos al azar en toda la red. E</a:t>
            </a:r>
            <a:r>
              <a:rPr lang="es-ES" b="1" dirty="0"/>
              <a:t>mpezamos por alterar solo los pesos de la última capa</a:t>
            </a:r>
            <a:r>
              <a:rPr lang="es-ES" dirty="0"/>
              <a:t>, de manera que con ello se </a:t>
            </a:r>
            <a:r>
              <a:rPr lang="es-ES" b="1" dirty="0"/>
              <a:t>minimice la suma de los errores cuadráticos de las observaciones de entrenamiento</a:t>
            </a:r>
            <a:r>
              <a:rPr lang="es-ES" dirty="0"/>
              <a:t>. </a:t>
            </a:r>
            <a:r>
              <a:rPr lang="es-ES" b="1" dirty="0"/>
              <a:t>Después se alteran los pesos de la capa anterior </a:t>
            </a:r>
            <a:r>
              <a:rPr lang="es-ES" dirty="0"/>
              <a:t>y así hasta llegar a los pesos de la primera capa. El proceso se repite varias veces (épocas) </a:t>
            </a:r>
            <a:r>
              <a:rPr lang="es-ES" b="1" dirty="0"/>
              <a:t>hasta llegar a una situación donde los pesos apenas cambian</a:t>
            </a:r>
            <a:r>
              <a:rPr lang="es-ES" dirty="0"/>
              <a:t>. Entonces se ha producido la convergencia del algoritmo de retro propagación.  </a:t>
            </a:r>
          </a:p>
        </p:txBody>
      </p:sp>
      <p:sp>
        <p:nvSpPr>
          <p:cNvPr id="4" name="Marcador de número de diapositiva 3"/>
          <p:cNvSpPr>
            <a:spLocks noGrp="1"/>
          </p:cNvSpPr>
          <p:nvPr>
            <p:ph type="sldNum" sz="quarter" idx="10"/>
          </p:nvPr>
        </p:nvSpPr>
        <p:spPr/>
        <p:txBody>
          <a:bodyPr/>
          <a:lstStyle/>
          <a:p>
            <a:fld id="{70148605-813F-4D4B-B22B-EE7ABD2378A1}" type="slidenum">
              <a:rPr lang="es-ES" smtClean="0"/>
              <a:t>16</a:t>
            </a:fld>
            <a:endParaRPr lang="es-ES"/>
          </a:p>
        </p:txBody>
      </p:sp>
    </p:spTree>
    <p:extLst>
      <p:ext uri="{BB962C8B-B14F-4D97-AF65-F5344CB8AC3E}">
        <p14:creationId xmlns:p14="http://schemas.microsoft.com/office/powerpoint/2010/main" val="2310663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 variables input; </a:t>
            </a:r>
          </a:p>
          <a:p>
            <a:r>
              <a:rPr lang="es-ES" dirty="0"/>
              <a:t>S(P,W1,W2): variable de salida que proporciona la red </a:t>
            </a:r>
          </a:p>
          <a:p>
            <a:r>
              <a:rPr lang="es-ES" dirty="0"/>
              <a:t>t:  target u objetivo</a:t>
            </a:r>
          </a:p>
          <a:p>
            <a:r>
              <a:rPr lang="es-ES" dirty="0"/>
              <a:t>E=S(P,W1,W2)-t : error que comete la red para el input P cuando el objetivo es t</a:t>
            </a:r>
          </a:p>
          <a:p>
            <a:r>
              <a:rPr lang="es-ES" dirty="0"/>
              <a:t>Buscar el mínimo error por etapa</a:t>
            </a:r>
          </a:p>
          <a:p>
            <a:r>
              <a:rPr lang="es-ES" dirty="0"/>
              <a:t>Ejemplo para redes con una capa oculta</a:t>
            </a:r>
          </a:p>
          <a:p>
            <a:r>
              <a:rPr lang="es-ES" dirty="0"/>
              <a:t>W(1) matriz de pesos de la primera capa a la capa oculta</a:t>
            </a:r>
          </a:p>
          <a:p>
            <a:r>
              <a:rPr lang="es-ES" dirty="0"/>
              <a:t>W(2) matriz de pesos de la capa oculta a la capa de salida</a:t>
            </a:r>
          </a:p>
        </p:txBody>
      </p:sp>
      <p:sp>
        <p:nvSpPr>
          <p:cNvPr id="4" name="Marcador de número de diapositiva 3"/>
          <p:cNvSpPr>
            <a:spLocks noGrp="1"/>
          </p:cNvSpPr>
          <p:nvPr>
            <p:ph type="sldNum" sz="quarter" idx="10"/>
          </p:nvPr>
        </p:nvSpPr>
        <p:spPr/>
        <p:txBody>
          <a:bodyPr/>
          <a:lstStyle/>
          <a:p>
            <a:fld id="{70148605-813F-4D4B-B22B-EE7ABD2378A1}" type="slidenum">
              <a:rPr lang="es-ES" smtClean="0"/>
              <a:t>17</a:t>
            </a:fld>
            <a:endParaRPr lang="es-ES"/>
          </a:p>
        </p:txBody>
      </p:sp>
    </p:spTree>
    <p:extLst>
      <p:ext uri="{BB962C8B-B14F-4D97-AF65-F5344CB8AC3E}">
        <p14:creationId xmlns:p14="http://schemas.microsoft.com/office/powerpoint/2010/main" val="3942103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Este tipo de algoritmos recuerdan al proceso propuesto por </a:t>
            </a:r>
            <a:r>
              <a:rPr lang="es-ES" b="1" dirty="0" err="1"/>
              <a:t>Walras</a:t>
            </a:r>
            <a:r>
              <a:rPr lang="es-ES" b="1" dirty="0"/>
              <a:t> de convergencia al equilibrio general.</a:t>
            </a:r>
          </a:p>
          <a:p>
            <a:r>
              <a:rPr lang="es-ES" dirty="0"/>
              <a:t>¿Cómo es posible que se alcance un equilibrio simultáneo en todos los mercados de la economía?</a:t>
            </a:r>
          </a:p>
          <a:p>
            <a:r>
              <a:rPr lang="es-ES" b="1" dirty="0"/>
              <a:t>Un subastador recorre todos los mercados de la economía. </a:t>
            </a:r>
          </a:p>
          <a:p>
            <a:r>
              <a:rPr lang="es-ES" dirty="0"/>
              <a:t>Las ofertas y demandas de cada mercado dependen de los precios de los demás bienes.</a:t>
            </a:r>
          </a:p>
          <a:p>
            <a:r>
              <a:rPr lang="es-ES" dirty="0"/>
              <a:t>Altera el precio p1 del primer mercado poniéndolo en equilibrio. Se pasa al segundo mercado y altera el precio p2 hasta equilibrarlo, pero desequilibra el primero. Así sucesivamente hasta el último mercado. El proceso se repite hasta la convergencia: los precios ya no se mueven y todos los mercados están en equilibrio.</a:t>
            </a:r>
          </a:p>
          <a:p>
            <a:r>
              <a:rPr lang="es-ES" dirty="0"/>
              <a:t>Los precios y la producción de todos los bienes, incluyendo el precio del dinero y el interés, están relacionados. Un cambio en el precio de un bien puede afectar otro precio</a:t>
            </a:r>
          </a:p>
          <a:p>
            <a:r>
              <a:rPr lang="es-ES" dirty="0"/>
              <a:t>En teoría, calcular el precio de equilibrio de un solo bien requiere un análisis que considere todos los millones de diversos bienes que están disponibles.</a:t>
            </a:r>
          </a:p>
          <a:p>
            <a:r>
              <a:rPr lang="es-ES" dirty="0" err="1"/>
              <a:t>Walras</a:t>
            </a:r>
            <a:r>
              <a:rPr lang="es-ES" dirty="0"/>
              <a:t> propuso un sistema dinámico mediante el cual se puede alcanzar un equilibrio general, denominado </a:t>
            </a:r>
            <a:r>
              <a:rPr lang="es-ES" b="1" dirty="0" err="1"/>
              <a:t>tâtonnement</a:t>
            </a:r>
            <a:r>
              <a:rPr lang="es-ES" dirty="0"/>
              <a:t> o </a:t>
            </a:r>
            <a:r>
              <a:rPr lang="es-ES" b="1" dirty="0"/>
              <a:t>proceso a tientas</a:t>
            </a:r>
            <a:r>
              <a:rPr lang="es-ES" dirty="0"/>
              <a:t>.</a:t>
            </a:r>
          </a:p>
        </p:txBody>
      </p:sp>
      <p:sp>
        <p:nvSpPr>
          <p:cNvPr id="4" name="Marcador de número de diapositiva 3"/>
          <p:cNvSpPr>
            <a:spLocks noGrp="1"/>
          </p:cNvSpPr>
          <p:nvPr>
            <p:ph type="sldNum" sz="quarter" idx="10"/>
          </p:nvPr>
        </p:nvSpPr>
        <p:spPr/>
        <p:txBody>
          <a:bodyPr/>
          <a:lstStyle/>
          <a:p>
            <a:fld id="{70148605-813F-4D4B-B22B-EE7ABD2378A1}" type="slidenum">
              <a:rPr lang="es-ES" smtClean="0"/>
              <a:t>18</a:t>
            </a:fld>
            <a:endParaRPr lang="es-ES"/>
          </a:p>
        </p:txBody>
      </p:sp>
    </p:spTree>
    <p:extLst>
      <p:ext uri="{BB962C8B-B14F-4D97-AF65-F5344CB8AC3E}">
        <p14:creationId xmlns:p14="http://schemas.microsoft.com/office/powerpoint/2010/main" val="2528869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id="{49FDAA73-3DFF-4237-9B2D-52C117768B6A}"/>
              </a:ext>
            </a:extLst>
          </p:cNvPr>
          <p:cNvSpPr>
            <a:spLocks noGrp="1"/>
          </p:cNvSpPr>
          <p:nvPr>
            <p:ph type="body" idx="1"/>
          </p:nvPr>
        </p:nvSpPr>
        <p:spPr/>
        <p:txBody>
          <a:bodyPr/>
          <a:lstStyle/>
          <a:p>
            <a:r>
              <a:rPr lang="es-ES" dirty="0"/>
              <a:t>Si las funciones de activación fuesen lineales la función de pérdida suma cuadrática errores sería convexa y tendría un mínimo global. </a:t>
            </a:r>
          </a:p>
          <a:p>
            <a:r>
              <a:rPr lang="es-ES" dirty="0"/>
              <a:t>No hay garantía de que los métodos NLS (</a:t>
            </a:r>
            <a:r>
              <a:rPr lang="es-ES" dirty="0" err="1"/>
              <a:t>Nonlineal</a:t>
            </a:r>
            <a:r>
              <a:rPr lang="es-ES" dirty="0"/>
              <a:t> </a:t>
            </a:r>
            <a:r>
              <a:rPr lang="es-ES" dirty="0" err="1"/>
              <a:t>Least</a:t>
            </a:r>
            <a:r>
              <a:rPr lang="es-ES" dirty="0"/>
              <a:t> </a:t>
            </a:r>
            <a:r>
              <a:rPr lang="es-ES" dirty="0" err="1"/>
              <a:t>Squares</a:t>
            </a:r>
            <a:r>
              <a:rPr lang="es-ES" dirty="0"/>
              <a:t>) ni los métodos de estimación recursiva puedan alcanzar el mínimo global de la función de pérdida. No existe un método efectivo para encontrar el óptimo global de una red neuronal artificial (</a:t>
            </a:r>
            <a:r>
              <a:rPr lang="es-ES" b="1" dirty="0"/>
              <a:t>ricos y famosos</a:t>
            </a:r>
            <a:r>
              <a:rPr lang="es-ES" dirty="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cerebro contiene la conexión de millones de neuronas.</a:t>
            </a:r>
          </a:p>
          <a:p>
            <a:r>
              <a:rPr lang="es-ES" dirty="0"/>
              <a:t>A través de las </a:t>
            </a:r>
            <a:r>
              <a:rPr lang="es-ES" b="1" dirty="0"/>
              <a:t>dendritas</a:t>
            </a:r>
            <a:r>
              <a:rPr lang="es-ES" dirty="0"/>
              <a:t> llegan impulsos electroquímicos de otras neuronas.</a:t>
            </a:r>
          </a:p>
          <a:p>
            <a:r>
              <a:rPr lang="es-ES" dirty="0"/>
              <a:t>Estos impulsos se suman y </a:t>
            </a:r>
            <a:r>
              <a:rPr lang="es-ES" b="1" dirty="0"/>
              <a:t>si sobrepasan cierto umbral la neurona transmite señal </a:t>
            </a:r>
            <a:r>
              <a:rPr lang="es-ES" dirty="0"/>
              <a:t>mediante una comunicación llamada </a:t>
            </a:r>
            <a:r>
              <a:rPr lang="es-ES" b="1" dirty="0"/>
              <a:t>sinapsis</a:t>
            </a:r>
            <a:r>
              <a:rPr lang="es-ES" dirty="0"/>
              <a:t> a otras neuronas</a:t>
            </a:r>
          </a:p>
        </p:txBody>
      </p:sp>
      <p:sp>
        <p:nvSpPr>
          <p:cNvPr id="4" name="Marcador de número de diapositiva 3"/>
          <p:cNvSpPr>
            <a:spLocks noGrp="1"/>
          </p:cNvSpPr>
          <p:nvPr>
            <p:ph type="sldNum" sz="quarter" idx="10"/>
          </p:nvPr>
        </p:nvSpPr>
        <p:spPr/>
        <p:txBody>
          <a:bodyPr/>
          <a:lstStyle/>
          <a:p>
            <a:fld id="{70148605-813F-4D4B-B22B-EE7ABD2378A1}" type="slidenum">
              <a:rPr lang="es-ES" smtClean="0"/>
              <a:t>2</a:t>
            </a:fld>
            <a:endParaRPr lang="es-ES"/>
          </a:p>
        </p:txBody>
      </p:sp>
    </p:spTree>
    <p:extLst>
      <p:ext uri="{BB962C8B-B14F-4D97-AF65-F5344CB8AC3E}">
        <p14:creationId xmlns:p14="http://schemas.microsoft.com/office/powerpoint/2010/main" val="438047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id="{348C588A-18D1-43E6-9943-D898A41589A7}"/>
              </a:ext>
            </a:extLst>
          </p:cNvPr>
          <p:cNvSpPr>
            <a:spLocks noGrp="1"/>
          </p:cNvSpPr>
          <p:nvPr>
            <p:ph type="body" idx="1"/>
          </p:nvPr>
        </p:nvSpPr>
        <p:spPr/>
        <p:txBody>
          <a:bodyPr/>
          <a:lstStyle/>
          <a:p>
            <a:r>
              <a:rPr lang="es-ES" b="1" dirty="0"/>
              <a:t>Aprendizaje por lotes (</a:t>
            </a:r>
            <a:r>
              <a:rPr lang="es-ES" b="1" dirty="0" err="1"/>
              <a:t>batch</a:t>
            </a:r>
            <a:r>
              <a:rPr lang="es-ES" b="1" dirty="0"/>
              <a:t> </a:t>
            </a:r>
            <a:r>
              <a:rPr lang="es-ES" b="1" dirty="0" err="1"/>
              <a:t>learning</a:t>
            </a:r>
            <a:r>
              <a:rPr lang="es-ES" b="1" dirty="0"/>
              <a:t>)</a:t>
            </a:r>
            <a:endParaRPr lang="en-US" dirty="0"/>
          </a:p>
          <a:p>
            <a:r>
              <a:rPr lang="en-US" dirty="0"/>
              <a:t>Stochastic gradient descent. Unlike </a:t>
            </a:r>
            <a:r>
              <a:rPr lang="en-US" b="1" dirty="0"/>
              <a:t>standard descent that uses the entire training sample to evaluate the gradient at each iteration of the optimization</a:t>
            </a:r>
            <a:r>
              <a:rPr lang="en-US" dirty="0"/>
              <a:t>, </a:t>
            </a:r>
            <a:r>
              <a:rPr lang="en-US" b="1" dirty="0"/>
              <a:t>SGD evaluates the gradient from a small random subset of the data</a:t>
            </a:r>
            <a:r>
              <a:rPr lang="en-US" dirty="0"/>
              <a:t>. This approximation </a:t>
            </a:r>
            <a:r>
              <a:rPr lang="en-US" b="1" dirty="0"/>
              <a:t>sacriﬁces accuracy for enormous acceleration of the optimization</a:t>
            </a:r>
            <a:r>
              <a:rPr lang="en-US" dirty="0"/>
              <a:t> routine. </a:t>
            </a:r>
          </a:p>
          <a:p>
            <a:r>
              <a:rPr lang="en-US" dirty="0"/>
              <a:t>The descent gradient method is generally not performed on the full sample of observations, but on a </a:t>
            </a:r>
            <a:r>
              <a:rPr lang="en-US" b="1" dirty="0"/>
              <a:t>subset of observations that changes at each iteration</a:t>
            </a:r>
            <a:r>
              <a:rPr lang="en-US" dirty="0"/>
              <a:t>. This is the underlying idea behind batch gradient descent (BGD), stochastic descent gradient (SGD) and mini-batch gradient descent (MGD). We notice that adaptive learningmethodsandbatchoptimizationtechniqueshavemarkedtherevivalofthegradient descend method. </a:t>
            </a:r>
          </a:p>
          <a:p>
            <a:endParaRPr lang="es-ES" dirty="0"/>
          </a:p>
        </p:txBody>
      </p:sp>
    </p:spTree>
    <p:extLst>
      <p:ext uri="{BB962C8B-B14F-4D97-AF65-F5344CB8AC3E}">
        <p14:creationId xmlns:p14="http://schemas.microsoft.com/office/powerpoint/2010/main" val="1335582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Mu alto también puede producir sobre impulso de la solución  como un alfa alto</a:t>
            </a:r>
          </a:p>
          <a:p>
            <a:r>
              <a:rPr lang="es-ES" dirty="0"/>
              <a:t>Alfa: </a:t>
            </a:r>
            <a:r>
              <a:rPr lang="es-ES" b="1" dirty="0"/>
              <a:t>factor de aprendizaje</a:t>
            </a:r>
          </a:p>
          <a:p>
            <a:r>
              <a:rPr lang="es-ES" dirty="0"/>
              <a:t>Típico: alfa =0.25,  mu=0.9</a:t>
            </a:r>
          </a:p>
        </p:txBody>
      </p:sp>
      <p:sp>
        <p:nvSpPr>
          <p:cNvPr id="4" name="Marcador de número de diapositiva 3"/>
          <p:cNvSpPr>
            <a:spLocks noGrp="1"/>
          </p:cNvSpPr>
          <p:nvPr>
            <p:ph type="sldNum" sz="quarter" idx="10"/>
          </p:nvPr>
        </p:nvSpPr>
        <p:spPr/>
        <p:txBody>
          <a:bodyPr/>
          <a:lstStyle/>
          <a:p>
            <a:fld id="{70148605-813F-4D4B-B22B-EE7ABD2378A1}" type="slidenum">
              <a:rPr lang="es-ES" smtClean="0"/>
              <a:t>21</a:t>
            </a:fld>
            <a:endParaRPr lang="es-ES"/>
          </a:p>
        </p:txBody>
      </p:sp>
    </p:spTree>
    <p:extLst>
      <p:ext uri="{BB962C8B-B14F-4D97-AF65-F5344CB8AC3E}">
        <p14:creationId xmlns:p14="http://schemas.microsoft.com/office/powerpoint/2010/main" val="3338069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 es una función de pérdida como el sumatorio del cuadrado de los errores.</a:t>
            </a:r>
          </a:p>
          <a:p>
            <a:r>
              <a:rPr lang="es-ES" dirty="0"/>
              <a:t>Para hallar la raíz de la derivada mediante Newton-Raphson se necesita utilizar la matriz </a:t>
            </a:r>
            <a:r>
              <a:rPr lang="es-ES" dirty="0" err="1"/>
              <a:t>Hessiana</a:t>
            </a:r>
            <a:r>
              <a:rPr lang="es-ES" dirty="0"/>
              <a:t> H de derivadas segundas. </a:t>
            </a:r>
          </a:p>
          <a:p>
            <a:r>
              <a:rPr lang="es-ES" dirty="0" err="1"/>
              <a:t>Quasi</a:t>
            </a:r>
            <a:r>
              <a:rPr lang="es-ES" dirty="0"/>
              <a:t>-Newton es una aproximación de H. </a:t>
            </a:r>
          </a:p>
          <a:p>
            <a:r>
              <a:rPr lang="es-ES" dirty="0"/>
              <a:t>Si mu es grande es un gradiente descendente con pequeño tamaño de paso.</a:t>
            </a:r>
          </a:p>
          <a:p>
            <a:r>
              <a:rPr lang="es-ES" dirty="0"/>
              <a:t>Aproxima la matriz </a:t>
            </a:r>
            <a:r>
              <a:rPr lang="es-ES" dirty="0" err="1"/>
              <a:t>Hessiana</a:t>
            </a:r>
            <a:r>
              <a:rPr lang="es-ES" dirty="0"/>
              <a:t> por el Jacobiano J:  H=J’*J</a:t>
            </a:r>
          </a:p>
        </p:txBody>
      </p:sp>
      <p:sp>
        <p:nvSpPr>
          <p:cNvPr id="4" name="Marcador de número de diapositiva 3"/>
          <p:cNvSpPr>
            <a:spLocks noGrp="1"/>
          </p:cNvSpPr>
          <p:nvPr>
            <p:ph type="sldNum" sz="quarter" idx="10"/>
          </p:nvPr>
        </p:nvSpPr>
        <p:spPr/>
        <p:txBody>
          <a:bodyPr/>
          <a:lstStyle/>
          <a:p>
            <a:fld id="{70148605-813F-4D4B-B22B-EE7ABD2378A1}" type="slidenum">
              <a:rPr lang="es-ES" smtClean="0"/>
              <a:t>22</a:t>
            </a:fld>
            <a:endParaRPr lang="es-ES"/>
          </a:p>
        </p:txBody>
      </p:sp>
    </p:spTree>
    <p:extLst>
      <p:ext uri="{BB962C8B-B14F-4D97-AF65-F5344CB8AC3E}">
        <p14:creationId xmlns:p14="http://schemas.microsoft.com/office/powerpoint/2010/main" val="1519029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Hay una serie de cuestiones que deben resolverse para construir cualquier red.</a:t>
            </a:r>
          </a:p>
          <a:p>
            <a:r>
              <a:rPr lang="es-ES" dirty="0"/>
              <a:t>Su solución puede ser distinta en cada problema</a:t>
            </a:r>
          </a:p>
          <a:p>
            <a:r>
              <a:rPr lang="es-ES" dirty="0"/>
              <a:t>Se hay muchas neuronas en la capa oculta la red no memoriza los datos del conjunto de entrenamiento y no predice: </a:t>
            </a:r>
            <a:r>
              <a:rPr lang="es-ES" dirty="0" err="1"/>
              <a:t>tradeoff</a:t>
            </a:r>
            <a:r>
              <a:rPr lang="es-ES" dirty="0"/>
              <a:t> sesgo varianza</a:t>
            </a:r>
          </a:p>
          <a:p>
            <a:r>
              <a:rPr lang="es-ES" dirty="0"/>
              <a:t>Si es muy bajo no realiza con precisión la tarea</a:t>
            </a:r>
          </a:p>
          <a:p>
            <a:r>
              <a:rPr lang="es-ES" b="1" dirty="0"/>
              <a:t>Regla general: Número neuronas en capa oculta&lt; 2 veces número neuronas de entrada</a:t>
            </a:r>
          </a:p>
          <a:p>
            <a:r>
              <a:rPr lang="es-ES" b="1" dirty="0"/>
              <a:t>Número de ejemplos de entrenamiento &gt; 1/épsilon; épsilon: error de entrenamiento</a:t>
            </a:r>
          </a:p>
        </p:txBody>
      </p:sp>
      <p:sp>
        <p:nvSpPr>
          <p:cNvPr id="4" name="Marcador de número de diapositiva 3"/>
          <p:cNvSpPr>
            <a:spLocks noGrp="1"/>
          </p:cNvSpPr>
          <p:nvPr>
            <p:ph type="sldNum" sz="quarter" idx="10"/>
          </p:nvPr>
        </p:nvSpPr>
        <p:spPr/>
        <p:txBody>
          <a:bodyPr/>
          <a:lstStyle/>
          <a:p>
            <a:fld id="{70148605-813F-4D4B-B22B-EE7ABD2378A1}" type="slidenum">
              <a:rPr lang="es-ES" smtClean="0"/>
              <a:t>23</a:t>
            </a:fld>
            <a:endParaRPr lang="es-ES"/>
          </a:p>
        </p:txBody>
      </p:sp>
    </p:spTree>
    <p:extLst>
      <p:ext uri="{BB962C8B-B14F-4D97-AF65-F5344CB8AC3E}">
        <p14:creationId xmlns:p14="http://schemas.microsoft.com/office/powerpoint/2010/main" val="3264700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diferencia de la econometría clásica, no se selecciona por máxima verosimilitud el modelos de mejor comportamiento </a:t>
            </a:r>
            <a:r>
              <a:rPr lang="es-ES" dirty="0" err="1"/>
              <a:t>intramuestral</a:t>
            </a:r>
            <a:endParaRPr lang="es-ES" dirty="0"/>
          </a:p>
          <a:p>
            <a:r>
              <a:rPr lang="es-ES" dirty="0">
                <a:hlinkClick r:id="rId3"/>
              </a:rPr>
              <a:t>Ver </a:t>
            </a:r>
            <a:r>
              <a:rPr lang="en-US" dirty="0">
                <a:hlinkClick r:id="rId3"/>
              </a:rPr>
              <a:t>Hastie, </a:t>
            </a:r>
            <a:r>
              <a:rPr lang="en-US" dirty="0" err="1">
                <a:hlinkClick r:id="rId3"/>
              </a:rPr>
              <a:t>Tibshirani</a:t>
            </a:r>
            <a:r>
              <a:rPr lang="en-US" dirty="0">
                <a:hlinkClick r:id="rId3"/>
              </a:rPr>
              <a:t> y Friedman</a:t>
            </a:r>
            <a:r>
              <a:rPr lang="en-US" dirty="0"/>
              <a:t> </a:t>
            </a:r>
            <a:r>
              <a:rPr lang="en-US" dirty="0" err="1"/>
              <a:t>en</a:t>
            </a:r>
            <a:r>
              <a:rPr lang="en-US" dirty="0"/>
              <a:t> </a:t>
            </a:r>
            <a:r>
              <a:rPr lang="en-US" dirty="0" err="1"/>
              <a:t>su</a:t>
            </a:r>
            <a:r>
              <a:rPr lang="en-US" dirty="0"/>
              <a:t> </a:t>
            </a:r>
            <a:r>
              <a:rPr lang="en-US" dirty="0" err="1"/>
              <a:t>libro</a:t>
            </a:r>
            <a:r>
              <a:rPr lang="en-US" dirty="0"/>
              <a:t> </a:t>
            </a:r>
            <a:r>
              <a:rPr lang="en-US" i="1" dirty="0"/>
              <a:t>The Elements of Statistical Learning y Deep Learning Toolbox. User´s Guide </a:t>
            </a:r>
            <a:r>
              <a:rPr lang="en-US" i="0" dirty="0"/>
              <a:t>(5-12)</a:t>
            </a:r>
            <a:endParaRPr lang="es-ES" dirty="0"/>
          </a:p>
          <a:p>
            <a:endParaRPr lang="es-ES" b="1" dirty="0"/>
          </a:p>
          <a:p>
            <a:r>
              <a:rPr lang="es-ES" b="1" dirty="0"/>
              <a:t>Muestra de Entrenamiento (TRAINING)</a:t>
            </a:r>
            <a:r>
              <a:rPr lang="es-ES" dirty="0"/>
              <a:t> : datos con los que se entrenan los modelos y se calcula el gradiente para estimar pesos y sesgos</a:t>
            </a:r>
          </a:p>
          <a:p>
            <a:endParaRPr lang="es-ES" b="1" dirty="0"/>
          </a:p>
          <a:p>
            <a:r>
              <a:rPr lang="es-ES" b="1" dirty="0"/>
              <a:t>Muestra de Validación (VALIDATION) </a:t>
            </a:r>
            <a:r>
              <a:rPr lang="es-ES" dirty="0"/>
              <a:t>: el error de validación se monitoriza en el proceso de entrenamiento y </a:t>
            </a:r>
            <a:r>
              <a:rPr lang="es-ES" b="1" dirty="0"/>
              <a:t>el entrenamiento se detiene para</a:t>
            </a:r>
            <a:r>
              <a:rPr lang="es-ES" dirty="0"/>
              <a:t> </a:t>
            </a:r>
            <a:r>
              <a:rPr lang="es-ES" b="1" dirty="0"/>
              <a:t>evitar </a:t>
            </a:r>
            <a:r>
              <a:rPr lang="es-ES" b="1" dirty="0" err="1"/>
              <a:t>overfitting</a:t>
            </a:r>
            <a:r>
              <a:rPr lang="es-ES" dirty="0"/>
              <a:t>. Los pesos y sesgos de la red que minimizan el error de validación se guardan y son con los que trabajará la red.</a:t>
            </a:r>
          </a:p>
          <a:p>
            <a:endParaRPr lang="es-ES" b="1" dirty="0"/>
          </a:p>
          <a:p>
            <a:r>
              <a:rPr lang="es-ES" b="1" dirty="0"/>
              <a:t>Muestra de Prueba (TEST) </a:t>
            </a:r>
            <a:r>
              <a:rPr lang="es-ES" dirty="0"/>
              <a:t>: </a:t>
            </a:r>
            <a:r>
              <a:rPr lang="es-ES" b="1" dirty="0"/>
              <a:t>selecciona el mejor de los modelos </a:t>
            </a:r>
            <a:r>
              <a:rPr lang="es-ES" dirty="0"/>
              <a:t>entrenados usando </a:t>
            </a:r>
            <a:r>
              <a:rPr lang="es-ES" b="0" dirty="0"/>
              <a:t>datos de test </a:t>
            </a:r>
            <a:r>
              <a:rPr lang="es-ES" dirty="0"/>
              <a:t>que no jugaron ningún papel en la selección del mismo. Entrega el error real cometido con el modelo seleccionado. Si el error en el conjunto test alcanza un mínimo en un número de iteraciones (etapas) significativamente diferente que en el mínimo de validación, esto puede indicar una división pobre de los datos.  </a:t>
            </a:r>
          </a:p>
          <a:p>
            <a:pPr defTabSz="913184">
              <a:defRPr/>
            </a:pPr>
            <a:endParaRPr lang="es-ES" dirty="0"/>
          </a:p>
          <a:p>
            <a:endParaRPr lang="es-ES" dirty="0"/>
          </a:p>
        </p:txBody>
      </p:sp>
      <p:sp>
        <p:nvSpPr>
          <p:cNvPr id="4" name="Marcador de número de diapositiva 3"/>
          <p:cNvSpPr>
            <a:spLocks noGrp="1"/>
          </p:cNvSpPr>
          <p:nvPr>
            <p:ph type="sldNum" sz="quarter" idx="10"/>
          </p:nvPr>
        </p:nvSpPr>
        <p:spPr/>
        <p:txBody>
          <a:bodyPr/>
          <a:lstStyle/>
          <a:p>
            <a:fld id="{4311C794-9A0D-4A6F-8D36-D7683667657D}" type="slidenum">
              <a:rPr lang="es-ES" smtClean="0"/>
              <a:t>24</a:t>
            </a:fld>
            <a:endParaRPr lang="es-ES"/>
          </a:p>
        </p:txBody>
      </p:sp>
    </p:spTree>
    <p:extLst>
      <p:ext uri="{BB962C8B-B14F-4D97-AF65-F5344CB8AC3E}">
        <p14:creationId xmlns:p14="http://schemas.microsoft.com/office/powerpoint/2010/main" val="1348642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08822">
              <a:defRPr/>
            </a:pPr>
            <a:r>
              <a:rPr lang="es-ES" dirty="0"/>
              <a:t>Dividimos el conjunto de datos en S subconjuntos.</a:t>
            </a:r>
          </a:p>
          <a:p>
            <a:pPr defTabSz="908822">
              <a:defRPr/>
            </a:pPr>
            <a:r>
              <a:rPr lang="es-ES" dirty="0"/>
              <a:t>Utilizamos S-1 subconjuntos de conjunto de entrenamiento y el subconjunto restante de conjunto de prueba para obtener S estimaciones del error.</a:t>
            </a:r>
          </a:p>
          <a:p>
            <a:pPr defTabSz="908822">
              <a:defRPr/>
            </a:pPr>
            <a:endParaRPr lang="es-ES" dirty="0"/>
          </a:p>
          <a:p>
            <a:pPr defTabSz="908822">
              <a:defRPr/>
            </a:pPr>
            <a:r>
              <a:rPr lang="es-ES" dirty="0"/>
              <a:t>Para valorar el comportamiento de un modelo Cross </a:t>
            </a:r>
            <a:r>
              <a:rPr lang="es-ES" dirty="0" err="1"/>
              <a:t>Validation</a:t>
            </a:r>
            <a:r>
              <a:rPr lang="es-ES" dirty="0"/>
              <a:t> usa un conjunto de validación de datos donde el modelo no ha sido entrenado</a:t>
            </a:r>
          </a:p>
          <a:p>
            <a:pPr defTabSz="908822">
              <a:defRPr/>
            </a:pPr>
            <a:r>
              <a:rPr lang="es-ES" dirty="0"/>
              <a:t>CV promedia los errores que produce el modelo en un subconjunto de datos, entrenado en el conjunto de datos restantes. </a:t>
            </a:r>
          </a:p>
          <a:p>
            <a:r>
              <a:rPr lang="es-ES" dirty="0"/>
              <a:t>L es una función de pérdida que da valor a los errores. </a:t>
            </a:r>
          </a:p>
          <a:p>
            <a:r>
              <a:rPr lang="es-ES" dirty="0"/>
              <a:t>Estimar los parámetros minimizando los errores de predicción en datos con los que el modelo no ha sido entrenado.</a:t>
            </a:r>
          </a:p>
          <a:p>
            <a:r>
              <a:rPr lang="es-ES" dirty="0"/>
              <a:t>Estimar el parámetro alfa minimizando la CV(alfa): promedio de la verosimilitud de los </a:t>
            </a:r>
            <a:r>
              <a:rPr lang="es-ES" b="1" dirty="0"/>
              <a:t>datos en los que no ha sido entrenado</a:t>
            </a:r>
            <a:r>
              <a:rPr lang="es-ES" dirty="0"/>
              <a:t>.</a:t>
            </a:r>
          </a:p>
        </p:txBody>
      </p:sp>
      <p:sp>
        <p:nvSpPr>
          <p:cNvPr id="4" name="Marcador de número de diapositiva 3"/>
          <p:cNvSpPr>
            <a:spLocks noGrp="1"/>
          </p:cNvSpPr>
          <p:nvPr>
            <p:ph type="sldNum" sz="quarter" idx="10"/>
          </p:nvPr>
        </p:nvSpPr>
        <p:spPr/>
        <p:txBody>
          <a:bodyPr/>
          <a:lstStyle/>
          <a:p>
            <a:fld id="{4311C794-9A0D-4A6F-8D36-D7683667657D}" type="slidenum">
              <a:rPr lang="es-ES" smtClean="0"/>
              <a:t>25</a:t>
            </a:fld>
            <a:endParaRPr lang="es-ES"/>
          </a:p>
        </p:txBody>
      </p:sp>
    </p:spTree>
    <p:extLst>
      <p:ext uri="{BB962C8B-B14F-4D97-AF65-F5344CB8AC3E}">
        <p14:creationId xmlns:p14="http://schemas.microsoft.com/office/powerpoint/2010/main" val="1404688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diferencia de la econometría clásica, no se selecciona por máxima verosimilitud el modelos de mejor comportamiento </a:t>
            </a:r>
            <a:r>
              <a:rPr lang="es-ES" dirty="0" err="1"/>
              <a:t>intramuestral</a:t>
            </a:r>
            <a:endParaRPr lang="es-ES" dirty="0"/>
          </a:p>
          <a:p>
            <a:r>
              <a:rPr lang="es-ES" dirty="0"/>
              <a:t>Recomendación de </a:t>
            </a:r>
            <a:r>
              <a:rPr lang="en-US" dirty="0">
                <a:hlinkClick r:id="rId3"/>
              </a:rPr>
              <a:t>Hastie, </a:t>
            </a:r>
            <a:r>
              <a:rPr lang="en-US" dirty="0" err="1">
                <a:hlinkClick r:id="rId3"/>
              </a:rPr>
              <a:t>Tibshirani</a:t>
            </a:r>
            <a:r>
              <a:rPr lang="en-US" dirty="0">
                <a:hlinkClick r:id="rId3"/>
              </a:rPr>
              <a:t> y Friedman</a:t>
            </a:r>
            <a:r>
              <a:rPr lang="en-US" dirty="0"/>
              <a:t> </a:t>
            </a:r>
            <a:r>
              <a:rPr lang="en-US" dirty="0" err="1"/>
              <a:t>en</a:t>
            </a:r>
            <a:r>
              <a:rPr lang="en-US" dirty="0"/>
              <a:t> </a:t>
            </a:r>
            <a:r>
              <a:rPr lang="en-US" dirty="0" err="1"/>
              <a:t>su</a:t>
            </a:r>
            <a:r>
              <a:rPr lang="en-US" dirty="0"/>
              <a:t> </a:t>
            </a:r>
            <a:r>
              <a:rPr lang="en-US" dirty="0" err="1"/>
              <a:t>libro</a:t>
            </a:r>
            <a:r>
              <a:rPr lang="en-US" dirty="0"/>
              <a:t> </a:t>
            </a:r>
            <a:r>
              <a:rPr lang="en-US" i="1" dirty="0"/>
              <a:t>The Elements of Statistical Learning</a:t>
            </a:r>
            <a:endParaRPr lang="es-ES" dirty="0"/>
          </a:p>
          <a:p>
            <a:r>
              <a:rPr lang="es-ES" dirty="0"/>
              <a:t>Muestra de Entrenamiento (TRAINING) : datos con los que se entrenan los modelos.</a:t>
            </a:r>
          </a:p>
          <a:p>
            <a:r>
              <a:rPr lang="es-ES" dirty="0"/>
              <a:t>Muestra de Validación (VALIDATION) : selecciona el mejor de los modelos entrenados.</a:t>
            </a:r>
          </a:p>
          <a:p>
            <a:r>
              <a:rPr lang="es-ES" dirty="0"/>
              <a:t>Muestra de Prueba (TEST) : Entrega el error real cometido con el modelo seleccionado.</a:t>
            </a:r>
          </a:p>
          <a:p>
            <a:pPr defTabSz="913184">
              <a:defRPr/>
            </a:pPr>
            <a:r>
              <a:rPr lang="es-ES" dirty="0"/>
              <a:t>De cara a la selección del mejor modelo, incluso se aconseja dividir los datos en  tres subconjuntos </a:t>
            </a:r>
          </a:p>
          <a:p>
            <a:r>
              <a:rPr lang="es-ES" dirty="0"/>
              <a:t>Proceso de selección del mejor modelo: </a:t>
            </a:r>
          </a:p>
          <a:p>
            <a:pPr marL="228296" indent="-228296">
              <a:buAutoNum type="arabicParenR"/>
            </a:pPr>
            <a:r>
              <a:rPr lang="es-ES" b="1" dirty="0"/>
              <a:t>Los modelos se ajustan a los datos de entrenamiento </a:t>
            </a:r>
          </a:p>
          <a:p>
            <a:pPr marL="228296" indent="-228296">
              <a:buAutoNum type="arabicParenR"/>
            </a:pPr>
            <a:r>
              <a:rPr lang="es-ES" dirty="0"/>
              <a:t>Usar el </a:t>
            </a:r>
            <a:r>
              <a:rPr lang="es-ES" b="1" dirty="0"/>
              <a:t>error de predicción en los datos de validación para para seleccionar el mejor modelo</a:t>
            </a:r>
            <a:r>
              <a:rPr lang="es-ES" dirty="0"/>
              <a:t>. </a:t>
            </a:r>
          </a:p>
          <a:p>
            <a:pPr marL="228296" indent="-228296">
              <a:buAutoNum type="arabicParenR"/>
            </a:pPr>
            <a:r>
              <a:rPr lang="es-ES" dirty="0"/>
              <a:t>Una vez seleccionado el mejor modelo, se pueden </a:t>
            </a:r>
            <a:r>
              <a:rPr lang="es-ES" b="1" dirty="0"/>
              <a:t>utilizar los datos de test para evaluar el modelo seleccionado </a:t>
            </a:r>
            <a:r>
              <a:rPr lang="es-ES" dirty="0"/>
              <a:t>en los datos que no jugaron ningún papel en la selección del mismo.</a:t>
            </a:r>
          </a:p>
          <a:p>
            <a:endParaRPr lang="es-ES" dirty="0"/>
          </a:p>
        </p:txBody>
      </p:sp>
      <p:sp>
        <p:nvSpPr>
          <p:cNvPr id="4" name="Marcador de número de diapositiva 3"/>
          <p:cNvSpPr>
            <a:spLocks noGrp="1"/>
          </p:cNvSpPr>
          <p:nvPr>
            <p:ph type="sldNum" sz="quarter" idx="10"/>
          </p:nvPr>
        </p:nvSpPr>
        <p:spPr/>
        <p:txBody>
          <a:bodyPr/>
          <a:lstStyle/>
          <a:p>
            <a:fld id="{4311C794-9A0D-4A6F-8D36-D7683667657D}" type="slidenum">
              <a:rPr lang="es-ES" smtClean="0"/>
              <a:t>26</a:t>
            </a:fld>
            <a:endParaRPr lang="es-ES"/>
          </a:p>
        </p:txBody>
      </p:sp>
    </p:spTree>
    <p:extLst>
      <p:ext uri="{BB962C8B-B14F-4D97-AF65-F5344CB8AC3E}">
        <p14:creationId xmlns:p14="http://schemas.microsoft.com/office/powerpoint/2010/main" val="2875181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0148605-813F-4D4B-B22B-EE7ABD2378A1}" type="slidenum">
              <a:rPr lang="es-ES" smtClean="0"/>
              <a:t>27</a:t>
            </a:fld>
            <a:endParaRPr lang="es-ES"/>
          </a:p>
        </p:txBody>
      </p:sp>
    </p:spTree>
    <p:extLst>
      <p:ext uri="{BB962C8B-B14F-4D97-AF65-F5344CB8AC3E}">
        <p14:creationId xmlns:p14="http://schemas.microsoft.com/office/powerpoint/2010/main" val="1632703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id="{74777ED5-9C66-4269-910C-A6C4DC7EA1CC}"/>
              </a:ext>
            </a:extLst>
          </p:cNvPr>
          <p:cNvSpPr>
            <a:spLocks noGrp="1"/>
          </p:cNvSpPr>
          <p:nvPr>
            <p:ph type="body" idx="1"/>
          </p:nvPr>
        </p:nvSpPr>
        <p:spPr/>
        <p:txBody>
          <a:bodyPr/>
          <a:lstStyle/>
          <a:p>
            <a:r>
              <a:rPr lang="es-ES" dirty="0"/>
              <a:t>Al contrario que en cualquier base de datos estructurada, en una red neuronal las observaciones se corresponden con las columnas de la matriz de datos y las variables con las filas.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Diseñan una neurona artificial</a:t>
            </a:r>
          </a:p>
          <a:p>
            <a:r>
              <a:rPr lang="es-ES" dirty="0"/>
              <a:t>Las señales de entrada se multiplican por unos pesos sinápticos, se suman y finalmente se les aplica la función de activación umbral, o de escalón.</a:t>
            </a:r>
          </a:p>
          <a:p>
            <a:pPr defTabSz="913184">
              <a:defRPr/>
            </a:pPr>
            <a:r>
              <a:rPr lang="es-ES" b="1" dirty="0"/>
              <a:t>El objetivo es encontrar unos pesos </a:t>
            </a:r>
            <a:r>
              <a:rPr lang="es-ES" dirty="0"/>
              <a:t>de manera que, dadas unas observaciones cada una de las cuales tiene asociada una respuesta, la neurona sea capaz de reproducir las respuestas con el mínimo error posible: ajustar los pesos para que las señales de salida se aproximen lo mejor posible a unos objetivos dados</a:t>
            </a:r>
          </a:p>
          <a:p>
            <a:r>
              <a:rPr lang="es-ES" dirty="0"/>
              <a:t>La respuesta era categórica: 0,1. </a:t>
            </a:r>
          </a:p>
        </p:txBody>
      </p:sp>
      <p:sp>
        <p:nvSpPr>
          <p:cNvPr id="4" name="Marcador de número de diapositiva 3"/>
          <p:cNvSpPr>
            <a:spLocks noGrp="1"/>
          </p:cNvSpPr>
          <p:nvPr>
            <p:ph type="sldNum" sz="quarter" idx="10"/>
          </p:nvPr>
        </p:nvSpPr>
        <p:spPr/>
        <p:txBody>
          <a:bodyPr/>
          <a:lstStyle/>
          <a:p>
            <a:fld id="{70148605-813F-4D4B-B22B-EE7ABD2378A1}" type="slidenum">
              <a:rPr lang="es-ES" smtClean="0"/>
              <a:t>3</a:t>
            </a:fld>
            <a:endParaRPr lang="es-ES"/>
          </a:p>
        </p:txBody>
      </p:sp>
    </p:spTree>
    <p:extLst>
      <p:ext uri="{BB962C8B-B14F-4D97-AF65-F5344CB8AC3E}">
        <p14:creationId xmlns:p14="http://schemas.microsoft.com/office/powerpoint/2010/main" val="4600527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B</a:t>
            </a:r>
            <a:r>
              <a:rPr lang="en-US" sz="1200" b="1" dirty="0" err="1"/>
              <a:t>eyond</a:t>
            </a:r>
            <a:r>
              <a:rPr lang="en-US" sz="1200" b="1" dirty="0"/>
              <a:t> econometrics: a roadmap towards financial machine learning </a:t>
            </a:r>
            <a:br>
              <a:rPr lang="en-US" sz="1200" b="1" dirty="0"/>
            </a:br>
            <a:r>
              <a:rPr lang="en-US" sz="1200" b="1" dirty="0"/>
              <a:t>Marcos López de Prado (2019) SSRN</a:t>
            </a: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https://papers.ssrn.com/sol3/papers.cfm?abstract_id=3365282</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Consecuencias es la R2 de una falsa especificación lineal </a:t>
            </a:r>
            <a:r>
              <a:rPr lang="es-ES" sz="1200" dirty="0"/>
              <a:t>y=x1+x2 </a:t>
            </a:r>
            <a:r>
              <a:rPr lang="es-ES" dirty="0"/>
              <a:t>del modelo  </a:t>
            </a:r>
            <a:r>
              <a:rPr lang="es-ES" sz="1200" dirty="0"/>
              <a:t>y=x1+x2+x1.*x2+e.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R2 del modelo obtenido mediante una red neuronal.</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err="1">
                <a:solidFill>
                  <a:srgbClr val="FF0000"/>
                </a:solidFill>
              </a:rPr>
              <a:t>fitlm</a:t>
            </a:r>
            <a:r>
              <a:rPr lang="es-ES" sz="1200" dirty="0">
                <a:solidFill>
                  <a:srgbClr val="FF0000"/>
                </a:solidFill>
              </a:rPr>
              <a:t>: modelo de regresión lineal multivariante por MCO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Perf</a:t>
            </a:r>
            <a:r>
              <a:rPr lang="es-ES" dirty="0"/>
              <a:t>=</a:t>
            </a:r>
            <a:r>
              <a:rPr lang="es-ES" b="1" dirty="0"/>
              <a:t>performance=mean((t-</a:t>
            </a:r>
            <a:r>
              <a:rPr lang="es-ES" b="1" dirty="0" err="1"/>
              <a:t>t_red</a:t>
            </a:r>
            <a:r>
              <a:rPr lang="es-ES" b="1" dirty="0"/>
              <a:t>).^2) = media de la suma cuadrática de los errores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R2=1-(SCE/SCT) = 1-(</a:t>
            </a:r>
            <a:r>
              <a:rPr lang="es-ES" sz="1200" dirty="0">
                <a:solidFill>
                  <a:srgbClr val="FF0000"/>
                </a:solidFill>
              </a:rPr>
              <a:t>suma cuadrática errores/suma cuadrática total de la endógena)</a:t>
            </a: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rgbClr val="FF0000"/>
                </a:solidFill>
              </a:rPr>
              <a:t>R2: 1-(suma cuadrática errores/suma cuadrática 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solidFill>
                  <a:srgbClr val="FF0000"/>
                </a:solidFill>
              </a:rPr>
              <a:t>En la econometría las especificaciones polinómicas del tipo x1*x2 no son suficientes para detectar otras linealidades, por ejemplo: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solidFill>
                  <a:srgbClr val="FF0000"/>
                </a:solidFill>
              </a:rPr>
              <a:t>X1/x2, x1*</a:t>
            </a:r>
            <a:r>
              <a:rPr lang="es-ES" sz="1200" b="1" dirty="0" err="1">
                <a:solidFill>
                  <a:srgbClr val="FF0000"/>
                </a:solidFill>
              </a:rPr>
              <a:t>sqrt</a:t>
            </a:r>
            <a:r>
              <a:rPr lang="es-ES" sz="1200" b="1" dirty="0">
                <a:solidFill>
                  <a:srgbClr val="FF0000"/>
                </a:solidFill>
              </a:rPr>
              <a:t>(x2), x1|x2|, </a:t>
            </a:r>
            <a:r>
              <a:rPr lang="es-ES" sz="1200" b="1" dirty="0" err="1">
                <a:solidFill>
                  <a:srgbClr val="FF0000"/>
                </a:solidFill>
              </a:rPr>
              <a:t>max</a:t>
            </a:r>
            <a:r>
              <a:rPr lang="es-ES" sz="1200" b="1" dirty="0">
                <a:solidFill>
                  <a:srgbClr val="FF0000"/>
                </a:solidFill>
              </a:rPr>
              <a:t>{x1,x2}, x1*log(x2), </a:t>
            </a:r>
            <a:r>
              <a:rPr lang="es-ES" sz="1200" b="1" dirty="0" err="1">
                <a:solidFill>
                  <a:srgbClr val="FF0000"/>
                </a:solidFill>
              </a:rPr>
              <a:t>etc</a:t>
            </a:r>
            <a:r>
              <a:rPr lang="es-ES" sz="1200" b="1" dirty="0">
                <a:solidFill>
                  <a:srgbClr val="FF000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rgbClr val="FF0000"/>
                </a:solidFill>
              </a:rPr>
              <a:t>En el caso de múltiples variables en número de especificaciones polinómicas aumenta exponencialmente</a:t>
            </a:r>
            <a:endParaRPr lang="es-ES" dirty="0"/>
          </a:p>
          <a:p>
            <a:endParaRPr lang="es-ES" dirty="0"/>
          </a:p>
        </p:txBody>
      </p:sp>
      <p:sp>
        <p:nvSpPr>
          <p:cNvPr id="4" name="Marcador de número de diapositiva 3"/>
          <p:cNvSpPr>
            <a:spLocks noGrp="1"/>
          </p:cNvSpPr>
          <p:nvPr>
            <p:ph type="sldNum" sz="quarter" idx="5"/>
          </p:nvPr>
        </p:nvSpPr>
        <p:spPr/>
        <p:txBody>
          <a:bodyPr/>
          <a:lstStyle/>
          <a:p>
            <a:fld id="{70148605-813F-4D4B-B22B-EE7ABD2378A1}" type="slidenum">
              <a:rPr lang="es-ES" smtClean="0"/>
              <a:t>33</a:t>
            </a:fld>
            <a:endParaRPr lang="es-ES"/>
          </a:p>
        </p:txBody>
      </p:sp>
    </p:spTree>
    <p:extLst>
      <p:ext uri="{BB962C8B-B14F-4D97-AF65-F5344CB8AC3E}">
        <p14:creationId xmlns:p14="http://schemas.microsoft.com/office/powerpoint/2010/main" val="10636923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algoritmo de entrenamiento </a:t>
            </a:r>
            <a:r>
              <a:rPr lang="es-ES" b="1" dirty="0" err="1"/>
              <a:t>trainFcn</a:t>
            </a:r>
            <a:r>
              <a:rPr lang="es-ES" b="1" dirty="0"/>
              <a:t> es por defecto </a:t>
            </a:r>
            <a:r>
              <a:rPr lang="es-ES" b="1" dirty="0" err="1"/>
              <a:t>trainbfg</a:t>
            </a:r>
            <a:endParaRPr lang="es-ES" b="1" dirty="0"/>
          </a:p>
          <a:p>
            <a:endParaRPr lang="es-ES" dirty="0"/>
          </a:p>
          <a:p>
            <a:r>
              <a:rPr lang="es-ES" dirty="0" err="1"/>
              <a:t>trainbfg</a:t>
            </a:r>
            <a:r>
              <a:rPr lang="es-ES" dirty="0"/>
              <a:t>: BFGS </a:t>
            </a:r>
            <a:r>
              <a:rPr lang="es-ES" dirty="0" err="1"/>
              <a:t>quasi</a:t>
            </a:r>
            <a:r>
              <a:rPr lang="es-ES" dirty="0"/>
              <a:t>-Newton </a:t>
            </a:r>
            <a:r>
              <a:rPr lang="es-ES" dirty="0" err="1"/>
              <a:t>backpropagation</a:t>
            </a:r>
            <a:endParaRPr lang="es-ES" dirty="0"/>
          </a:p>
          <a:p>
            <a:r>
              <a:rPr lang="es-ES" dirty="0" err="1"/>
              <a:t>trainlm</a:t>
            </a:r>
            <a:r>
              <a:rPr lang="es-ES" dirty="0"/>
              <a:t> (default), </a:t>
            </a:r>
            <a:r>
              <a:rPr lang="es-ES" dirty="0" err="1"/>
              <a:t>Levenberg</a:t>
            </a:r>
            <a:r>
              <a:rPr lang="es-ES" dirty="0"/>
              <a:t>-Marquardt </a:t>
            </a:r>
            <a:r>
              <a:rPr lang="es-ES" dirty="0" err="1"/>
              <a:t>backpropagation</a:t>
            </a:r>
            <a:endParaRPr lang="es-ES" dirty="0"/>
          </a:p>
          <a:p>
            <a:r>
              <a:rPr lang="es-ES" dirty="0" err="1"/>
              <a:t>trainrp</a:t>
            </a:r>
            <a:r>
              <a:rPr lang="es-ES" dirty="0"/>
              <a:t>: </a:t>
            </a:r>
            <a:r>
              <a:rPr lang="es-ES" dirty="0" err="1"/>
              <a:t>resilient</a:t>
            </a:r>
            <a:r>
              <a:rPr lang="es-ES" dirty="0"/>
              <a:t> </a:t>
            </a:r>
            <a:r>
              <a:rPr lang="es-ES" dirty="0" err="1"/>
              <a:t>backpropagation</a:t>
            </a:r>
            <a:r>
              <a:rPr lang="es-ES" dirty="0"/>
              <a:t> </a:t>
            </a:r>
            <a:r>
              <a:rPr lang="es-ES" dirty="0" err="1"/>
              <a:t>algorithm</a:t>
            </a:r>
            <a:r>
              <a:rPr lang="es-ES" dirty="0"/>
              <a:t> (RPROP)</a:t>
            </a:r>
          </a:p>
          <a:p>
            <a:r>
              <a:rPr lang="es-ES" dirty="0" err="1"/>
              <a:t>traingd</a:t>
            </a:r>
            <a:r>
              <a:rPr lang="es-ES" dirty="0"/>
              <a:t> </a:t>
            </a:r>
            <a:r>
              <a:rPr lang="es-ES" dirty="0" err="1"/>
              <a:t>Gradient</a:t>
            </a:r>
            <a:r>
              <a:rPr lang="es-ES" dirty="0"/>
              <a:t> </a:t>
            </a:r>
            <a:r>
              <a:rPr lang="es-ES" dirty="0" err="1"/>
              <a:t>descent</a:t>
            </a:r>
            <a:r>
              <a:rPr lang="es-ES" dirty="0"/>
              <a:t> </a:t>
            </a:r>
            <a:r>
              <a:rPr lang="es-ES" dirty="0" err="1"/>
              <a:t>backpropagation</a:t>
            </a:r>
            <a:endParaRPr lang="es-ES" dirty="0"/>
          </a:p>
          <a:p>
            <a:endParaRPr lang="es-ES" b="1" dirty="0"/>
          </a:p>
          <a:p>
            <a:r>
              <a:rPr lang="es-ES" b="1" dirty="0"/>
              <a:t>Procesamiento previo de datos</a:t>
            </a:r>
          </a:p>
          <a:p>
            <a:r>
              <a:rPr lang="es-ES" dirty="0"/>
              <a:t>Si un input es muy grande sus pesos deben ser muy pequeños para evitar la saturación de la función de transferencia. MATLAB signa automáticamente funciones de procesado a los inputs y outputs de la red.</a:t>
            </a:r>
          </a:p>
          <a:p>
            <a:r>
              <a:rPr lang="es-ES" dirty="0" err="1"/>
              <a:t>mapminmax</a:t>
            </a:r>
            <a:r>
              <a:rPr lang="es-ES" dirty="0"/>
              <a:t> </a:t>
            </a:r>
            <a:r>
              <a:rPr lang="es-ES" dirty="0" err="1"/>
              <a:t>Normalize</a:t>
            </a:r>
            <a:r>
              <a:rPr lang="es-ES" dirty="0"/>
              <a:t> inputs/targets </a:t>
            </a:r>
            <a:r>
              <a:rPr lang="es-ES" dirty="0" err="1"/>
              <a:t>to</a:t>
            </a:r>
            <a:r>
              <a:rPr lang="es-ES" dirty="0"/>
              <a:t> </a:t>
            </a:r>
            <a:r>
              <a:rPr lang="es-ES" dirty="0" err="1"/>
              <a:t>fall</a:t>
            </a:r>
            <a:r>
              <a:rPr lang="es-ES" dirty="0"/>
              <a:t> in </a:t>
            </a:r>
            <a:r>
              <a:rPr lang="es-ES" dirty="0" err="1"/>
              <a:t>the</a:t>
            </a:r>
            <a:r>
              <a:rPr lang="es-ES" dirty="0"/>
              <a:t> </a:t>
            </a:r>
            <a:r>
              <a:rPr lang="es-ES" dirty="0" err="1"/>
              <a:t>range</a:t>
            </a:r>
            <a:r>
              <a:rPr lang="es-ES" dirty="0"/>
              <a:t> [−1, 1] </a:t>
            </a:r>
          </a:p>
          <a:p>
            <a:r>
              <a:rPr lang="es-ES" dirty="0" err="1"/>
              <a:t>mapstd</a:t>
            </a:r>
            <a:r>
              <a:rPr lang="es-ES" dirty="0"/>
              <a:t> </a:t>
            </a:r>
            <a:r>
              <a:rPr lang="es-ES" dirty="0" err="1"/>
              <a:t>Normalize</a:t>
            </a:r>
            <a:r>
              <a:rPr lang="es-ES" dirty="0"/>
              <a:t> inputs/targets </a:t>
            </a:r>
            <a:r>
              <a:rPr lang="es-ES" dirty="0" err="1"/>
              <a:t>to</a:t>
            </a:r>
            <a:r>
              <a:rPr lang="es-ES" dirty="0"/>
              <a:t> </a:t>
            </a:r>
            <a:r>
              <a:rPr lang="es-ES" dirty="0" err="1"/>
              <a:t>have</a:t>
            </a:r>
            <a:r>
              <a:rPr lang="es-ES" dirty="0"/>
              <a:t> </a:t>
            </a:r>
            <a:r>
              <a:rPr lang="es-ES" dirty="0" err="1"/>
              <a:t>zero</a:t>
            </a:r>
            <a:r>
              <a:rPr lang="es-ES" dirty="0"/>
              <a:t> mean and </a:t>
            </a:r>
            <a:r>
              <a:rPr lang="es-ES" dirty="0" err="1"/>
              <a:t>unity</a:t>
            </a:r>
            <a:r>
              <a:rPr lang="es-ES" dirty="0"/>
              <a:t> </a:t>
            </a:r>
            <a:r>
              <a:rPr lang="es-ES" dirty="0" err="1"/>
              <a:t>variance</a:t>
            </a:r>
            <a:r>
              <a:rPr lang="es-ES" dirty="0"/>
              <a:t> </a:t>
            </a:r>
          </a:p>
          <a:p>
            <a:r>
              <a:rPr lang="es-ES" dirty="0" err="1"/>
              <a:t>processpca</a:t>
            </a:r>
            <a:r>
              <a:rPr lang="es-ES" dirty="0"/>
              <a:t> </a:t>
            </a:r>
            <a:r>
              <a:rPr lang="es-ES" dirty="0" err="1"/>
              <a:t>Extract</a:t>
            </a:r>
            <a:r>
              <a:rPr lang="es-ES" dirty="0"/>
              <a:t> principal </a:t>
            </a:r>
            <a:r>
              <a:rPr lang="es-ES" dirty="0" err="1"/>
              <a:t>components</a:t>
            </a:r>
            <a:r>
              <a:rPr lang="es-ES" dirty="0"/>
              <a:t> </a:t>
            </a:r>
            <a:r>
              <a:rPr lang="es-ES" dirty="0" err="1"/>
              <a:t>from</a:t>
            </a:r>
            <a:r>
              <a:rPr lang="es-ES" dirty="0"/>
              <a:t> </a:t>
            </a:r>
            <a:r>
              <a:rPr lang="es-ES" dirty="0" err="1"/>
              <a:t>the</a:t>
            </a:r>
            <a:r>
              <a:rPr lang="es-ES" dirty="0"/>
              <a:t> input vector </a:t>
            </a:r>
          </a:p>
          <a:p>
            <a:r>
              <a:rPr lang="es-ES" dirty="0" err="1"/>
              <a:t>fixunknowns</a:t>
            </a:r>
            <a:r>
              <a:rPr lang="es-ES" dirty="0"/>
              <a:t> </a:t>
            </a:r>
            <a:r>
              <a:rPr lang="es-ES" dirty="0" err="1"/>
              <a:t>Process</a:t>
            </a:r>
            <a:r>
              <a:rPr lang="es-ES" dirty="0"/>
              <a:t> </a:t>
            </a:r>
            <a:r>
              <a:rPr lang="es-ES" dirty="0" err="1"/>
              <a:t>unknown</a:t>
            </a:r>
            <a:r>
              <a:rPr lang="es-ES" dirty="0"/>
              <a:t> inputs </a:t>
            </a:r>
          </a:p>
          <a:p>
            <a:r>
              <a:rPr lang="es-ES" dirty="0" err="1"/>
              <a:t>removeconstantrows</a:t>
            </a:r>
            <a:r>
              <a:rPr lang="es-ES" dirty="0"/>
              <a:t> </a:t>
            </a:r>
            <a:r>
              <a:rPr lang="es-ES" dirty="0" err="1"/>
              <a:t>Remove</a:t>
            </a:r>
            <a:r>
              <a:rPr lang="es-ES" dirty="0"/>
              <a:t> inputs/targets </a:t>
            </a:r>
            <a:r>
              <a:rPr lang="es-ES" dirty="0" err="1"/>
              <a:t>that</a:t>
            </a:r>
            <a:r>
              <a:rPr lang="es-ES" dirty="0"/>
              <a:t> are </a:t>
            </a:r>
            <a:r>
              <a:rPr lang="es-ES" dirty="0" err="1"/>
              <a:t>constant</a:t>
            </a:r>
            <a:endParaRPr lang="es-ES" dirty="0"/>
          </a:p>
          <a:p>
            <a:r>
              <a:rPr lang="es-ES" dirty="0"/>
              <a:t>Ejemplo:</a:t>
            </a:r>
          </a:p>
          <a:p>
            <a:r>
              <a:rPr lang="es-ES" dirty="0" err="1"/>
              <a:t>net.inputs</a:t>
            </a:r>
            <a:r>
              <a:rPr lang="es-ES" dirty="0"/>
              <a:t>{1}.</a:t>
            </a:r>
            <a:r>
              <a:rPr lang="es-ES" dirty="0" err="1"/>
              <a:t>processFcns</a:t>
            </a:r>
            <a:r>
              <a:rPr lang="es-ES" dirty="0"/>
              <a:t>={'</a:t>
            </a:r>
            <a:r>
              <a:rPr lang="es-ES" dirty="0" err="1"/>
              <a:t>mapminmax</a:t>
            </a:r>
            <a:r>
              <a:rPr lang="es-ES" dirty="0"/>
              <a:t>'}</a:t>
            </a:r>
          </a:p>
          <a:p>
            <a:endParaRPr lang="es-ES" dirty="0"/>
          </a:p>
          <a:p>
            <a:r>
              <a:rPr lang="es-ES" dirty="0" err="1"/>
              <a:t>Increasing</a:t>
            </a:r>
            <a:r>
              <a:rPr lang="es-ES" dirty="0"/>
              <a:t> </a:t>
            </a:r>
            <a:r>
              <a:rPr lang="es-ES" dirty="0" err="1"/>
              <a:t>the</a:t>
            </a:r>
            <a:r>
              <a:rPr lang="es-ES" dirty="0"/>
              <a:t> </a:t>
            </a:r>
            <a:r>
              <a:rPr lang="es-ES" dirty="0" err="1"/>
              <a:t>number</a:t>
            </a:r>
            <a:r>
              <a:rPr lang="es-ES" dirty="0"/>
              <a:t> </a:t>
            </a:r>
            <a:r>
              <a:rPr lang="es-ES" dirty="0" err="1"/>
              <a:t>of</a:t>
            </a:r>
            <a:r>
              <a:rPr lang="es-ES" dirty="0"/>
              <a:t> </a:t>
            </a:r>
            <a:r>
              <a:rPr lang="es-ES" dirty="0" err="1"/>
              <a:t>neurons</a:t>
            </a:r>
            <a:r>
              <a:rPr lang="es-ES" dirty="0"/>
              <a:t> in </a:t>
            </a:r>
            <a:r>
              <a:rPr lang="es-ES" dirty="0" err="1"/>
              <a:t>the</a:t>
            </a:r>
            <a:r>
              <a:rPr lang="es-ES" dirty="0"/>
              <a:t> </a:t>
            </a:r>
            <a:r>
              <a:rPr lang="es-ES" dirty="0" err="1"/>
              <a:t>hidden</a:t>
            </a:r>
            <a:r>
              <a:rPr lang="es-ES" dirty="0"/>
              <a:t> </a:t>
            </a:r>
            <a:r>
              <a:rPr lang="es-ES" dirty="0" err="1"/>
              <a:t>layer</a:t>
            </a:r>
            <a:r>
              <a:rPr lang="es-ES" dirty="0"/>
              <a:t> </a:t>
            </a:r>
            <a:r>
              <a:rPr lang="es-ES" dirty="0" err="1"/>
              <a:t>increases</a:t>
            </a:r>
            <a:r>
              <a:rPr lang="es-ES" dirty="0"/>
              <a:t> </a:t>
            </a:r>
            <a:r>
              <a:rPr lang="es-ES" dirty="0" err="1"/>
              <a:t>the</a:t>
            </a:r>
            <a:r>
              <a:rPr lang="es-ES" dirty="0"/>
              <a:t> </a:t>
            </a:r>
            <a:r>
              <a:rPr lang="es-ES" dirty="0" err="1"/>
              <a:t>power</a:t>
            </a:r>
            <a:r>
              <a:rPr lang="es-ES" dirty="0"/>
              <a:t> </a:t>
            </a:r>
            <a:r>
              <a:rPr lang="es-ES" dirty="0" err="1"/>
              <a:t>of</a:t>
            </a:r>
            <a:r>
              <a:rPr lang="es-ES" dirty="0"/>
              <a:t> </a:t>
            </a:r>
            <a:r>
              <a:rPr lang="es-ES" dirty="0" err="1"/>
              <a:t>the</a:t>
            </a:r>
            <a:r>
              <a:rPr lang="es-ES" dirty="0"/>
              <a:t> </a:t>
            </a:r>
            <a:r>
              <a:rPr lang="es-ES" dirty="0" err="1"/>
              <a:t>network</a:t>
            </a:r>
            <a:r>
              <a:rPr lang="es-ES" dirty="0"/>
              <a:t>, </a:t>
            </a:r>
            <a:r>
              <a:rPr lang="es-ES" dirty="0" err="1"/>
              <a:t>but</a:t>
            </a:r>
            <a:r>
              <a:rPr lang="es-ES" dirty="0"/>
              <a:t> </a:t>
            </a:r>
            <a:r>
              <a:rPr lang="es-ES" dirty="0" err="1"/>
              <a:t>requires</a:t>
            </a:r>
            <a:r>
              <a:rPr lang="es-ES" dirty="0"/>
              <a:t> more </a:t>
            </a:r>
            <a:r>
              <a:rPr lang="es-ES" dirty="0" err="1"/>
              <a:t>computation</a:t>
            </a:r>
            <a:r>
              <a:rPr lang="es-ES" dirty="0"/>
              <a:t> and </a:t>
            </a:r>
            <a:r>
              <a:rPr lang="es-ES" dirty="0" err="1"/>
              <a:t>is</a:t>
            </a:r>
            <a:r>
              <a:rPr lang="es-ES" dirty="0"/>
              <a:t> more</a:t>
            </a:r>
          </a:p>
          <a:p>
            <a:r>
              <a:rPr lang="es-ES" dirty="0" err="1"/>
              <a:t>likely</a:t>
            </a:r>
            <a:r>
              <a:rPr lang="es-ES" dirty="0"/>
              <a:t> </a:t>
            </a:r>
            <a:r>
              <a:rPr lang="es-ES" dirty="0" err="1"/>
              <a:t>to</a:t>
            </a:r>
            <a:r>
              <a:rPr lang="es-ES" dirty="0"/>
              <a:t> produce </a:t>
            </a:r>
            <a:r>
              <a:rPr lang="es-ES" dirty="0" err="1"/>
              <a:t>overfitting</a:t>
            </a:r>
            <a:r>
              <a:rPr lang="es-ES" dirty="0"/>
              <a:t>.</a:t>
            </a:r>
          </a:p>
        </p:txBody>
      </p:sp>
      <p:sp>
        <p:nvSpPr>
          <p:cNvPr id="4" name="Marcador de número de diapositiva 3"/>
          <p:cNvSpPr>
            <a:spLocks noGrp="1"/>
          </p:cNvSpPr>
          <p:nvPr>
            <p:ph type="sldNum" sz="quarter" idx="5"/>
          </p:nvPr>
        </p:nvSpPr>
        <p:spPr/>
        <p:txBody>
          <a:bodyPr/>
          <a:lstStyle/>
          <a:p>
            <a:fld id="{70148605-813F-4D4B-B22B-EE7ABD2378A1}" type="slidenum">
              <a:rPr lang="es-ES" smtClean="0"/>
              <a:t>34</a:t>
            </a:fld>
            <a:endParaRPr lang="es-ES"/>
          </a:p>
        </p:txBody>
      </p:sp>
    </p:spTree>
    <p:extLst>
      <p:ext uri="{BB962C8B-B14F-4D97-AF65-F5344CB8AC3E}">
        <p14:creationId xmlns:p14="http://schemas.microsoft.com/office/powerpoint/2010/main" val="32917778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id="{2C6D1D23-B9EE-42EC-A8EC-2F52F291C2D7}"/>
              </a:ext>
            </a:extLst>
          </p:cNvPr>
          <p:cNvSpPr>
            <a:spLocks noGrp="1"/>
          </p:cNvSpPr>
          <p:nvPr>
            <p:ph type="body" idx="1"/>
          </p:nvPr>
        </p:nvSpPr>
        <p:spPr/>
        <p:txBody>
          <a:bodyPr/>
          <a:lstStyle/>
          <a:p>
            <a:r>
              <a:rPr lang="es-ES" dirty="0"/>
              <a:t>Para definir un problema de reconocimiento de patrones necesitamos Q vectores input como columnas. Estos vectores se corresponderán con Q vectores objetivo (en columna) que definirán las clases en que clasificar. Para clasificar en dos clases los vectores coluna objetivos será (1 0), (0,1). Para clasificar en tres clases los objetivos serán (1 0 0), (0 1 0) y (0 0 1).</a:t>
            </a:r>
          </a:p>
          <a:p>
            <a:r>
              <a:rPr lang="es-ES" dirty="0"/>
              <a:t>Ejemplo con de clasificación en dos clases</a:t>
            </a:r>
          </a:p>
          <a:p>
            <a:pPr defTabSz="908822">
              <a:defRPr/>
            </a:pPr>
            <a:r>
              <a:rPr lang="en-US" dirty="0"/>
              <a:t>inputs  = [2 1 0 1; 3 5 1 4]; targets = [1 0 0 1; 0 1 1 0]; </a:t>
            </a:r>
          </a:p>
          <a:p>
            <a:pPr defTabSz="908822">
              <a:defRPr/>
            </a:pPr>
            <a:r>
              <a:rPr lang="en-US" dirty="0"/>
              <a:t>Al input (2 3) le </a:t>
            </a:r>
            <a:r>
              <a:rPr lang="en-US" dirty="0" err="1"/>
              <a:t>corresponde</a:t>
            </a:r>
            <a:r>
              <a:rPr lang="en-US" dirty="0"/>
              <a:t> la </a:t>
            </a:r>
            <a:r>
              <a:rPr lang="en-US" dirty="0" err="1"/>
              <a:t>clase</a:t>
            </a:r>
            <a:r>
              <a:rPr lang="en-US" dirty="0"/>
              <a:t> (1 0)</a:t>
            </a:r>
          </a:p>
          <a:p>
            <a:pPr defTabSz="908822">
              <a:defRPr/>
            </a:pPr>
            <a:r>
              <a:rPr lang="es-ES" dirty="0"/>
              <a:t>Ejemplo con de clasificación en tres clases</a:t>
            </a:r>
          </a:p>
          <a:p>
            <a:pPr defTabSz="908822">
              <a:defRPr/>
            </a:pPr>
            <a:r>
              <a:rPr lang="en-US" dirty="0"/>
              <a:t>inputs  = [0 0 0 0 5 5 5 5; 0 0 5 5 0 0 5 5; 0 5 0 5 0 5 0 5]; targets = [1 0 0 0 0 0 0 0; 0 1 1 1 1 1 1 0; 0 0 0 0 0 0 0 1]; </a:t>
            </a:r>
            <a:endParaRPr lang="es-ES" dirty="0"/>
          </a:p>
          <a:p>
            <a:pPr defTabSz="908822">
              <a:defRPr/>
            </a:pPr>
            <a:r>
              <a:rPr lang="en-US" dirty="0"/>
              <a:t>Al input (0 0 0) le </a:t>
            </a:r>
            <a:r>
              <a:rPr lang="en-US" dirty="0" err="1"/>
              <a:t>corresponde</a:t>
            </a:r>
            <a:r>
              <a:rPr lang="en-US" dirty="0"/>
              <a:t> la </a:t>
            </a:r>
            <a:r>
              <a:rPr lang="en-US" dirty="0" err="1"/>
              <a:t>clase</a:t>
            </a:r>
            <a:r>
              <a:rPr lang="en-US" dirty="0"/>
              <a:t> (1 0 0)</a:t>
            </a:r>
          </a:p>
          <a:p>
            <a:pPr defTabSz="908822">
              <a:defRPr/>
            </a:pPr>
            <a:endParaRPr lang="en-US" dirty="0"/>
          </a:p>
          <a:p>
            <a:pPr defTabSz="908822">
              <a:defRPr/>
            </a:pPr>
            <a:r>
              <a:rPr lang="en-US" dirty="0" err="1"/>
              <a:t>En</a:t>
            </a:r>
            <a:r>
              <a:rPr lang="en-US" dirty="0"/>
              <a:t> la </a:t>
            </a:r>
            <a:r>
              <a:rPr lang="en-US" dirty="0" err="1"/>
              <a:t>estructura</a:t>
            </a:r>
            <a:r>
              <a:rPr lang="en-US" dirty="0"/>
              <a:t> tr Podemos </a:t>
            </a:r>
            <a:r>
              <a:rPr lang="en-US" dirty="0" err="1"/>
              <a:t>encontrar</a:t>
            </a:r>
            <a:r>
              <a:rPr lang="en-US" dirty="0"/>
              <a:t> los </a:t>
            </a:r>
            <a:r>
              <a:rPr lang="en-US" dirty="0" err="1"/>
              <a:t>índices</a:t>
            </a:r>
            <a:r>
              <a:rPr lang="en-US" dirty="0"/>
              <a:t> de los conjuntos de </a:t>
            </a:r>
            <a:r>
              <a:rPr lang="en-US" dirty="0" err="1"/>
              <a:t>entrenamiento</a:t>
            </a:r>
            <a:r>
              <a:rPr lang="en-US" dirty="0"/>
              <a:t>, </a:t>
            </a:r>
            <a:r>
              <a:rPr lang="en-US" dirty="0" err="1"/>
              <a:t>validación</a:t>
            </a:r>
            <a:r>
              <a:rPr lang="en-US" dirty="0"/>
              <a:t> y </a:t>
            </a:r>
            <a:r>
              <a:rPr lang="en-US" dirty="0" err="1"/>
              <a:t>predicción</a:t>
            </a:r>
            <a:r>
              <a:rPr lang="en-US" dirty="0"/>
              <a:t> (</a:t>
            </a:r>
            <a:r>
              <a:rPr lang="en-US" dirty="0" err="1"/>
              <a:t>trainInd</a:t>
            </a:r>
            <a:r>
              <a:rPr lang="en-US" dirty="0"/>
              <a:t>, </a:t>
            </a:r>
            <a:r>
              <a:rPr lang="en-US" dirty="0" err="1"/>
              <a:t>valInd</a:t>
            </a:r>
            <a:r>
              <a:rPr lang="en-US" dirty="0"/>
              <a:t>, </a:t>
            </a:r>
            <a:r>
              <a:rPr lang="en-US" dirty="0" err="1"/>
              <a:t>testInd</a:t>
            </a:r>
            <a:r>
              <a:rPr lang="en-US" dirty="0"/>
              <a:t>)</a:t>
            </a:r>
          </a:p>
          <a:p>
            <a:endParaRPr lang="es-ES" dirty="0"/>
          </a:p>
          <a:p>
            <a:r>
              <a:rPr lang="es-ES" b="1" dirty="0"/>
              <a:t>vec2ind</a:t>
            </a:r>
            <a:r>
              <a:rPr lang="es-ES" dirty="0"/>
              <a:t>([13;20]) = 2 (el segundo elemento del vector es mayor que el primero)</a:t>
            </a:r>
          </a:p>
          <a:p>
            <a:r>
              <a:rPr lang="es-ES" dirty="0"/>
              <a:t>vec2ind([130;20]) = 1</a:t>
            </a:r>
          </a:p>
        </p:txBody>
      </p:sp>
    </p:spTree>
    <p:extLst>
      <p:ext uri="{BB962C8B-B14F-4D97-AF65-F5344CB8AC3E}">
        <p14:creationId xmlns:p14="http://schemas.microsoft.com/office/powerpoint/2010/main" val="18568763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4930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51511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id="{F8548B29-C2C2-4DA1-8238-DA50DBF0A155}"/>
              </a:ext>
            </a:extLst>
          </p:cNvPr>
          <p:cNvSpPr>
            <a:spLocks noGrp="1"/>
          </p:cNvSpPr>
          <p:nvPr>
            <p:ph type="body" idx="1"/>
          </p:nvPr>
        </p:nvSpPr>
        <p:spPr/>
        <p:txBody>
          <a:bodyPr/>
          <a:lstStyle/>
          <a:p>
            <a:r>
              <a:rPr lang="es-ES" dirty="0"/>
              <a:t>Problema del uso de mínimos cuadrados ordinarios para estimar los pesos no tiene estructura algorítmica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Se ha entrenado la red 3 veces con 10, 5 y 20 neuronas ocultas</a:t>
            </a:r>
          </a:p>
        </p:txBody>
      </p:sp>
      <p:sp>
        <p:nvSpPr>
          <p:cNvPr id="4" name="Marcador de número de diapositiva 3"/>
          <p:cNvSpPr>
            <a:spLocks noGrp="1"/>
          </p:cNvSpPr>
          <p:nvPr>
            <p:ph type="sldNum" sz="quarter" idx="5"/>
          </p:nvPr>
        </p:nvSpPr>
        <p:spPr/>
        <p:txBody>
          <a:bodyPr/>
          <a:lstStyle/>
          <a:p>
            <a:fld id="{70148605-813F-4D4B-B22B-EE7ABD2378A1}" type="slidenum">
              <a:rPr lang="es-ES" smtClean="0"/>
              <a:t>42</a:t>
            </a:fld>
            <a:endParaRPr lang="es-ES"/>
          </a:p>
        </p:txBody>
      </p:sp>
    </p:spTree>
    <p:extLst>
      <p:ext uri="{BB962C8B-B14F-4D97-AF65-F5344CB8AC3E}">
        <p14:creationId xmlns:p14="http://schemas.microsoft.com/office/powerpoint/2010/main" val="7005630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id="{D4399279-095A-43C6-86ED-98D826A67ADE}"/>
              </a:ext>
            </a:extLst>
          </p:cNvPr>
          <p:cNvSpPr>
            <a:spLocks noGrp="1"/>
          </p:cNvSpPr>
          <p:nvPr>
            <p:ph type="body" idx="1"/>
          </p:nvPr>
        </p:nvSpPr>
        <p:spPr/>
        <p:txBody>
          <a:bodyPr/>
          <a:lstStyle/>
          <a:p>
            <a:r>
              <a:rPr lang="es-ES" dirty="0"/>
              <a:t>En el gráfico se presentas las probabilidades de quiebra de quiebra de diferentes empresas según determinado modelo. Si aumentamos mucho el umbral de probabilidad elegido para asegurar que hay quiebra se reducirá  el número de falsos positivos (algo bueno),  pero también se reducirá el </a:t>
            </a:r>
            <a:r>
              <a:rPr lang="es-ES" dirty="0" err="1"/>
              <a:t>nº</a:t>
            </a:r>
            <a:r>
              <a:rPr lang="es-ES" dirty="0"/>
              <a:t> de verdaderos positivos, algo malo.</a:t>
            </a:r>
          </a:p>
          <a:p>
            <a:r>
              <a:rPr lang="es-ES" dirty="0"/>
              <a:t>Si bajamos el umbral conseguimos acertar en todos los verdaderos positivos, pero tendremos a cambio numerosos falsos positivos.</a:t>
            </a:r>
          </a:p>
          <a:p>
            <a:r>
              <a:rPr lang="es-ES" dirty="0"/>
              <a:t>Para comparar el éxito de dos modelos en la predicción de la quiebra no basta hacerlo para un solo umbral; debemos hacerlo según los diferentes umbrales.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id="{0BDF90DA-9D7A-46B5-B43A-1344ADE4DE9F}"/>
              </a:ext>
            </a:extLst>
          </p:cNvPr>
          <p:cNvSpPr>
            <a:spLocks noGrp="1"/>
          </p:cNvSpPr>
          <p:nvPr>
            <p:ph type="body" idx="1"/>
          </p:nvPr>
        </p:nvSpPr>
        <p:spPr/>
        <p:txBody>
          <a:bodyPr/>
          <a:lstStyle/>
          <a:p>
            <a:r>
              <a:rPr lang="es-ES" dirty="0"/>
              <a:t>CURVAS ROC: </a:t>
            </a:r>
            <a:r>
              <a:rPr lang="pt-BR" b="1" dirty="0" err="1"/>
              <a:t>Receiver</a:t>
            </a:r>
            <a:r>
              <a:rPr lang="pt-BR" b="1" dirty="0"/>
              <a:t> </a:t>
            </a:r>
            <a:r>
              <a:rPr lang="pt-BR" b="1" dirty="0" err="1"/>
              <a:t>Operating</a:t>
            </a:r>
            <a:r>
              <a:rPr lang="pt-BR" b="1" dirty="0"/>
              <a:t> </a:t>
            </a:r>
            <a:r>
              <a:rPr lang="pt-BR" b="1" dirty="0" err="1"/>
              <a:t>Characteristic</a:t>
            </a:r>
            <a:r>
              <a:rPr lang="pt-BR" dirty="0"/>
              <a:t>, o Característica Operativa </a:t>
            </a:r>
            <a:r>
              <a:rPr lang="pt-BR" dirty="0" err="1"/>
              <a:t>del</a:t>
            </a:r>
            <a:r>
              <a:rPr lang="pt-BR" dirty="0"/>
              <a:t> Receptor.</a:t>
            </a:r>
            <a:endParaRPr lang="es-ES" dirty="0"/>
          </a:p>
          <a:p>
            <a:r>
              <a:rPr lang="es-ES" dirty="0"/>
              <a:t>Comparación gráfica del éxito de tres modelos para diferentes umbrales de discriminación. </a:t>
            </a:r>
          </a:p>
          <a:p>
            <a:r>
              <a:rPr lang="es-ES" dirty="0"/>
              <a:t>Tasa de verdaderos positivos frente a la tasa de falsos positivos.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a:p>
            <a:r>
              <a:rPr lang="en-US" dirty="0"/>
              <a:t> In dynamic networks, the output depends not only on the current input to the network, but also on the current or previous inputs, outputs, or states of the network. </a:t>
            </a:r>
            <a:endParaRPr lang="es-ES" dirty="0"/>
          </a:p>
        </p:txBody>
      </p:sp>
      <p:sp>
        <p:nvSpPr>
          <p:cNvPr id="4" name="Marcador de número de diapositiva 3"/>
          <p:cNvSpPr>
            <a:spLocks noGrp="1"/>
          </p:cNvSpPr>
          <p:nvPr>
            <p:ph type="sldNum" sz="quarter" idx="5"/>
          </p:nvPr>
        </p:nvSpPr>
        <p:spPr/>
        <p:txBody>
          <a:bodyPr/>
          <a:lstStyle/>
          <a:p>
            <a:fld id="{70148605-813F-4D4B-B22B-EE7ABD2378A1}" type="slidenum">
              <a:rPr lang="es-ES" smtClean="0"/>
              <a:t>49</a:t>
            </a:fld>
            <a:endParaRPr lang="es-ES"/>
          </a:p>
        </p:txBody>
      </p:sp>
    </p:spTree>
    <p:extLst>
      <p:ext uri="{BB962C8B-B14F-4D97-AF65-F5344CB8AC3E}">
        <p14:creationId xmlns:p14="http://schemas.microsoft.com/office/powerpoint/2010/main" val="31068571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Si el desempeño en el conjunto de entrenamiento es bueno pero en el conjunto test es significativamente peor, lo que podría indicar </a:t>
            </a:r>
            <a:r>
              <a:rPr lang="es-ES" dirty="0" err="1"/>
              <a:t>overfitting</a:t>
            </a:r>
            <a:r>
              <a:rPr lang="es-ES" dirty="0"/>
              <a:t>, reducir el número de neuronas podría mejorar el resultado</a:t>
            </a:r>
          </a:p>
        </p:txBody>
      </p:sp>
      <p:sp>
        <p:nvSpPr>
          <p:cNvPr id="4" name="Marcador de número de diapositiva 3"/>
          <p:cNvSpPr>
            <a:spLocks noGrp="1"/>
          </p:cNvSpPr>
          <p:nvPr>
            <p:ph type="sldNum" sz="quarter" idx="5"/>
          </p:nvPr>
        </p:nvSpPr>
        <p:spPr/>
        <p:txBody>
          <a:bodyPr/>
          <a:lstStyle/>
          <a:p>
            <a:fld id="{70148605-813F-4D4B-B22B-EE7ABD2378A1}" type="slidenum">
              <a:rPr lang="es-ES" smtClean="0"/>
              <a:t>50</a:t>
            </a:fld>
            <a:endParaRPr lang="es-ES"/>
          </a:p>
        </p:txBody>
      </p:sp>
    </p:spTree>
    <p:extLst>
      <p:ext uri="{BB962C8B-B14F-4D97-AF65-F5344CB8AC3E}">
        <p14:creationId xmlns:p14="http://schemas.microsoft.com/office/powerpoint/2010/main" val="22878884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Para un modelo de predicción perfecta solo debería haber un valor no nulo de la función de autocorrelación de los errores: el de retardo cero y </a:t>
            </a:r>
            <a:r>
              <a:rPr lang="es-ES" b="1" dirty="0"/>
              <a:t>los errores de predicción deberían ser completamente </a:t>
            </a:r>
            <a:r>
              <a:rPr lang="es-ES" b="1" dirty="0" err="1"/>
              <a:t>incorrelacionados</a:t>
            </a:r>
            <a:r>
              <a:rPr lang="es-ES" b="1" dirty="0"/>
              <a:t> </a:t>
            </a:r>
            <a:r>
              <a:rPr lang="es-ES" dirty="0"/>
              <a:t>entre sí (ruido blanco). Si hay una correlación significativa entre los errores sería posible </a:t>
            </a:r>
            <a:r>
              <a:rPr lang="es-ES" b="1" dirty="0"/>
              <a:t>mejorar la predicción</a:t>
            </a:r>
            <a:r>
              <a:rPr lang="es-ES" dirty="0"/>
              <a:t>, quizás </a:t>
            </a:r>
            <a:r>
              <a:rPr lang="es-ES" b="1" dirty="0"/>
              <a:t>incrementando el número de retardos</a:t>
            </a:r>
            <a:r>
              <a:rPr lang="es-ES" dirty="0"/>
              <a:t>.</a:t>
            </a:r>
          </a:p>
          <a:p>
            <a:r>
              <a:rPr lang="es-ES" dirty="0"/>
              <a:t>En la figura hay autocorrelaciones entre los errores que son significativas al superar las bandas de confianza.</a:t>
            </a:r>
          </a:p>
        </p:txBody>
      </p:sp>
      <p:sp>
        <p:nvSpPr>
          <p:cNvPr id="4" name="Marcador de número de diapositiva 3"/>
          <p:cNvSpPr>
            <a:spLocks noGrp="1"/>
          </p:cNvSpPr>
          <p:nvPr>
            <p:ph type="sldNum" sz="quarter" idx="5"/>
          </p:nvPr>
        </p:nvSpPr>
        <p:spPr/>
        <p:txBody>
          <a:bodyPr/>
          <a:lstStyle/>
          <a:p>
            <a:fld id="{70148605-813F-4D4B-B22B-EE7ABD2378A1}" type="slidenum">
              <a:rPr lang="es-ES" smtClean="0"/>
              <a:t>51</a:t>
            </a:fld>
            <a:endParaRPr lang="es-ES"/>
          </a:p>
        </p:txBody>
      </p:sp>
    </p:spTree>
    <p:extLst>
      <p:ext uri="{BB962C8B-B14F-4D97-AF65-F5344CB8AC3E}">
        <p14:creationId xmlns:p14="http://schemas.microsoft.com/office/powerpoint/2010/main" val="2118414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Activación umbral o de escalón: Y=1,0 si la combinación de variables excede cierto umbral</a:t>
            </a:r>
          </a:p>
          <a:p>
            <a:r>
              <a:rPr lang="es-ES" dirty="0"/>
              <a:t>Para conseguir una respuesta numérica es necesario usa funciones continuas de activación.</a:t>
            </a:r>
          </a:p>
          <a:p>
            <a:r>
              <a:rPr lang="es-ES" dirty="0"/>
              <a:t>Activación </a:t>
            </a:r>
            <a:r>
              <a:rPr lang="es-ES" dirty="0" err="1"/>
              <a:t>sigmoidal</a:t>
            </a:r>
            <a:r>
              <a:rPr lang="es-ES" dirty="0"/>
              <a:t>: </a:t>
            </a:r>
            <a:r>
              <a:rPr lang="es-ES" b="1" dirty="0"/>
              <a:t>modelo </a:t>
            </a:r>
            <a:r>
              <a:rPr lang="es-ES" b="1" dirty="0" err="1"/>
              <a:t>Logit</a:t>
            </a:r>
            <a:endParaRPr lang="es-ES" b="1" dirty="0"/>
          </a:p>
          <a:p>
            <a:r>
              <a:rPr lang="es-ES" dirty="0"/>
              <a:t>Activación lineal : </a:t>
            </a:r>
            <a:r>
              <a:rPr lang="es-ES" b="1" dirty="0"/>
              <a:t>regresión multivariante</a:t>
            </a:r>
          </a:p>
          <a:p>
            <a:r>
              <a:rPr lang="es-ES" dirty="0"/>
              <a:t>Con estas funciones de activación es posible que la salida sea un número real </a:t>
            </a:r>
          </a:p>
          <a:p>
            <a:endParaRPr lang="es-ES" dirty="0"/>
          </a:p>
        </p:txBody>
      </p:sp>
      <p:sp>
        <p:nvSpPr>
          <p:cNvPr id="4" name="Marcador de número de diapositiva 3"/>
          <p:cNvSpPr>
            <a:spLocks noGrp="1"/>
          </p:cNvSpPr>
          <p:nvPr>
            <p:ph type="sldNum" sz="quarter" idx="10"/>
          </p:nvPr>
        </p:nvSpPr>
        <p:spPr/>
        <p:txBody>
          <a:bodyPr/>
          <a:lstStyle/>
          <a:p>
            <a:fld id="{70148605-813F-4D4B-B22B-EE7ABD2378A1}" type="slidenum">
              <a:rPr lang="es-ES" smtClean="0"/>
              <a:t>5</a:t>
            </a:fld>
            <a:endParaRPr lang="es-ES"/>
          </a:p>
        </p:txBody>
      </p:sp>
    </p:spTree>
    <p:extLst>
      <p:ext uri="{BB962C8B-B14F-4D97-AF65-F5344CB8AC3E}">
        <p14:creationId xmlns:p14="http://schemas.microsoft.com/office/powerpoint/2010/main" val="19147895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un modelo perfecto NARX (</a:t>
            </a:r>
            <a:r>
              <a:rPr lang="es-ES" dirty="0" err="1"/>
              <a:t>Nonlineal</a:t>
            </a:r>
            <a:r>
              <a:rPr lang="es-ES" dirty="0"/>
              <a:t> </a:t>
            </a:r>
            <a:r>
              <a:rPr lang="es-ES" dirty="0" err="1"/>
              <a:t>Autoregressive</a:t>
            </a:r>
            <a:r>
              <a:rPr lang="es-ES" dirty="0"/>
              <a:t> </a:t>
            </a:r>
            <a:r>
              <a:rPr lang="es-ES" dirty="0" err="1"/>
              <a:t>with</a:t>
            </a:r>
            <a:r>
              <a:rPr lang="es-ES" dirty="0"/>
              <a:t> </a:t>
            </a:r>
            <a:r>
              <a:rPr lang="es-ES" dirty="0" err="1"/>
              <a:t>Exogenous</a:t>
            </a:r>
            <a:r>
              <a:rPr lang="es-ES" dirty="0"/>
              <a:t> inputs), no debe haber correlación entre los inputs y los errores; en tal caso sería posible mejorar la predicción, quizás incrementando el número de retardos.</a:t>
            </a:r>
          </a:p>
          <a:p>
            <a:pPr defTabSz="908822">
              <a:defRPr/>
            </a:pPr>
            <a:r>
              <a:rPr lang="es-ES" dirty="0"/>
              <a:t>En la figura hay autocorrelaciones entre los errores que son significativas al superar las bandas de confianza.</a:t>
            </a:r>
          </a:p>
          <a:p>
            <a:endParaRPr lang="es-ES" dirty="0"/>
          </a:p>
        </p:txBody>
      </p:sp>
      <p:sp>
        <p:nvSpPr>
          <p:cNvPr id="4" name="Marcador de número de diapositiva 3"/>
          <p:cNvSpPr>
            <a:spLocks noGrp="1"/>
          </p:cNvSpPr>
          <p:nvPr>
            <p:ph type="sldNum" sz="quarter" idx="5"/>
          </p:nvPr>
        </p:nvSpPr>
        <p:spPr/>
        <p:txBody>
          <a:bodyPr/>
          <a:lstStyle/>
          <a:p>
            <a:fld id="{70148605-813F-4D4B-B22B-EE7ABD2378A1}" type="slidenum">
              <a:rPr lang="es-ES" smtClean="0"/>
              <a:t>52</a:t>
            </a:fld>
            <a:endParaRPr lang="es-ES"/>
          </a:p>
        </p:txBody>
      </p:sp>
    </p:spTree>
    <p:extLst>
      <p:ext uri="{BB962C8B-B14F-4D97-AF65-F5344CB8AC3E}">
        <p14:creationId xmlns:p14="http://schemas.microsoft.com/office/powerpoint/2010/main" val="42201637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id="{A0735DD0-BD45-4A88-B130-B50984B87ABB}"/>
              </a:ext>
            </a:extLst>
          </p:cNvPr>
          <p:cNvSpPr>
            <a:spLocks noGrp="1"/>
          </p:cNvSpPr>
          <p:nvPr>
            <p:ph type="body" idx="1"/>
          </p:nvPr>
        </p:nvSpPr>
        <p:spPr/>
        <p:txBody>
          <a:bodyPr/>
          <a:lstStyle/>
          <a:p>
            <a:r>
              <a:rPr lang="es-ES" dirty="0">
                <a:effectLst/>
              </a:rPr>
              <a:t>Para que prediga hay que dar dos valores iniciales</a:t>
            </a:r>
          </a:p>
          <a:p>
            <a:r>
              <a:rPr lang="es-ES" dirty="0">
                <a:effectLst/>
              </a:rPr>
              <a:t>PREDICCIÓN INTRAMUESTRAL</a:t>
            </a:r>
          </a:p>
          <a:p>
            <a:r>
              <a:rPr lang="es-ES" dirty="0">
                <a:effectLst/>
              </a:rPr>
              <a:t>T = </a:t>
            </a:r>
            <a:r>
              <a:rPr lang="es-ES" dirty="0" err="1">
                <a:effectLst/>
                <a:hlinkClick r:id="rId3"/>
              </a:rPr>
              <a:t>solar_dataset</a:t>
            </a:r>
            <a:r>
              <a:rPr lang="es-ES" dirty="0">
                <a:effectLst/>
              </a:rPr>
              <a:t>;</a:t>
            </a:r>
            <a:br>
              <a:rPr lang="es-ES" dirty="0">
                <a:effectLst/>
              </a:rPr>
            </a:br>
            <a:r>
              <a:rPr lang="es-ES" dirty="0">
                <a:effectLst/>
              </a:rPr>
              <a:t>net = </a:t>
            </a:r>
            <a:r>
              <a:rPr lang="es-ES" dirty="0" err="1">
                <a:effectLst/>
                <a:hlinkClick r:id="rId4"/>
              </a:rPr>
              <a:t>narnet</a:t>
            </a:r>
            <a:r>
              <a:rPr lang="es-ES" dirty="0">
                <a:effectLst/>
              </a:rPr>
              <a:t>(1:2,10);</a:t>
            </a:r>
            <a:br>
              <a:rPr lang="es-ES" dirty="0">
                <a:effectLst/>
              </a:rPr>
            </a:br>
            <a:r>
              <a:rPr lang="es-ES" dirty="0">
                <a:effectLst/>
              </a:rPr>
              <a:t>[</a:t>
            </a:r>
            <a:r>
              <a:rPr lang="es-ES" dirty="0" err="1">
                <a:effectLst/>
              </a:rPr>
              <a:t>Xs,Xi,Ai,Ts</a:t>
            </a:r>
            <a:r>
              <a:rPr lang="es-ES" dirty="0">
                <a:effectLst/>
              </a:rPr>
              <a:t>] = </a:t>
            </a:r>
            <a:r>
              <a:rPr lang="es-ES" dirty="0" err="1">
                <a:effectLst/>
              </a:rPr>
              <a:t>preparets</a:t>
            </a:r>
            <a:r>
              <a:rPr lang="es-ES" dirty="0">
                <a:effectLst/>
              </a:rPr>
              <a:t>(net,{},{},T);</a:t>
            </a:r>
            <a:br>
              <a:rPr lang="es-ES" dirty="0">
                <a:effectLst/>
              </a:rPr>
            </a:br>
            <a:r>
              <a:rPr lang="es-ES" dirty="0">
                <a:effectLst/>
              </a:rPr>
              <a:t>net = </a:t>
            </a:r>
            <a:r>
              <a:rPr lang="es-ES" dirty="0" err="1">
                <a:effectLst/>
                <a:hlinkClick r:id="rId5"/>
              </a:rPr>
              <a:t>train</a:t>
            </a:r>
            <a:r>
              <a:rPr lang="es-ES" dirty="0">
                <a:effectLst/>
              </a:rPr>
              <a:t>(</a:t>
            </a:r>
            <a:r>
              <a:rPr lang="es-ES" dirty="0" err="1">
                <a:effectLst/>
              </a:rPr>
              <a:t>net,X,T,Xi,Ai</a:t>
            </a:r>
            <a:r>
              <a:rPr lang="es-ES" dirty="0">
                <a:effectLst/>
              </a:rPr>
              <a:t>);</a:t>
            </a:r>
            <a:br>
              <a:rPr lang="es-ES" dirty="0">
                <a:effectLst/>
              </a:rPr>
            </a:br>
            <a:r>
              <a:rPr lang="es-ES" dirty="0" err="1">
                <a:effectLst/>
                <a:hlinkClick r:id="rId6"/>
              </a:rPr>
              <a:t>view</a:t>
            </a:r>
            <a:r>
              <a:rPr lang="es-ES" dirty="0">
                <a:effectLst/>
              </a:rPr>
              <a:t>(net)</a:t>
            </a:r>
            <a:br>
              <a:rPr lang="es-ES" dirty="0">
                <a:effectLst/>
              </a:rPr>
            </a:br>
            <a:r>
              <a:rPr lang="es-ES" dirty="0">
                <a:effectLst/>
              </a:rPr>
              <a:t>Y = net(</a:t>
            </a:r>
            <a:r>
              <a:rPr lang="es-ES" dirty="0" err="1">
                <a:effectLst/>
              </a:rPr>
              <a:t>Xs,Xi,Ai</a:t>
            </a:r>
            <a:r>
              <a:rPr lang="es-ES" dirty="0">
                <a:effectLst/>
              </a:rPr>
              <a:t>)</a:t>
            </a:r>
            <a:br>
              <a:rPr lang="es-ES" dirty="0">
                <a:effectLst/>
              </a:rPr>
            </a:br>
            <a:r>
              <a:rPr lang="es-ES" dirty="0" err="1">
                <a:effectLst/>
              </a:rPr>
              <a:t>plotresponse</a:t>
            </a:r>
            <a:r>
              <a:rPr lang="es-ES" dirty="0">
                <a:effectLst/>
              </a:rPr>
              <a:t>(T,Y)</a:t>
            </a:r>
            <a:br>
              <a:rPr lang="es-ES" dirty="0">
                <a:effectLst/>
              </a:rPr>
            </a:br>
            <a:br>
              <a:rPr lang="es-ES" dirty="0">
                <a:effectLst/>
              </a:rPr>
            </a:br>
            <a:r>
              <a:rPr lang="es-ES" dirty="0" err="1">
                <a:effectLst/>
              </a:rPr>
              <a:t>See</a:t>
            </a:r>
            <a:r>
              <a:rPr lang="es-ES" dirty="0">
                <a:effectLst/>
              </a:rPr>
              <a:t> </a:t>
            </a:r>
            <a:r>
              <a:rPr lang="es-ES" dirty="0" err="1">
                <a:effectLst/>
              </a:rPr>
              <a:t>also</a:t>
            </a:r>
            <a:r>
              <a:rPr lang="es-ES" dirty="0">
                <a:effectLst/>
              </a:rPr>
              <a:t> NTSTOOL, NARNET, PREPARETS, NNDATASETS.</a:t>
            </a:r>
          </a:p>
          <a:p>
            <a:endParaRPr lang="es-ES" dirty="0">
              <a:effectLst/>
            </a:endParaRPr>
          </a:p>
          <a:p>
            <a:r>
              <a:rPr lang="es-ES" dirty="0"/>
              <a:t>[ net </a:t>
            </a:r>
            <a:r>
              <a:rPr lang="es-ES" dirty="0" err="1"/>
              <a:t>tr</a:t>
            </a:r>
            <a:r>
              <a:rPr lang="es-ES" dirty="0"/>
              <a:t> ] = </a:t>
            </a:r>
            <a:r>
              <a:rPr lang="es-ES" dirty="0" err="1"/>
              <a:t>train</a:t>
            </a:r>
            <a:r>
              <a:rPr lang="es-ES" dirty="0"/>
              <a:t>( net, </a:t>
            </a:r>
            <a:r>
              <a:rPr lang="es-ES" dirty="0" err="1"/>
              <a:t>Xs</a:t>
            </a:r>
            <a:r>
              <a:rPr lang="es-ES" dirty="0"/>
              <a:t>, </a:t>
            </a:r>
            <a:r>
              <a:rPr lang="es-ES" dirty="0" err="1"/>
              <a:t>Ts</a:t>
            </a:r>
            <a:r>
              <a:rPr lang="es-ES" dirty="0"/>
              <a:t>, Xi, </a:t>
            </a:r>
            <a:r>
              <a:rPr lang="es-ES" dirty="0" err="1"/>
              <a:t>Ai</a:t>
            </a:r>
            <a:r>
              <a:rPr lang="es-ES" dirty="0"/>
              <a:t> );</a:t>
            </a:r>
          </a:p>
          <a:p>
            <a:r>
              <a:rPr lang="es-ES" dirty="0"/>
              <a:t>[ </a:t>
            </a:r>
            <a:r>
              <a:rPr lang="es-ES" dirty="0" err="1"/>
              <a:t>Ys</a:t>
            </a:r>
            <a:r>
              <a:rPr lang="es-ES" dirty="0"/>
              <a:t> </a:t>
            </a:r>
            <a:r>
              <a:rPr lang="es-ES" dirty="0" err="1"/>
              <a:t>Xf</a:t>
            </a:r>
            <a:r>
              <a:rPr lang="es-ES" dirty="0"/>
              <a:t> </a:t>
            </a:r>
            <a:r>
              <a:rPr lang="es-ES" dirty="0" err="1"/>
              <a:t>Af</a:t>
            </a:r>
            <a:r>
              <a:rPr lang="es-ES" dirty="0"/>
              <a:t> ] = net( </a:t>
            </a:r>
            <a:r>
              <a:rPr lang="es-ES" dirty="0" err="1"/>
              <a:t>Xs</a:t>
            </a:r>
            <a:r>
              <a:rPr lang="es-ES" dirty="0"/>
              <a:t>, Xi, </a:t>
            </a:r>
            <a:r>
              <a:rPr lang="es-ES" dirty="0" err="1"/>
              <a:t>Ai</a:t>
            </a:r>
            <a:r>
              <a:rPr lang="es-ES" dirty="0"/>
              <a:t> );</a:t>
            </a:r>
          </a:p>
          <a:p>
            <a:r>
              <a:rPr lang="es-ES" dirty="0"/>
              <a:t>Es = </a:t>
            </a:r>
            <a:r>
              <a:rPr lang="es-ES" dirty="0" err="1"/>
              <a:t>gsubtract</a:t>
            </a:r>
            <a:r>
              <a:rPr lang="es-ES" dirty="0"/>
              <a:t>(</a:t>
            </a:r>
            <a:r>
              <a:rPr lang="es-ES" dirty="0" err="1"/>
              <a:t>net,Ts,Ys</a:t>
            </a:r>
            <a:r>
              <a:rPr lang="es-ES" dirty="0"/>
              <a:t>);</a:t>
            </a:r>
          </a:p>
          <a:p>
            <a:r>
              <a:rPr lang="es-ES" dirty="0" err="1"/>
              <a:t>Finally</a:t>
            </a:r>
            <a:r>
              <a:rPr lang="es-ES" dirty="0"/>
              <a:t>, </a:t>
            </a:r>
            <a:r>
              <a:rPr lang="es-ES" dirty="0" err="1"/>
              <a:t>to</a:t>
            </a:r>
            <a:r>
              <a:rPr lang="es-ES" dirty="0"/>
              <a:t> </a:t>
            </a:r>
            <a:r>
              <a:rPr lang="es-ES" dirty="0" err="1"/>
              <a:t>predict</a:t>
            </a:r>
            <a:r>
              <a:rPr lang="es-ES" dirty="0"/>
              <a:t> </a:t>
            </a:r>
            <a:r>
              <a:rPr lang="es-ES" dirty="0" err="1"/>
              <a:t>into</a:t>
            </a:r>
            <a:r>
              <a:rPr lang="es-ES" dirty="0"/>
              <a:t> </a:t>
            </a:r>
            <a:r>
              <a:rPr lang="es-ES" dirty="0" err="1"/>
              <a:t>the</a:t>
            </a:r>
            <a:r>
              <a:rPr lang="es-ES" dirty="0"/>
              <a:t> </a:t>
            </a:r>
            <a:r>
              <a:rPr lang="es-ES" dirty="0" err="1"/>
              <a:t>future</a:t>
            </a:r>
            <a:r>
              <a:rPr lang="es-ES" dirty="0"/>
              <a:t> M </a:t>
            </a:r>
            <a:r>
              <a:rPr lang="es-ES" dirty="0" err="1"/>
              <a:t>timesteps</a:t>
            </a:r>
            <a:r>
              <a:rPr lang="es-ES" dirty="0"/>
              <a:t> </a:t>
            </a:r>
            <a:r>
              <a:rPr lang="es-ES" dirty="0" err="1"/>
              <a:t>beyond</a:t>
            </a:r>
            <a:r>
              <a:rPr lang="es-ES" dirty="0"/>
              <a:t> </a:t>
            </a:r>
            <a:r>
              <a:rPr lang="es-ES" dirty="0" err="1"/>
              <a:t>the</a:t>
            </a:r>
            <a:r>
              <a:rPr lang="es-ES" dirty="0"/>
              <a:t> </a:t>
            </a:r>
            <a:r>
              <a:rPr lang="es-ES" dirty="0" err="1"/>
              <a:t>end</a:t>
            </a:r>
            <a:r>
              <a:rPr lang="es-ES" dirty="0"/>
              <a:t> </a:t>
            </a:r>
            <a:r>
              <a:rPr lang="es-ES" dirty="0" err="1"/>
              <a:t>of</a:t>
            </a:r>
            <a:r>
              <a:rPr lang="es-ES" dirty="0"/>
              <a:t> </a:t>
            </a:r>
            <a:r>
              <a:rPr lang="es-ES" dirty="0" err="1"/>
              <a:t>the</a:t>
            </a:r>
            <a:r>
              <a:rPr lang="es-ES" dirty="0"/>
              <a:t> target data</a:t>
            </a:r>
          </a:p>
          <a:p>
            <a:r>
              <a:rPr lang="es-ES" dirty="0"/>
              <a:t>Xic2 = </a:t>
            </a:r>
            <a:r>
              <a:rPr lang="es-ES" dirty="0" err="1"/>
              <a:t>Xf</a:t>
            </a:r>
            <a:r>
              <a:rPr lang="es-ES" dirty="0"/>
              <a:t>; </a:t>
            </a:r>
          </a:p>
          <a:p>
            <a:r>
              <a:rPr lang="es-ES" dirty="0"/>
              <a:t>Aic2 = </a:t>
            </a:r>
            <a:r>
              <a:rPr lang="es-ES" dirty="0" err="1"/>
              <a:t>Af</a:t>
            </a:r>
            <a:r>
              <a:rPr lang="es-ES" dirty="0"/>
              <a:t>;</a:t>
            </a:r>
          </a:p>
          <a:p>
            <a:r>
              <a:rPr lang="es-ES" dirty="0" err="1"/>
              <a:t>Ypred</a:t>
            </a:r>
            <a:r>
              <a:rPr lang="es-ES" dirty="0"/>
              <a:t> = netc2( </a:t>
            </a:r>
            <a:r>
              <a:rPr lang="es-ES" dirty="0" err="1"/>
              <a:t>cell</a:t>
            </a:r>
            <a:r>
              <a:rPr lang="es-ES" dirty="0"/>
              <a:t>(1,M), Xic2, Aic2);</a:t>
            </a:r>
          </a:p>
          <a:p>
            <a:br>
              <a:rPr lang="es-ES" dirty="0">
                <a:effectLst/>
              </a:rPr>
            </a:br>
            <a:endParaRPr lang="es-E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https://es.mathworks.com/help/deeplearning/ref/narnet.html</a:t>
            </a:r>
          </a:p>
          <a:p>
            <a:endParaRPr lang="es-ES" dirty="0"/>
          </a:p>
          <a:p>
            <a:r>
              <a:rPr lang="es-ES" dirty="0"/>
              <a:t>PREDECIMOS LAS OBSERVACIONES 101 HASTA EL 105 A PARTIR DE T (1:100)</a:t>
            </a:r>
          </a:p>
          <a:p>
            <a:r>
              <a:rPr lang="es-ES" dirty="0"/>
              <a:t>T = </a:t>
            </a:r>
            <a:r>
              <a:rPr lang="es-ES" dirty="0" err="1"/>
              <a:t>simplenar_dataset</a:t>
            </a:r>
            <a:r>
              <a:rPr lang="es-ES" dirty="0"/>
              <a:t>; net = </a:t>
            </a:r>
            <a:r>
              <a:rPr lang="es-ES" dirty="0" err="1"/>
              <a:t>narnet</a:t>
            </a:r>
            <a:r>
              <a:rPr lang="es-ES" dirty="0"/>
              <a:t>(1:2,10); </a:t>
            </a:r>
          </a:p>
          <a:p>
            <a:r>
              <a:rPr lang="es-ES" dirty="0"/>
              <a:t>Prepare </a:t>
            </a:r>
            <a:r>
              <a:rPr lang="es-ES" dirty="0" err="1"/>
              <a:t>the</a:t>
            </a:r>
            <a:r>
              <a:rPr lang="es-ES" dirty="0"/>
              <a:t> time series data </a:t>
            </a:r>
            <a:r>
              <a:rPr lang="es-ES" dirty="0" err="1"/>
              <a:t>using</a:t>
            </a:r>
            <a:r>
              <a:rPr lang="es-ES" dirty="0"/>
              <a:t> </a:t>
            </a:r>
            <a:r>
              <a:rPr lang="es-ES" dirty="0" err="1"/>
              <a:t>preparets</a:t>
            </a:r>
            <a:r>
              <a:rPr lang="es-ES" dirty="0"/>
              <a:t> and </a:t>
            </a:r>
            <a:r>
              <a:rPr lang="es-ES" dirty="0" err="1"/>
              <a:t>train</a:t>
            </a:r>
            <a:r>
              <a:rPr lang="es-ES" dirty="0"/>
              <a:t> </a:t>
            </a:r>
            <a:r>
              <a:rPr lang="es-ES" dirty="0" err="1"/>
              <a:t>the</a:t>
            </a:r>
            <a:r>
              <a:rPr lang="es-ES" dirty="0"/>
              <a:t> </a:t>
            </a:r>
            <a:r>
              <a:rPr lang="es-ES" dirty="0" err="1"/>
              <a:t>network</a:t>
            </a:r>
            <a:r>
              <a:rPr lang="es-ES" dirty="0"/>
              <a:t>.</a:t>
            </a:r>
          </a:p>
          <a:p>
            <a:r>
              <a:rPr lang="es-ES" dirty="0"/>
              <a:t>[</a:t>
            </a:r>
            <a:r>
              <a:rPr lang="es-ES" dirty="0" err="1"/>
              <a:t>Xs,Xi,Ai,Ts</a:t>
            </a:r>
            <a:r>
              <a:rPr lang="es-ES" dirty="0"/>
              <a:t>] = </a:t>
            </a:r>
            <a:r>
              <a:rPr lang="es-ES" dirty="0" err="1"/>
              <a:t>preparets</a:t>
            </a:r>
            <a:r>
              <a:rPr lang="es-ES" dirty="0"/>
              <a:t>(net,{},{},T); net = </a:t>
            </a:r>
            <a:r>
              <a:rPr lang="es-ES" dirty="0" err="1"/>
              <a:t>train</a:t>
            </a:r>
            <a:r>
              <a:rPr lang="es-ES" dirty="0"/>
              <a:t>(</a:t>
            </a:r>
            <a:r>
              <a:rPr lang="es-ES" dirty="0" err="1"/>
              <a:t>net,Xs,Ts,Xi,Ai</a:t>
            </a:r>
            <a:r>
              <a:rPr lang="es-ES" dirty="0"/>
              <a:t>); </a:t>
            </a:r>
            <a:r>
              <a:rPr lang="es-ES" dirty="0" err="1"/>
              <a:t>view</a:t>
            </a:r>
            <a:r>
              <a:rPr lang="es-ES" dirty="0"/>
              <a:t>(net) </a:t>
            </a:r>
          </a:p>
          <a:p>
            <a:r>
              <a:rPr lang="es-ES" dirty="0"/>
              <a:t>xi: los dos primero elementos de T</a:t>
            </a:r>
          </a:p>
          <a:p>
            <a:r>
              <a:rPr lang="es-ES" dirty="0" err="1"/>
              <a:t>xs</a:t>
            </a:r>
            <a:r>
              <a:rPr lang="es-ES" dirty="0"/>
              <a:t> ,</a:t>
            </a:r>
            <a:r>
              <a:rPr lang="es-ES" dirty="0" err="1"/>
              <a:t>Ts</a:t>
            </a:r>
            <a:r>
              <a:rPr lang="es-ES" dirty="0"/>
              <a:t> : los restantes elementos de T</a:t>
            </a:r>
          </a:p>
          <a:p>
            <a:r>
              <a:rPr lang="es-ES" dirty="0" err="1"/>
              <a:t>ai</a:t>
            </a:r>
            <a:r>
              <a:rPr lang="es-ES" dirty="0"/>
              <a:t>, </a:t>
            </a:r>
            <a:r>
              <a:rPr lang="es-ES" dirty="0" err="1"/>
              <a:t>af</a:t>
            </a:r>
            <a:r>
              <a:rPr lang="es-ES" dirty="0"/>
              <a:t> = celdas 2x0</a:t>
            </a:r>
          </a:p>
          <a:p>
            <a:endParaRPr lang="es-ES" dirty="0"/>
          </a:p>
          <a:p>
            <a:r>
              <a:rPr lang="es-ES" dirty="0" err="1"/>
              <a:t>Calculate</a:t>
            </a:r>
            <a:r>
              <a:rPr lang="es-ES" dirty="0"/>
              <a:t> </a:t>
            </a:r>
            <a:r>
              <a:rPr lang="es-ES" dirty="0" err="1"/>
              <a:t>the</a:t>
            </a:r>
            <a:r>
              <a:rPr lang="es-ES" dirty="0"/>
              <a:t> </a:t>
            </a:r>
            <a:r>
              <a:rPr lang="es-ES" dirty="0" err="1"/>
              <a:t>network</a:t>
            </a:r>
            <a:r>
              <a:rPr lang="es-ES" dirty="0"/>
              <a:t> performance.</a:t>
            </a:r>
          </a:p>
          <a:p>
            <a:r>
              <a:rPr lang="es-ES" dirty="0"/>
              <a:t>[</a:t>
            </a:r>
            <a:r>
              <a:rPr lang="es-ES" dirty="0" err="1"/>
              <a:t>Y,Xf,Af</a:t>
            </a:r>
            <a:r>
              <a:rPr lang="es-ES" dirty="0"/>
              <a:t>] = net(</a:t>
            </a:r>
            <a:r>
              <a:rPr lang="es-ES" dirty="0" err="1"/>
              <a:t>Xs,Xi,Ai</a:t>
            </a:r>
            <a:r>
              <a:rPr lang="es-ES" dirty="0"/>
              <a:t>); </a:t>
            </a:r>
            <a:r>
              <a:rPr lang="es-ES" dirty="0" err="1"/>
              <a:t>perf</a:t>
            </a:r>
            <a:r>
              <a:rPr lang="es-ES" dirty="0"/>
              <a:t> = </a:t>
            </a:r>
            <a:r>
              <a:rPr lang="es-ES" dirty="0" err="1"/>
              <a:t>perform</a:t>
            </a:r>
            <a:r>
              <a:rPr lang="es-ES" dirty="0"/>
              <a:t>(</a:t>
            </a:r>
            <a:r>
              <a:rPr lang="es-ES" dirty="0" err="1"/>
              <a:t>net,Ts,Y</a:t>
            </a:r>
            <a:r>
              <a:rPr lang="es-ES" dirty="0"/>
              <a:t>) </a:t>
            </a:r>
          </a:p>
          <a:p>
            <a:r>
              <a:rPr lang="es-ES" dirty="0" err="1"/>
              <a:t>perf</a:t>
            </a:r>
            <a:r>
              <a:rPr lang="es-ES" dirty="0"/>
              <a:t> = 1.0100e-09 </a:t>
            </a:r>
          </a:p>
          <a:p>
            <a:r>
              <a:rPr lang="es-ES" b="1" dirty="0" err="1"/>
              <a:t>To</a:t>
            </a:r>
            <a:r>
              <a:rPr lang="es-ES" b="1" dirty="0"/>
              <a:t> </a:t>
            </a:r>
            <a:r>
              <a:rPr lang="es-ES" b="1" dirty="0" err="1"/>
              <a:t>predict</a:t>
            </a:r>
            <a:r>
              <a:rPr lang="es-ES" dirty="0"/>
              <a:t> </a:t>
            </a:r>
            <a:r>
              <a:rPr lang="es-ES" dirty="0" err="1"/>
              <a:t>the</a:t>
            </a:r>
            <a:r>
              <a:rPr lang="es-ES" dirty="0"/>
              <a:t> output </a:t>
            </a:r>
            <a:r>
              <a:rPr lang="es-ES" dirty="0" err="1"/>
              <a:t>for</a:t>
            </a:r>
            <a:r>
              <a:rPr lang="es-ES" dirty="0"/>
              <a:t> </a:t>
            </a:r>
            <a:r>
              <a:rPr lang="es-ES" dirty="0" err="1"/>
              <a:t>the</a:t>
            </a:r>
            <a:r>
              <a:rPr lang="es-ES" dirty="0"/>
              <a:t> </a:t>
            </a:r>
            <a:r>
              <a:rPr lang="es-ES" dirty="0" err="1"/>
              <a:t>next</a:t>
            </a:r>
            <a:r>
              <a:rPr lang="es-ES" dirty="0"/>
              <a:t> 5 time </a:t>
            </a:r>
            <a:r>
              <a:rPr lang="es-ES" dirty="0" err="1"/>
              <a:t>steps</a:t>
            </a:r>
            <a:r>
              <a:rPr lang="es-ES" dirty="0"/>
              <a:t>, </a:t>
            </a:r>
            <a:r>
              <a:rPr lang="es-ES" dirty="0" err="1"/>
              <a:t>first</a:t>
            </a:r>
            <a:r>
              <a:rPr lang="es-ES" dirty="0"/>
              <a:t> </a:t>
            </a:r>
            <a:r>
              <a:rPr lang="es-ES" dirty="0" err="1"/>
              <a:t>simulate</a:t>
            </a:r>
            <a:r>
              <a:rPr lang="es-ES" dirty="0"/>
              <a:t> </a:t>
            </a:r>
            <a:r>
              <a:rPr lang="es-ES" dirty="0" err="1"/>
              <a:t>the</a:t>
            </a:r>
            <a:r>
              <a:rPr lang="es-ES" dirty="0"/>
              <a:t> </a:t>
            </a:r>
            <a:r>
              <a:rPr lang="es-ES" dirty="0" err="1"/>
              <a:t>network</a:t>
            </a:r>
            <a:r>
              <a:rPr lang="es-ES" dirty="0"/>
              <a:t> in </a:t>
            </a:r>
            <a:r>
              <a:rPr lang="es-ES" dirty="0" err="1"/>
              <a:t>closed</a:t>
            </a:r>
            <a:r>
              <a:rPr lang="es-ES" dirty="0"/>
              <a:t> </a:t>
            </a:r>
            <a:r>
              <a:rPr lang="es-ES" dirty="0" err="1"/>
              <a:t>loop</a:t>
            </a:r>
            <a:r>
              <a:rPr lang="es-ES" dirty="0"/>
              <a:t> </a:t>
            </a:r>
            <a:r>
              <a:rPr lang="es-ES" dirty="0" err="1"/>
              <a:t>form</a:t>
            </a:r>
            <a:r>
              <a:rPr lang="es-ES" dirty="0"/>
              <a:t>.</a:t>
            </a:r>
          </a:p>
          <a:p>
            <a:r>
              <a:rPr lang="es-ES" dirty="0"/>
              <a:t>[</a:t>
            </a:r>
            <a:r>
              <a:rPr lang="es-ES" dirty="0" err="1"/>
              <a:t>netc,Xic,Aic</a:t>
            </a:r>
            <a:r>
              <a:rPr lang="es-ES" dirty="0"/>
              <a:t>] = </a:t>
            </a:r>
            <a:r>
              <a:rPr lang="es-ES" dirty="0" err="1"/>
              <a:t>closeloop</a:t>
            </a:r>
            <a:r>
              <a:rPr lang="es-ES" dirty="0"/>
              <a:t>(</a:t>
            </a:r>
            <a:r>
              <a:rPr lang="es-ES" dirty="0" err="1"/>
              <a:t>net,Xf,Af</a:t>
            </a:r>
            <a:r>
              <a:rPr lang="es-ES" dirty="0"/>
              <a:t>); </a:t>
            </a:r>
            <a:r>
              <a:rPr lang="es-ES" dirty="0" err="1"/>
              <a:t>view</a:t>
            </a:r>
            <a:r>
              <a:rPr lang="es-ES" dirty="0"/>
              <a:t>(</a:t>
            </a:r>
            <a:r>
              <a:rPr lang="es-ES" dirty="0" err="1"/>
              <a:t>netc</a:t>
            </a:r>
            <a:r>
              <a:rPr lang="es-ES" dirty="0"/>
              <a:t>) </a:t>
            </a:r>
          </a:p>
          <a:p>
            <a:r>
              <a:rPr lang="en-US" dirty="0"/>
              <a:t>The network only has one input. In closed loop mode, this input is joined to the output.</a:t>
            </a:r>
          </a:p>
          <a:p>
            <a:r>
              <a:rPr lang="en-US" dirty="0"/>
              <a:t>To simulate the network 5 time steps ahead, input an empty cell array of length 5. The network requires only the initial conditions given in </a:t>
            </a:r>
            <a:r>
              <a:rPr lang="en-US" dirty="0" err="1"/>
              <a:t>Xic</a:t>
            </a:r>
            <a:r>
              <a:rPr lang="en-US" dirty="0"/>
              <a:t> and </a:t>
            </a:r>
            <a:r>
              <a:rPr lang="en-US" dirty="0" err="1"/>
              <a:t>Aic</a:t>
            </a:r>
            <a:r>
              <a:rPr lang="en-US" dirty="0"/>
              <a:t>.</a:t>
            </a:r>
          </a:p>
          <a:p>
            <a:r>
              <a:rPr lang="en-US" dirty="0"/>
              <a:t>y2 = </a:t>
            </a:r>
            <a:r>
              <a:rPr lang="en-US" dirty="0" err="1"/>
              <a:t>netc</a:t>
            </a:r>
            <a:r>
              <a:rPr lang="en-US" dirty="0"/>
              <a:t>(cell(0,5),</a:t>
            </a:r>
            <a:r>
              <a:rPr lang="en-US" dirty="0" err="1"/>
              <a:t>Xic,Aic</a:t>
            </a:r>
            <a:r>
              <a:rPr lang="en-US" dirty="0"/>
              <a:t>) </a:t>
            </a:r>
          </a:p>
          <a:p>
            <a:r>
              <a:rPr lang="en-US" dirty="0"/>
              <a:t>y2 = 1x5 cell array {[0.8346]} {[0.3329]} {[0.9084]} {[1.0000]} {[0.3190]}</a:t>
            </a:r>
          </a:p>
          <a:p>
            <a:endParaRPr lang="es-ES" dirty="0"/>
          </a:p>
          <a:p>
            <a:endParaRPr lang="es-ES" dirty="0"/>
          </a:p>
          <a:p>
            <a:endParaRPr lang="es-ES" dirty="0"/>
          </a:p>
        </p:txBody>
      </p:sp>
      <p:sp>
        <p:nvSpPr>
          <p:cNvPr id="4" name="Marcador de número de diapositiva 3"/>
          <p:cNvSpPr>
            <a:spLocks noGrp="1"/>
          </p:cNvSpPr>
          <p:nvPr>
            <p:ph type="sldNum" sz="quarter" idx="5"/>
          </p:nvPr>
        </p:nvSpPr>
        <p:spPr/>
        <p:txBody>
          <a:bodyPr/>
          <a:lstStyle/>
          <a:p>
            <a:fld id="{70148605-813F-4D4B-B22B-EE7ABD2378A1}" type="slidenum">
              <a:rPr lang="es-ES" smtClean="0"/>
              <a:t>54</a:t>
            </a:fld>
            <a:endParaRPr lang="es-ES"/>
          </a:p>
        </p:txBody>
      </p:sp>
    </p:spTree>
    <p:extLst>
      <p:ext uri="{BB962C8B-B14F-4D97-AF65-F5344CB8AC3E}">
        <p14:creationId xmlns:p14="http://schemas.microsoft.com/office/powerpoint/2010/main" val="21349188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Deep </a:t>
            </a:r>
            <a:r>
              <a:rPr lang="es-ES" dirty="0" err="1"/>
              <a:t>Learning</a:t>
            </a:r>
            <a:r>
              <a:rPr lang="es-ES" dirty="0"/>
              <a:t> </a:t>
            </a:r>
            <a:r>
              <a:rPr lang="es-ES" dirty="0" err="1"/>
              <a:t>Toolbox</a:t>
            </a:r>
            <a:r>
              <a:rPr lang="es-ES" dirty="0"/>
              <a:t> </a:t>
            </a:r>
            <a:r>
              <a:rPr lang="es-ES" dirty="0" err="1"/>
              <a:t>User´s</a:t>
            </a:r>
            <a:r>
              <a:rPr lang="es-ES" dirty="0"/>
              <a:t> </a:t>
            </a:r>
            <a:r>
              <a:rPr lang="es-ES" dirty="0" err="1"/>
              <a:t>Guide</a:t>
            </a:r>
            <a:r>
              <a:rPr lang="es-ES" dirty="0"/>
              <a:t> (6-54)</a:t>
            </a:r>
          </a:p>
          <a:p>
            <a:endParaRPr lang="es-ES" dirty="0"/>
          </a:p>
          <a:p>
            <a:pPr defTabSz="908822">
              <a:defRPr/>
            </a:pPr>
            <a:r>
              <a:rPr lang="es-ES" dirty="0"/>
              <a:t>Para predecir con otros 10 inputs elegidos al azar: </a:t>
            </a:r>
            <a:r>
              <a:rPr lang="en-US" dirty="0"/>
              <a:t>x3 = num2cell(rand(1,10)); [y3,xf,af] = </a:t>
            </a:r>
            <a:r>
              <a:rPr lang="en-US" dirty="0" err="1"/>
              <a:t>netc</a:t>
            </a:r>
            <a:r>
              <a:rPr lang="en-US" dirty="0"/>
              <a:t>(x3,xi,ai);</a:t>
            </a:r>
          </a:p>
          <a:p>
            <a:pPr defTabSz="908822">
              <a:defRPr/>
            </a:pPr>
            <a:endParaRPr lang="en-US" dirty="0"/>
          </a:p>
          <a:p>
            <a:pPr defTabSz="908822">
              <a:defRPr/>
            </a:pPr>
            <a:r>
              <a:rPr lang="en-US" dirty="0"/>
              <a:t>Num2cell </a:t>
            </a:r>
            <a:r>
              <a:rPr lang="en-US" dirty="0" err="1"/>
              <a:t>convierte</a:t>
            </a:r>
            <a:r>
              <a:rPr lang="en-US" dirty="0"/>
              <a:t> una </a:t>
            </a:r>
            <a:r>
              <a:rPr lang="en-US" dirty="0" err="1"/>
              <a:t>matriz</a:t>
            </a:r>
            <a:r>
              <a:rPr lang="en-US" dirty="0"/>
              <a:t> </a:t>
            </a:r>
            <a:r>
              <a:rPr lang="en-US" dirty="0" err="1"/>
              <a:t>en</a:t>
            </a:r>
            <a:r>
              <a:rPr lang="en-US" dirty="0"/>
              <a:t> una </a:t>
            </a:r>
            <a:r>
              <a:rPr lang="en-US" dirty="0" err="1"/>
              <a:t>celda</a:t>
            </a:r>
            <a:endParaRPr lang="es-ES" dirty="0"/>
          </a:p>
          <a:p>
            <a:endParaRPr lang="es-ES" dirty="0"/>
          </a:p>
        </p:txBody>
      </p:sp>
      <p:sp>
        <p:nvSpPr>
          <p:cNvPr id="4" name="Marcador de número de diapositiva 3"/>
          <p:cNvSpPr>
            <a:spLocks noGrp="1"/>
          </p:cNvSpPr>
          <p:nvPr>
            <p:ph type="sldNum" sz="quarter" idx="5"/>
          </p:nvPr>
        </p:nvSpPr>
        <p:spPr/>
        <p:txBody>
          <a:bodyPr/>
          <a:lstStyle/>
          <a:p>
            <a:fld id="{70148605-813F-4D4B-B22B-EE7ABD2378A1}" type="slidenum">
              <a:rPr lang="es-ES" smtClean="0"/>
              <a:t>55</a:t>
            </a:fld>
            <a:endParaRPr lang="es-ES"/>
          </a:p>
        </p:txBody>
      </p:sp>
    </p:spTree>
    <p:extLst>
      <p:ext uri="{BB962C8B-B14F-4D97-AF65-F5344CB8AC3E}">
        <p14:creationId xmlns:p14="http://schemas.microsoft.com/office/powerpoint/2010/main" val="1231113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https://es.mathworks.com/help/deeplearning/ref/narnet.html</a:t>
            </a:r>
          </a:p>
          <a:p>
            <a:endParaRPr lang="es-ES" dirty="0"/>
          </a:p>
          <a:p>
            <a:r>
              <a:rPr lang="es-ES" dirty="0"/>
              <a:t>PREDECIMOS LAS ÚLTOMAS 5 OBSERVACIONES (96 AL 100) DE LA SERIE T1 DE 100 OBSERVACIONES</a:t>
            </a:r>
          </a:p>
          <a:p>
            <a:r>
              <a:rPr lang="es-ES" dirty="0"/>
              <a:t>T = </a:t>
            </a:r>
            <a:r>
              <a:rPr lang="es-ES" dirty="0" err="1"/>
              <a:t>simplenar_dataset</a:t>
            </a:r>
            <a:r>
              <a:rPr lang="es-ES" dirty="0"/>
              <a:t>; net = </a:t>
            </a:r>
            <a:r>
              <a:rPr lang="es-ES" dirty="0" err="1"/>
              <a:t>narnet</a:t>
            </a:r>
            <a:r>
              <a:rPr lang="es-ES" dirty="0"/>
              <a:t>(1:2,10); </a:t>
            </a:r>
          </a:p>
          <a:p>
            <a:r>
              <a:rPr lang="es-ES" dirty="0"/>
              <a:t>Prepare </a:t>
            </a:r>
            <a:r>
              <a:rPr lang="es-ES" dirty="0" err="1"/>
              <a:t>the</a:t>
            </a:r>
            <a:r>
              <a:rPr lang="es-ES" dirty="0"/>
              <a:t> time series data </a:t>
            </a:r>
            <a:r>
              <a:rPr lang="es-ES" dirty="0" err="1"/>
              <a:t>using</a:t>
            </a:r>
            <a:r>
              <a:rPr lang="es-ES" dirty="0"/>
              <a:t> </a:t>
            </a:r>
            <a:r>
              <a:rPr lang="es-ES" dirty="0" err="1"/>
              <a:t>preparets</a:t>
            </a:r>
            <a:r>
              <a:rPr lang="es-ES" dirty="0"/>
              <a:t> and </a:t>
            </a:r>
            <a:r>
              <a:rPr lang="es-ES" dirty="0" err="1"/>
              <a:t>train</a:t>
            </a:r>
            <a:r>
              <a:rPr lang="es-ES" dirty="0"/>
              <a:t> </a:t>
            </a:r>
            <a:r>
              <a:rPr lang="es-ES" dirty="0" err="1"/>
              <a:t>the</a:t>
            </a:r>
            <a:r>
              <a:rPr lang="es-ES" dirty="0"/>
              <a:t> </a:t>
            </a:r>
            <a:r>
              <a:rPr lang="es-ES" dirty="0" err="1"/>
              <a:t>network</a:t>
            </a:r>
            <a:r>
              <a:rPr lang="es-ES" dirty="0"/>
              <a:t>.</a:t>
            </a:r>
          </a:p>
          <a:p>
            <a:r>
              <a:rPr lang="es-ES" dirty="0"/>
              <a:t>[</a:t>
            </a:r>
            <a:r>
              <a:rPr lang="es-ES" dirty="0" err="1"/>
              <a:t>Xs,Xi,Ai,Ts</a:t>
            </a:r>
            <a:r>
              <a:rPr lang="es-ES" dirty="0"/>
              <a:t>] = </a:t>
            </a:r>
            <a:r>
              <a:rPr lang="es-ES" dirty="0" err="1"/>
              <a:t>preparets</a:t>
            </a:r>
            <a:r>
              <a:rPr lang="es-ES" dirty="0"/>
              <a:t>(net,{},{},T); net = </a:t>
            </a:r>
            <a:r>
              <a:rPr lang="es-ES" dirty="0" err="1"/>
              <a:t>train</a:t>
            </a:r>
            <a:r>
              <a:rPr lang="es-ES" dirty="0"/>
              <a:t>(</a:t>
            </a:r>
            <a:r>
              <a:rPr lang="es-ES" dirty="0" err="1"/>
              <a:t>net,Xs,Ts,Xi,Ai</a:t>
            </a:r>
            <a:r>
              <a:rPr lang="es-ES" dirty="0"/>
              <a:t>); </a:t>
            </a:r>
            <a:r>
              <a:rPr lang="es-ES" dirty="0" err="1"/>
              <a:t>view</a:t>
            </a:r>
            <a:r>
              <a:rPr lang="es-ES" dirty="0"/>
              <a:t>(net) </a:t>
            </a:r>
          </a:p>
          <a:p>
            <a:endParaRPr lang="es-ES" dirty="0"/>
          </a:p>
          <a:p>
            <a:r>
              <a:rPr lang="es-ES" dirty="0" err="1"/>
              <a:t>Calculate</a:t>
            </a:r>
            <a:r>
              <a:rPr lang="es-ES" dirty="0"/>
              <a:t> </a:t>
            </a:r>
            <a:r>
              <a:rPr lang="es-ES" dirty="0" err="1"/>
              <a:t>the</a:t>
            </a:r>
            <a:r>
              <a:rPr lang="es-ES" dirty="0"/>
              <a:t> </a:t>
            </a:r>
            <a:r>
              <a:rPr lang="es-ES" dirty="0" err="1"/>
              <a:t>network</a:t>
            </a:r>
            <a:r>
              <a:rPr lang="es-ES" dirty="0"/>
              <a:t> performance.</a:t>
            </a:r>
          </a:p>
          <a:p>
            <a:r>
              <a:rPr lang="es-ES" dirty="0"/>
              <a:t>[</a:t>
            </a:r>
            <a:r>
              <a:rPr lang="es-ES" dirty="0" err="1"/>
              <a:t>Y,Xf,Af</a:t>
            </a:r>
            <a:r>
              <a:rPr lang="es-ES" dirty="0"/>
              <a:t>] = net(</a:t>
            </a:r>
            <a:r>
              <a:rPr lang="es-ES" dirty="0" err="1"/>
              <a:t>Xs,Xi,Ai</a:t>
            </a:r>
            <a:r>
              <a:rPr lang="es-ES" dirty="0"/>
              <a:t>); </a:t>
            </a:r>
            <a:r>
              <a:rPr lang="es-ES" dirty="0" err="1"/>
              <a:t>perf</a:t>
            </a:r>
            <a:r>
              <a:rPr lang="es-ES" dirty="0"/>
              <a:t> = </a:t>
            </a:r>
            <a:r>
              <a:rPr lang="es-ES" dirty="0" err="1"/>
              <a:t>perform</a:t>
            </a:r>
            <a:r>
              <a:rPr lang="es-ES" dirty="0"/>
              <a:t>(</a:t>
            </a:r>
            <a:r>
              <a:rPr lang="es-ES" dirty="0" err="1"/>
              <a:t>net,Ts,Y</a:t>
            </a:r>
            <a:r>
              <a:rPr lang="es-ES" dirty="0"/>
              <a:t>) </a:t>
            </a:r>
          </a:p>
          <a:p>
            <a:r>
              <a:rPr lang="es-ES" dirty="0" err="1"/>
              <a:t>perf</a:t>
            </a:r>
            <a:r>
              <a:rPr lang="es-ES" dirty="0"/>
              <a:t> = 1.0100e-09 </a:t>
            </a:r>
          </a:p>
          <a:p>
            <a:r>
              <a:rPr lang="es-ES" b="1" dirty="0" err="1"/>
              <a:t>To</a:t>
            </a:r>
            <a:r>
              <a:rPr lang="es-ES" b="1" dirty="0"/>
              <a:t> </a:t>
            </a:r>
            <a:r>
              <a:rPr lang="es-ES" b="1" dirty="0" err="1"/>
              <a:t>predict</a:t>
            </a:r>
            <a:r>
              <a:rPr lang="es-ES" dirty="0"/>
              <a:t> </a:t>
            </a:r>
            <a:r>
              <a:rPr lang="es-ES" dirty="0" err="1"/>
              <a:t>the</a:t>
            </a:r>
            <a:r>
              <a:rPr lang="es-ES" dirty="0"/>
              <a:t> output </a:t>
            </a:r>
            <a:r>
              <a:rPr lang="es-ES" dirty="0" err="1"/>
              <a:t>for</a:t>
            </a:r>
            <a:r>
              <a:rPr lang="es-ES" dirty="0"/>
              <a:t> </a:t>
            </a:r>
            <a:r>
              <a:rPr lang="es-ES" dirty="0" err="1"/>
              <a:t>the</a:t>
            </a:r>
            <a:r>
              <a:rPr lang="es-ES" dirty="0"/>
              <a:t> </a:t>
            </a:r>
            <a:r>
              <a:rPr lang="es-ES" dirty="0" err="1"/>
              <a:t>next</a:t>
            </a:r>
            <a:r>
              <a:rPr lang="es-ES" dirty="0"/>
              <a:t> 5 time </a:t>
            </a:r>
            <a:r>
              <a:rPr lang="es-ES" dirty="0" err="1"/>
              <a:t>steps</a:t>
            </a:r>
            <a:r>
              <a:rPr lang="es-ES" dirty="0"/>
              <a:t>, </a:t>
            </a:r>
            <a:r>
              <a:rPr lang="es-ES" dirty="0" err="1"/>
              <a:t>first</a:t>
            </a:r>
            <a:r>
              <a:rPr lang="es-ES" dirty="0"/>
              <a:t> </a:t>
            </a:r>
            <a:r>
              <a:rPr lang="es-ES" dirty="0" err="1"/>
              <a:t>simulate</a:t>
            </a:r>
            <a:r>
              <a:rPr lang="es-ES" dirty="0"/>
              <a:t> </a:t>
            </a:r>
            <a:r>
              <a:rPr lang="es-ES" dirty="0" err="1"/>
              <a:t>the</a:t>
            </a:r>
            <a:r>
              <a:rPr lang="es-ES" dirty="0"/>
              <a:t> </a:t>
            </a:r>
            <a:r>
              <a:rPr lang="es-ES" dirty="0" err="1"/>
              <a:t>network</a:t>
            </a:r>
            <a:r>
              <a:rPr lang="es-ES" dirty="0"/>
              <a:t> in </a:t>
            </a:r>
            <a:r>
              <a:rPr lang="es-ES" dirty="0" err="1"/>
              <a:t>closed</a:t>
            </a:r>
            <a:r>
              <a:rPr lang="es-ES" dirty="0"/>
              <a:t> </a:t>
            </a:r>
            <a:r>
              <a:rPr lang="es-ES" dirty="0" err="1"/>
              <a:t>loop</a:t>
            </a:r>
            <a:r>
              <a:rPr lang="es-ES" dirty="0"/>
              <a:t> </a:t>
            </a:r>
            <a:r>
              <a:rPr lang="es-ES" dirty="0" err="1"/>
              <a:t>form</a:t>
            </a:r>
            <a:r>
              <a:rPr lang="es-ES" dirty="0"/>
              <a:t>.</a:t>
            </a:r>
          </a:p>
          <a:p>
            <a:r>
              <a:rPr lang="es-ES" dirty="0"/>
              <a:t>[</a:t>
            </a:r>
            <a:r>
              <a:rPr lang="es-ES" dirty="0" err="1"/>
              <a:t>netc,Xic,Aic</a:t>
            </a:r>
            <a:r>
              <a:rPr lang="es-ES" dirty="0"/>
              <a:t>] = </a:t>
            </a:r>
            <a:r>
              <a:rPr lang="es-ES" dirty="0" err="1"/>
              <a:t>closeloop</a:t>
            </a:r>
            <a:r>
              <a:rPr lang="es-ES" dirty="0"/>
              <a:t>(</a:t>
            </a:r>
            <a:r>
              <a:rPr lang="es-ES" dirty="0" err="1"/>
              <a:t>net,Xf,Af</a:t>
            </a:r>
            <a:r>
              <a:rPr lang="es-ES" dirty="0"/>
              <a:t>); </a:t>
            </a:r>
            <a:r>
              <a:rPr lang="es-ES" dirty="0" err="1"/>
              <a:t>view</a:t>
            </a:r>
            <a:r>
              <a:rPr lang="es-ES" dirty="0"/>
              <a:t>(</a:t>
            </a:r>
            <a:r>
              <a:rPr lang="es-ES" dirty="0" err="1"/>
              <a:t>netc</a:t>
            </a:r>
            <a:r>
              <a:rPr lang="es-ES" dirty="0"/>
              <a:t>) </a:t>
            </a:r>
          </a:p>
          <a:p>
            <a:r>
              <a:rPr lang="en-US" dirty="0"/>
              <a:t>The network only has one input. In closed loop mode, this input is joined to the output.</a:t>
            </a:r>
          </a:p>
          <a:p>
            <a:r>
              <a:rPr lang="en-US" dirty="0"/>
              <a:t>To simulate the network 5 time steps ahead, input an empty cell array of length 5. The network requires only the initial conditions given in </a:t>
            </a:r>
            <a:r>
              <a:rPr lang="en-US" dirty="0" err="1"/>
              <a:t>Xic</a:t>
            </a:r>
            <a:r>
              <a:rPr lang="en-US" dirty="0"/>
              <a:t> and </a:t>
            </a:r>
            <a:r>
              <a:rPr lang="en-US" dirty="0" err="1"/>
              <a:t>Aic</a:t>
            </a:r>
            <a:r>
              <a:rPr lang="en-US" dirty="0"/>
              <a:t>.</a:t>
            </a:r>
          </a:p>
          <a:p>
            <a:r>
              <a:rPr lang="en-US" dirty="0"/>
              <a:t>y2 = </a:t>
            </a:r>
            <a:r>
              <a:rPr lang="en-US" dirty="0" err="1"/>
              <a:t>netc</a:t>
            </a:r>
            <a:r>
              <a:rPr lang="en-US" dirty="0"/>
              <a:t>(cell(0,5),</a:t>
            </a:r>
            <a:r>
              <a:rPr lang="en-US" dirty="0" err="1"/>
              <a:t>Xic,Aic</a:t>
            </a:r>
            <a:r>
              <a:rPr lang="en-US" dirty="0"/>
              <a:t>) </a:t>
            </a:r>
          </a:p>
          <a:p>
            <a:r>
              <a:rPr lang="en-US" dirty="0"/>
              <a:t>y2 = 1x5 cell array {[0.8346]} {[0.3329]} {[0.9084]} {[1.0000]} {[0.3190]}</a:t>
            </a:r>
          </a:p>
          <a:p>
            <a:r>
              <a:rPr lang="es-ES" dirty="0"/>
              <a:t>[0.8995]    [0.6078]    [0.6704]    [0.9507]    [0.7514] con el programa de arriba</a:t>
            </a:r>
          </a:p>
          <a:p>
            <a:endParaRPr lang="es-ES" dirty="0"/>
          </a:p>
          <a:p>
            <a:r>
              <a:rPr lang="es-ES" dirty="0"/>
              <a:t>[0.8995]    [0.6082]    [0.6701]    [0.9506]    [0.7519] con las APPS</a:t>
            </a:r>
          </a:p>
          <a:p>
            <a:r>
              <a:rPr lang="es-ES" dirty="0"/>
              <a:t>[0.8995]    [0.6080]    [0.6703]    [0.9505]    [0.7516] con las APPS por segunda vez</a:t>
            </a:r>
          </a:p>
          <a:p>
            <a:endParaRPr lang="es-ES" dirty="0"/>
          </a:p>
          <a:p>
            <a:endParaRPr lang="es-ES" dirty="0"/>
          </a:p>
        </p:txBody>
      </p:sp>
      <p:sp>
        <p:nvSpPr>
          <p:cNvPr id="4" name="Marcador de número de diapositiva 3"/>
          <p:cNvSpPr>
            <a:spLocks noGrp="1"/>
          </p:cNvSpPr>
          <p:nvPr>
            <p:ph type="sldNum" sz="quarter" idx="5"/>
          </p:nvPr>
        </p:nvSpPr>
        <p:spPr/>
        <p:txBody>
          <a:bodyPr/>
          <a:lstStyle/>
          <a:p>
            <a:fld id="{70148605-813F-4D4B-B22B-EE7ABD2378A1}" type="slidenum">
              <a:rPr lang="es-ES" smtClean="0"/>
              <a:t>56</a:t>
            </a:fld>
            <a:endParaRPr lang="es-ES"/>
          </a:p>
        </p:txBody>
      </p:sp>
    </p:spTree>
    <p:extLst>
      <p:ext uri="{BB962C8B-B14F-4D97-AF65-F5344CB8AC3E}">
        <p14:creationId xmlns:p14="http://schemas.microsoft.com/office/powerpoint/2010/main" val="35053764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OPEN LOOP: Predicción directa h pasos adelante (predicción en un solo paso). A partir del valor de y(t) y los anteriores predecimos los de y(</a:t>
            </a:r>
            <a:r>
              <a:rPr lang="es-ES" dirty="0" err="1"/>
              <a:t>t+h</a:t>
            </a:r>
            <a:r>
              <a:rPr lang="es-ES" dirty="0"/>
              <a:t>).</a:t>
            </a:r>
          </a:p>
          <a:p>
            <a:r>
              <a:rPr lang="es-ES" dirty="0"/>
              <a:t>CLOSED LOOP: Predicción iterativa h pasos adelante. Para predecir y(</a:t>
            </a:r>
            <a:r>
              <a:rPr lang="es-ES" dirty="0" err="1"/>
              <a:t>t+h</a:t>
            </a:r>
            <a:r>
              <a:rPr lang="es-ES" dirty="0"/>
              <a:t>) empleamos las predicciones intermedias de y(t+1), y(t+2),…,y(t+h-1).</a:t>
            </a:r>
          </a:p>
          <a:p>
            <a:endParaRPr lang="es-ES" dirty="0"/>
          </a:p>
          <a:p>
            <a:r>
              <a:rPr lang="en-US" dirty="0"/>
              <a:t>The network will be created and trained in open loop form.  Training with open loop (single-step) prediction is more efficient than with closed loop (multi-step) prediction because it allows us to supply the network with correct feedback inputs even as we train it to produce the correct feedback outputs.</a:t>
            </a:r>
          </a:p>
          <a:p>
            <a:r>
              <a:rPr lang="en-US" dirty="0"/>
              <a:t>After training, the network may be converted to closed loop form, or any other form, that the application requires.</a:t>
            </a:r>
          </a:p>
          <a:p>
            <a:endParaRPr lang="es-ES" dirty="0"/>
          </a:p>
        </p:txBody>
      </p:sp>
      <p:sp>
        <p:nvSpPr>
          <p:cNvPr id="4" name="Marcador de número de diapositiva 3"/>
          <p:cNvSpPr>
            <a:spLocks noGrp="1"/>
          </p:cNvSpPr>
          <p:nvPr>
            <p:ph type="sldNum" sz="quarter" idx="5"/>
          </p:nvPr>
        </p:nvSpPr>
        <p:spPr/>
        <p:txBody>
          <a:bodyPr/>
          <a:lstStyle/>
          <a:p>
            <a:fld id="{70148605-813F-4D4B-B22B-EE7ABD2378A1}" type="slidenum">
              <a:rPr lang="es-ES" smtClean="0"/>
              <a:t>57</a:t>
            </a:fld>
            <a:endParaRPr lang="es-ES"/>
          </a:p>
        </p:txBody>
      </p:sp>
    </p:spTree>
    <p:extLst>
      <p:ext uri="{BB962C8B-B14F-4D97-AF65-F5344CB8AC3E}">
        <p14:creationId xmlns:p14="http://schemas.microsoft.com/office/powerpoint/2010/main" val="15448579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1960 </a:t>
            </a:r>
            <a:r>
              <a:rPr lang="es-ES" dirty="0" err="1"/>
              <a:t>Widrow</a:t>
            </a:r>
            <a:r>
              <a:rPr lang="es-ES" dirty="0"/>
              <a:t> y </a:t>
            </a:r>
            <a:r>
              <a:rPr lang="es-ES" dirty="0" err="1"/>
              <a:t>Hoff</a:t>
            </a:r>
            <a:r>
              <a:rPr lang="es-ES" dirty="0"/>
              <a:t> introducen ADALINE (</a:t>
            </a:r>
            <a:r>
              <a:rPr lang="es-ES" dirty="0" err="1"/>
              <a:t>Adaptive</a:t>
            </a:r>
            <a:r>
              <a:rPr lang="es-ES" dirty="0"/>
              <a:t> Linear </a:t>
            </a:r>
            <a:r>
              <a:rPr lang="es-ES" dirty="0" err="1"/>
              <a:t>Neuron</a:t>
            </a:r>
            <a:r>
              <a:rPr lang="es-ES" dirty="0"/>
              <a:t>), con función de transferencia lineal y que será entrenada por la regla delta del gradiente descendente.</a:t>
            </a:r>
          </a:p>
          <a:p>
            <a:r>
              <a:rPr lang="es-ES" dirty="0"/>
              <a:t>Aprendizaje cuando solo hay dos capas: entrada y salida y un único conjunto de pesos</a:t>
            </a:r>
          </a:p>
          <a:p>
            <a:r>
              <a:rPr lang="es-ES" dirty="0"/>
              <a:t>Durante el proceso de aprendizaje se van alterando los pesos con el fin de que las salidas se adecuen a unos objetivos: Aprendizaje supervisado</a:t>
            </a:r>
          </a:p>
          <a:p>
            <a:r>
              <a:rPr lang="es-ES" dirty="0"/>
              <a:t>Nace la regla delta o algoritmo de gradiente descendente: </a:t>
            </a:r>
            <a:r>
              <a:rPr lang="es-ES" b="1" dirty="0"/>
              <a:t>buscar el mínimo moviéndonos en la dirección contraria al gradiente</a:t>
            </a:r>
            <a:r>
              <a:rPr lang="es-ES" dirty="0"/>
              <a:t>.</a:t>
            </a:r>
          </a:p>
          <a:p>
            <a:r>
              <a:rPr lang="es-ES" dirty="0"/>
              <a:t>Con alfa alto (0.75) el aprendizaje es rápido pero incrementa el riesgo de oscilación</a:t>
            </a:r>
          </a:p>
          <a:p>
            <a:r>
              <a:rPr lang="es-ES" dirty="0"/>
              <a:t>Alfa bajo ralentiza el entrenamiento</a:t>
            </a:r>
          </a:p>
          <a:p>
            <a:endParaRPr lang="es-ES" dirty="0"/>
          </a:p>
        </p:txBody>
      </p:sp>
      <p:sp>
        <p:nvSpPr>
          <p:cNvPr id="4" name="Marcador de número de diapositiva 3"/>
          <p:cNvSpPr>
            <a:spLocks noGrp="1"/>
          </p:cNvSpPr>
          <p:nvPr>
            <p:ph type="sldNum" sz="quarter" idx="10"/>
          </p:nvPr>
        </p:nvSpPr>
        <p:spPr/>
        <p:txBody>
          <a:bodyPr/>
          <a:lstStyle/>
          <a:p>
            <a:fld id="{70148605-813F-4D4B-B22B-EE7ABD2378A1}" type="slidenum">
              <a:rPr lang="es-ES" smtClean="0"/>
              <a:t>6</a:t>
            </a:fld>
            <a:endParaRPr lang="es-ES"/>
          </a:p>
        </p:txBody>
      </p:sp>
    </p:spTree>
    <p:extLst>
      <p:ext uri="{BB962C8B-B14F-4D97-AF65-F5344CB8AC3E}">
        <p14:creationId xmlns:p14="http://schemas.microsoft.com/office/powerpoint/2010/main" val="22147540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id="{A9E95840-FE4C-429E-A6AB-93152DFEFC00}"/>
              </a:ext>
            </a:extLst>
          </p:cNvPr>
          <p:cNvSpPr>
            <a:spLocks noGrp="1"/>
          </p:cNvSpPr>
          <p:nvPr>
            <p:ph type="body" idx="1"/>
          </p:nvPr>
        </p:nvSpPr>
        <p:spPr/>
        <p:txBody>
          <a:bodyPr/>
          <a:lstStyle/>
          <a:p>
            <a:r>
              <a:rPr lang="es-ES" dirty="0"/>
              <a:t>Los procedimientos de las compañías que hacen trading no se publican.</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0148605-813F-4D4B-B22B-EE7ABD2378A1}" type="slidenum">
              <a:rPr lang="es-ES" smtClean="0"/>
              <a:t>67</a:t>
            </a:fld>
            <a:endParaRPr lang="es-ES"/>
          </a:p>
        </p:txBody>
      </p:sp>
    </p:spTree>
    <p:extLst>
      <p:ext uri="{BB962C8B-B14F-4D97-AF65-F5344CB8AC3E}">
        <p14:creationId xmlns:p14="http://schemas.microsoft.com/office/powerpoint/2010/main" val="7663089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0148605-813F-4D4B-B22B-EE7ABD2378A1}" type="slidenum">
              <a:rPr lang="es-ES" smtClean="0"/>
              <a:t>68</a:t>
            </a:fld>
            <a:endParaRPr lang="es-ES"/>
          </a:p>
        </p:txBody>
      </p:sp>
    </p:spTree>
    <p:extLst>
      <p:ext uri="{BB962C8B-B14F-4D97-AF65-F5344CB8AC3E}">
        <p14:creationId xmlns:p14="http://schemas.microsoft.com/office/powerpoint/2010/main" val="6707159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Estos son los resultados obtenidos</a:t>
            </a:r>
          </a:p>
        </p:txBody>
      </p:sp>
      <p:sp>
        <p:nvSpPr>
          <p:cNvPr id="4" name="Marcador de número de diapositiva 3"/>
          <p:cNvSpPr>
            <a:spLocks noGrp="1"/>
          </p:cNvSpPr>
          <p:nvPr>
            <p:ph type="sldNum" sz="quarter" idx="10"/>
          </p:nvPr>
        </p:nvSpPr>
        <p:spPr/>
        <p:txBody>
          <a:bodyPr/>
          <a:lstStyle/>
          <a:p>
            <a:fld id="{70148605-813F-4D4B-B22B-EE7ABD2378A1}" type="slidenum">
              <a:rPr lang="es-ES" smtClean="0"/>
              <a:t>69</a:t>
            </a:fld>
            <a:endParaRPr lang="es-ES"/>
          </a:p>
        </p:txBody>
      </p:sp>
    </p:spTree>
    <p:extLst>
      <p:ext uri="{BB962C8B-B14F-4D97-AF65-F5344CB8AC3E}">
        <p14:creationId xmlns:p14="http://schemas.microsoft.com/office/powerpoint/2010/main" val="8668417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08822">
              <a:defRPr/>
            </a:pPr>
            <a:r>
              <a:rPr lang="es-ES"/>
              <a:t>Lee</a:t>
            </a:r>
            <a:r>
              <a:rPr lang="es-ES" dirty="0"/>
              <a:t>, S. Choi, W.S. (2013) A </a:t>
            </a:r>
            <a:r>
              <a:rPr lang="es-ES" dirty="0" err="1"/>
              <a:t>multi-industry</a:t>
            </a:r>
            <a:r>
              <a:rPr lang="es-ES" dirty="0"/>
              <a:t> </a:t>
            </a:r>
            <a:r>
              <a:rPr lang="es-ES" dirty="0" err="1"/>
              <a:t>bankruptcy</a:t>
            </a:r>
            <a:r>
              <a:rPr lang="es-ES" dirty="0"/>
              <a:t> </a:t>
            </a:r>
            <a:r>
              <a:rPr lang="es-ES" dirty="0" err="1"/>
              <a:t>prediction</a:t>
            </a:r>
            <a:r>
              <a:rPr lang="es-ES" dirty="0"/>
              <a:t> </a:t>
            </a:r>
            <a:r>
              <a:rPr lang="es-ES" dirty="0" err="1"/>
              <a:t>model</a:t>
            </a:r>
            <a:r>
              <a:rPr lang="es-ES" dirty="0"/>
              <a:t> </a:t>
            </a:r>
            <a:r>
              <a:rPr lang="es-ES" dirty="0" err="1"/>
              <a:t>using</a:t>
            </a:r>
            <a:r>
              <a:rPr lang="es-ES" dirty="0"/>
              <a:t> </a:t>
            </a:r>
            <a:r>
              <a:rPr lang="es-ES" dirty="0" err="1"/>
              <a:t>backpropagation</a:t>
            </a:r>
            <a:r>
              <a:rPr lang="es-ES" dirty="0"/>
              <a:t> neural </a:t>
            </a:r>
            <a:r>
              <a:rPr lang="es-ES" dirty="0" err="1"/>
              <a:t>network</a:t>
            </a:r>
            <a:r>
              <a:rPr lang="es-ES" dirty="0"/>
              <a:t> and </a:t>
            </a:r>
            <a:r>
              <a:rPr lang="es-ES" dirty="0" err="1"/>
              <a:t>multivariate</a:t>
            </a:r>
            <a:r>
              <a:rPr lang="es-ES" dirty="0"/>
              <a:t> </a:t>
            </a:r>
            <a:r>
              <a:rPr lang="es-ES" dirty="0" err="1"/>
              <a:t>discriminant</a:t>
            </a:r>
            <a:r>
              <a:rPr lang="es-ES" dirty="0"/>
              <a:t> análisis. Expert </a:t>
            </a:r>
            <a:r>
              <a:rPr lang="es-ES" dirty="0" err="1"/>
              <a:t>System</a:t>
            </a:r>
            <a:r>
              <a:rPr lang="es-ES" dirty="0"/>
              <a:t> </a:t>
            </a:r>
            <a:r>
              <a:rPr lang="es-ES" dirty="0" err="1"/>
              <a:t>with</a:t>
            </a:r>
            <a:r>
              <a:rPr lang="es-ES" dirty="0"/>
              <a:t> </a:t>
            </a:r>
            <a:r>
              <a:rPr lang="es-ES" dirty="0" err="1"/>
              <a:t>Appllications</a:t>
            </a:r>
            <a:r>
              <a:rPr lang="es-ES" dirty="0"/>
              <a:t> 40 (8), 2941-2946</a:t>
            </a:r>
          </a:p>
          <a:p>
            <a:endParaRPr lang="es-ES" dirty="0"/>
          </a:p>
          <a:p>
            <a:pPr defTabSz="908822">
              <a:defRPr/>
            </a:pPr>
            <a:r>
              <a:rPr lang="es-ES" dirty="0" err="1"/>
              <a:t>Mokhatab</a:t>
            </a:r>
            <a:r>
              <a:rPr lang="es-ES" dirty="0"/>
              <a:t> </a:t>
            </a:r>
            <a:r>
              <a:rPr lang="es-ES" dirty="0" err="1"/>
              <a:t>Rafiei</a:t>
            </a:r>
            <a:r>
              <a:rPr lang="es-ES" dirty="0"/>
              <a:t>, F. </a:t>
            </a:r>
            <a:r>
              <a:rPr lang="es-ES" dirty="0" err="1"/>
              <a:t>Manzari</a:t>
            </a:r>
            <a:r>
              <a:rPr lang="es-ES" dirty="0"/>
              <a:t>, S.M. and </a:t>
            </a:r>
            <a:r>
              <a:rPr lang="es-ES" dirty="0" err="1"/>
              <a:t>Bostanian</a:t>
            </a:r>
            <a:r>
              <a:rPr lang="es-ES" dirty="0"/>
              <a:t>, S. (2011) </a:t>
            </a:r>
            <a:r>
              <a:rPr lang="es-ES" dirty="0" err="1"/>
              <a:t>Financial</a:t>
            </a:r>
            <a:r>
              <a:rPr lang="es-ES" dirty="0"/>
              <a:t> </a:t>
            </a:r>
            <a:r>
              <a:rPr lang="es-ES" dirty="0" err="1"/>
              <a:t>health</a:t>
            </a:r>
            <a:r>
              <a:rPr lang="es-ES" dirty="0"/>
              <a:t> </a:t>
            </a:r>
            <a:r>
              <a:rPr lang="es-ES" dirty="0" err="1"/>
              <a:t>prediction</a:t>
            </a:r>
            <a:r>
              <a:rPr lang="es-ES" dirty="0"/>
              <a:t> </a:t>
            </a:r>
            <a:r>
              <a:rPr lang="es-ES" dirty="0" err="1"/>
              <a:t>models</a:t>
            </a:r>
            <a:r>
              <a:rPr lang="es-ES" dirty="0"/>
              <a:t> </a:t>
            </a:r>
            <a:r>
              <a:rPr lang="es-ES" dirty="0" err="1"/>
              <a:t>using</a:t>
            </a:r>
            <a:r>
              <a:rPr lang="es-ES" dirty="0"/>
              <a:t> artificial </a:t>
            </a:r>
            <a:r>
              <a:rPr lang="es-ES" dirty="0" err="1"/>
              <a:t>nerual</a:t>
            </a:r>
            <a:r>
              <a:rPr lang="es-ES" dirty="0"/>
              <a:t> </a:t>
            </a:r>
            <a:r>
              <a:rPr lang="es-ES" dirty="0" err="1"/>
              <a:t>networks</a:t>
            </a:r>
            <a:r>
              <a:rPr lang="es-ES" dirty="0"/>
              <a:t>, </a:t>
            </a:r>
            <a:r>
              <a:rPr lang="es-ES" dirty="0" err="1"/>
              <a:t>genetic</a:t>
            </a:r>
            <a:r>
              <a:rPr lang="es-ES" dirty="0"/>
              <a:t> </a:t>
            </a:r>
            <a:r>
              <a:rPr lang="es-ES" dirty="0" err="1"/>
              <a:t>algoritm</a:t>
            </a:r>
            <a:r>
              <a:rPr lang="es-ES" dirty="0"/>
              <a:t> and </a:t>
            </a:r>
            <a:r>
              <a:rPr lang="es-ES" dirty="0" err="1"/>
              <a:t>multivariate</a:t>
            </a:r>
            <a:r>
              <a:rPr lang="es-ES" dirty="0"/>
              <a:t> </a:t>
            </a:r>
            <a:r>
              <a:rPr lang="es-ES" dirty="0" err="1"/>
              <a:t>discriminant</a:t>
            </a:r>
            <a:r>
              <a:rPr lang="es-ES" dirty="0"/>
              <a:t> </a:t>
            </a:r>
            <a:r>
              <a:rPr lang="es-ES" dirty="0" err="1"/>
              <a:t>analusis</a:t>
            </a:r>
            <a:r>
              <a:rPr lang="es-ES" dirty="0"/>
              <a:t>: </a:t>
            </a:r>
            <a:r>
              <a:rPr lang="es-ES" dirty="0" err="1"/>
              <a:t>Iranian</a:t>
            </a:r>
            <a:r>
              <a:rPr lang="es-ES" dirty="0"/>
              <a:t> </a:t>
            </a:r>
            <a:r>
              <a:rPr lang="es-ES" dirty="0" err="1"/>
              <a:t>evidence</a:t>
            </a:r>
            <a:r>
              <a:rPr lang="es-ES" dirty="0"/>
              <a:t>. Expert </a:t>
            </a:r>
            <a:r>
              <a:rPr lang="es-ES" dirty="0" err="1"/>
              <a:t>Systems</a:t>
            </a:r>
            <a:r>
              <a:rPr lang="es-ES" dirty="0"/>
              <a:t> </a:t>
            </a:r>
            <a:r>
              <a:rPr lang="es-ES" dirty="0" err="1"/>
              <a:t>with</a:t>
            </a:r>
            <a:r>
              <a:rPr lang="es-ES" dirty="0"/>
              <a:t> </a:t>
            </a:r>
            <a:r>
              <a:rPr lang="es-ES" dirty="0" err="1"/>
              <a:t>Applications</a:t>
            </a:r>
            <a:r>
              <a:rPr lang="es-ES" dirty="0"/>
              <a:t> 38 (8), 10210-10217</a:t>
            </a:r>
          </a:p>
          <a:p>
            <a:endParaRPr lang="es-ES" dirty="0"/>
          </a:p>
          <a:p>
            <a:pPr defTabSz="908822">
              <a:defRPr/>
            </a:pPr>
            <a:r>
              <a:rPr lang="es-ES" dirty="0"/>
              <a:t>Kim, M.-J and Kang, D.K (2010) </a:t>
            </a:r>
            <a:r>
              <a:rPr lang="es-ES" dirty="0" err="1"/>
              <a:t>Ensemble</a:t>
            </a:r>
            <a:r>
              <a:rPr lang="es-ES" dirty="0"/>
              <a:t> </a:t>
            </a:r>
            <a:r>
              <a:rPr lang="es-ES" dirty="0" err="1"/>
              <a:t>with</a:t>
            </a:r>
            <a:r>
              <a:rPr lang="es-ES" dirty="0"/>
              <a:t> neural </a:t>
            </a:r>
            <a:r>
              <a:rPr lang="es-ES" dirty="0" err="1"/>
              <a:t>networks</a:t>
            </a:r>
            <a:r>
              <a:rPr lang="es-ES" dirty="0"/>
              <a:t> </a:t>
            </a:r>
            <a:r>
              <a:rPr lang="es-ES" dirty="0" err="1"/>
              <a:t>for</a:t>
            </a:r>
            <a:r>
              <a:rPr lang="es-ES" dirty="0"/>
              <a:t> </a:t>
            </a:r>
            <a:r>
              <a:rPr lang="es-ES" dirty="0" err="1"/>
              <a:t>bankruptcy</a:t>
            </a:r>
            <a:r>
              <a:rPr lang="es-ES" dirty="0"/>
              <a:t> </a:t>
            </a:r>
            <a:r>
              <a:rPr lang="es-ES" dirty="0" err="1"/>
              <a:t>prediction</a:t>
            </a:r>
            <a:r>
              <a:rPr lang="es-ES" dirty="0"/>
              <a:t>. Expert </a:t>
            </a:r>
            <a:r>
              <a:rPr lang="es-ES" dirty="0" err="1"/>
              <a:t>Systems</a:t>
            </a:r>
            <a:r>
              <a:rPr lang="es-ES" dirty="0"/>
              <a:t> </a:t>
            </a:r>
            <a:r>
              <a:rPr lang="es-ES" dirty="0" err="1"/>
              <a:t>with</a:t>
            </a:r>
            <a:r>
              <a:rPr lang="es-ES" dirty="0"/>
              <a:t> </a:t>
            </a:r>
            <a:r>
              <a:rPr lang="es-ES" dirty="0" err="1"/>
              <a:t>Applications</a:t>
            </a:r>
            <a:r>
              <a:rPr lang="es-ES" dirty="0"/>
              <a:t> 37(4), 3373-3379</a:t>
            </a:r>
          </a:p>
          <a:p>
            <a:endParaRPr lang="es-ES" dirty="0"/>
          </a:p>
          <a:p>
            <a:r>
              <a:rPr lang="es-ES" dirty="0" err="1"/>
              <a:t>Ravi</a:t>
            </a:r>
            <a:r>
              <a:rPr lang="es-ES" dirty="0"/>
              <a:t> Kumar, P., </a:t>
            </a:r>
            <a:r>
              <a:rPr lang="es-ES" dirty="0" err="1"/>
              <a:t>Ravi</a:t>
            </a:r>
            <a:r>
              <a:rPr lang="es-ES" dirty="0"/>
              <a:t>, V. (2007) </a:t>
            </a:r>
            <a:r>
              <a:rPr lang="es-ES" dirty="0" err="1"/>
              <a:t>Bankruptcy</a:t>
            </a:r>
            <a:r>
              <a:rPr lang="es-ES" dirty="0"/>
              <a:t> </a:t>
            </a:r>
            <a:r>
              <a:rPr lang="es-ES" dirty="0" err="1"/>
              <a:t>predictions</a:t>
            </a:r>
            <a:r>
              <a:rPr lang="es-ES" dirty="0"/>
              <a:t> in Banks and </a:t>
            </a:r>
            <a:r>
              <a:rPr lang="es-ES" dirty="0" err="1"/>
              <a:t>via</a:t>
            </a:r>
            <a:r>
              <a:rPr lang="es-ES" dirty="0"/>
              <a:t> </a:t>
            </a:r>
            <a:r>
              <a:rPr lang="es-ES" dirty="0" err="1"/>
              <a:t>statistical</a:t>
            </a:r>
            <a:r>
              <a:rPr lang="es-ES" dirty="0"/>
              <a:t> and </a:t>
            </a:r>
            <a:r>
              <a:rPr lang="es-ES" dirty="0" err="1"/>
              <a:t>inteligent</a:t>
            </a:r>
            <a:r>
              <a:rPr lang="es-ES" dirty="0"/>
              <a:t> </a:t>
            </a:r>
            <a:r>
              <a:rPr lang="es-ES" dirty="0" err="1"/>
              <a:t>techniques</a:t>
            </a:r>
            <a:r>
              <a:rPr lang="es-ES" dirty="0"/>
              <a:t> – a </a:t>
            </a:r>
            <a:r>
              <a:rPr lang="es-ES" dirty="0" err="1"/>
              <a:t>review</a:t>
            </a:r>
            <a:r>
              <a:rPr lang="es-ES" dirty="0"/>
              <a:t>. </a:t>
            </a:r>
            <a:r>
              <a:rPr lang="es-ES" dirty="0" err="1"/>
              <a:t>Europen</a:t>
            </a:r>
            <a:r>
              <a:rPr lang="es-ES" dirty="0"/>
              <a:t> </a:t>
            </a:r>
            <a:r>
              <a:rPr lang="es-ES" dirty="0" err="1"/>
              <a:t>Journal</a:t>
            </a:r>
            <a:r>
              <a:rPr lang="es-ES" dirty="0"/>
              <a:t> </a:t>
            </a:r>
            <a:r>
              <a:rPr lang="es-ES" dirty="0" err="1"/>
              <a:t>of</a:t>
            </a:r>
            <a:r>
              <a:rPr lang="es-ES" dirty="0"/>
              <a:t> </a:t>
            </a:r>
            <a:r>
              <a:rPr lang="es-ES" dirty="0" err="1"/>
              <a:t>Operation</a:t>
            </a:r>
            <a:r>
              <a:rPr lang="es-ES" dirty="0"/>
              <a:t> </a:t>
            </a:r>
            <a:r>
              <a:rPr lang="es-ES" dirty="0" err="1"/>
              <a:t>Research</a:t>
            </a:r>
            <a:r>
              <a:rPr lang="es-ES" dirty="0"/>
              <a:t> 180(1), 1-28</a:t>
            </a:r>
          </a:p>
          <a:p>
            <a:endParaRPr lang="es-ES" dirty="0"/>
          </a:p>
          <a:p>
            <a:pPr defTabSz="908822">
              <a:defRPr/>
            </a:pPr>
            <a:r>
              <a:rPr lang="es-ES" dirty="0" err="1"/>
              <a:t>Shin</a:t>
            </a:r>
            <a:r>
              <a:rPr lang="es-ES" dirty="0"/>
              <a:t>, K.-S and Lee Y.-J (2002) A </a:t>
            </a:r>
            <a:r>
              <a:rPr lang="es-ES" dirty="0" err="1"/>
              <a:t>genetic</a:t>
            </a:r>
            <a:r>
              <a:rPr lang="es-ES" dirty="0"/>
              <a:t> </a:t>
            </a:r>
            <a:r>
              <a:rPr lang="es-ES" dirty="0" err="1"/>
              <a:t>algorithm</a:t>
            </a:r>
            <a:r>
              <a:rPr lang="es-ES" dirty="0"/>
              <a:t> </a:t>
            </a:r>
            <a:r>
              <a:rPr lang="es-ES" dirty="0" err="1"/>
              <a:t>application</a:t>
            </a:r>
            <a:r>
              <a:rPr lang="es-ES" dirty="0"/>
              <a:t> </a:t>
            </a:r>
            <a:r>
              <a:rPr lang="es-ES" dirty="0" err="1"/>
              <a:t>to</a:t>
            </a:r>
            <a:r>
              <a:rPr lang="es-ES" dirty="0"/>
              <a:t> </a:t>
            </a:r>
            <a:r>
              <a:rPr lang="es-ES" dirty="0" err="1"/>
              <a:t>bankruptcy</a:t>
            </a:r>
            <a:r>
              <a:rPr lang="es-ES" dirty="0"/>
              <a:t> </a:t>
            </a:r>
            <a:r>
              <a:rPr lang="es-ES" dirty="0" err="1"/>
              <a:t>prediction</a:t>
            </a:r>
            <a:r>
              <a:rPr lang="es-ES" dirty="0"/>
              <a:t> </a:t>
            </a:r>
            <a:r>
              <a:rPr lang="es-ES" dirty="0" err="1"/>
              <a:t>modeling</a:t>
            </a:r>
            <a:r>
              <a:rPr lang="es-ES" dirty="0"/>
              <a:t>. Expert </a:t>
            </a:r>
            <a:r>
              <a:rPr lang="es-ES" dirty="0" err="1"/>
              <a:t>Systems</a:t>
            </a:r>
            <a:r>
              <a:rPr lang="es-ES" dirty="0"/>
              <a:t> </a:t>
            </a:r>
            <a:r>
              <a:rPr lang="es-ES" dirty="0" err="1"/>
              <a:t>with</a:t>
            </a:r>
            <a:r>
              <a:rPr lang="es-ES" dirty="0"/>
              <a:t> </a:t>
            </a:r>
            <a:r>
              <a:rPr lang="es-ES" dirty="0" err="1"/>
              <a:t>Applications</a:t>
            </a:r>
            <a:r>
              <a:rPr lang="es-ES" dirty="0"/>
              <a:t> 23(3), 321-328</a:t>
            </a:r>
          </a:p>
          <a:p>
            <a:pPr defTabSz="908822">
              <a:defRPr/>
            </a:pPr>
            <a:endParaRPr lang="es-ES" dirty="0"/>
          </a:p>
          <a:p>
            <a:pPr defTabSz="908822">
              <a:defRPr/>
            </a:pPr>
            <a:endParaRPr lang="es-ES" dirty="0"/>
          </a:p>
          <a:p>
            <a:endParaRPr lang="es-ES" dirty="0"/>
          </a:p>
        </p:txBody>
      </p:sp>
      <p:sp>
        <p:nvSpPr>
          <p:cNvPr id="4" name="Marcador de número de diapositiva 3"/>
          <p:cNvSpPr>
            <a:spLocks noGrp="1"/>
          </p:cNvSpPr>
          <p:nvPr>
            <p:ph type="sldNum" sz="quarter" idx="5"/>
          </p:nvPr>
        </p:nvSpPr>
        <p:spPr/>
        <p:txBody>
          <a:bodyPr/>
          <a:lstStyle/>
          <a:p>
            <a:fld id="{70148605-813F-4D4B-B22B-EE7ABD2378A1}" type="slidenum">
              <a:rPr lang="es-ES" smtClean="0"/>
              <a:t>70</a:t>
            </a:fld>
            <a:endParaRPr lang="es-ES"/>
          </a:p>
        </p:txBody>
      </p:sp>
    </p:spTree>
    <p:extLst>
      <p:ext uri="{BB962C8B-B14F-4D97-AF65-F5344CB8AC3E}">
        <p14:creationId xmlns:p14="http://schemas.microsoft.com/office/powerpoint/2010/main" val="32691489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08822">
              <a:defRPr/>
            </a:pPr>
            <a:r>
              <a:rPr lang="es-ES" dirty="0"/>
              <a:t>López y Pastor (2013). </a:t>
            </a:r>
            <a:r>
              <a:rPr lang="es-ES" dirty="0" err="1"/>
              <a:t>Self-organizing</a:t>
            </a:r>
            <a:r>
              <a:rPr lang="es-ES" dirty="0"/>
              <a:t> </a:t>
            </a:r>
            <a:r>
              <a:rPr lang="es-ES" dirty="0" err="1"/>
              <a:t>maps</a:t>
            </a:r>
            <a:r>
              <a:rPr lang="es-ES" dirty="0"/>
              <a:t> as a </a:t>
            </a:r>
            <a:r>
              <a:rPr lang="es-ES" dirty="0" err="1"/>
              <a:t>tool</a:t>
            </a:r>
            <a:r>
              <a:rPr lang="es-ES" dirty="0"/>
              <a:t> </a:t>
            </a:r>
            <a:r>
              <a:rPr lang="es-ES" dirty="0" err="1"/>
              <a:t>to</a:t>
            </a:r>
            <a:r>
              <a:rPr lang="es-ES" dirty="0"/>
              <a:t> compare </a:t>
            </a:r>
            <a:r>
              <a:rPr lang="es-ES" dirty="0" err="1"/>
              <a:t>financial</a:t>
            </a:r>
            <a:r>
              <a:rPr lang="es-ES" dirty="0"/>
              <a:t> </a:t>
            </a:r>
            <a:r>
              <a:rPr lang="es-ES" dirty="0" err="1"/>
              <a:t>macroeconomic</a:t>
            </a:r>
            <a:r>
              <a:rPr lang="es-ES" dirty="0"/>
              <a:t> </a:t>
            </a:r>
            <a:r>
              <a:rPr lang="es-ES" dirty="0" err="1"/>
              <a:t>imbalances</a:t>
            </a:r>
            <a:r>
              <a:rPr lang="es-ES" dirty="0"/>
              <a:t>: </a:t>
            </a:r>
            <a:r>
              <a:rPr lang="es-ES" dirty="0" err="1"/>
              <a:t>The</a:t>
            </a:r>
            <a:r>
              <a:rPr lang="es-ES" dirty="0"/>
              <a:t> </a:t>
            </a:r>
            <a:r>
              <a:rPr lang="es-ES" dirty="0" err="1"/>
              <a:t>EuropeanSpanish</a:t>
            </a:r>
            <a:r>
              <a:rPr lang="es-ES" dirty="0"/>
              <a:t> and German case. </a:t>
            </a:r>
            <a:r>
              <a:rPr lang="es-ES" dirty="0" err="1"/>
              <a:t>The</a:t>
            </a:r>
            <a:r>
              <a:rPr lang="es-ES" dirty="0"/>
              <a:t> </a:t>
            </a:r>
            <a:r>
              <a:rPr lang="es-ES" dirty="0" err="1"/>
              <a:t>Spanish</a:t>
            </a:r>
            <a:r>
              <a:rPr lang="es-ES" dirty="0"/>
              <a:t> </a:t>
            </a:r>
            <a:r>
              <a:rPr lang="es-ES" dirty="0" err="1"/>
              <a:t>Review</a:t>
            </a:r>
            <a:r>
              <a:rPr lang="es-ES" dirty="0"/>
              <a:t> </a:t>
            </a:r>
            <a:r>
              <a:rPr lang="es-ES" dirty="0" err="1"/>
              <a:t>of</a:t>
            </a:r>
            <a:r>
              <a:rPr lang="es-ES" dirty="0"/>
              <a:t> </a:t>
            </a:r>
            <a:r>
              <a:rPr lang="es-ES" dirty="0" err="1"/>
              <a:t>Financial</a:t>
            </a:r>
            <a:r>
              <a:rPr lang="es-ES" dirty="0"/>
              <a:t> </a:t>
            </a:r>
            <a:r>
              <a:rPr lang="es-ES" dirty="0" err="1"/>
              <a:t>Economics</a:t>
            </a:r>
            <a:r>
              <a:rPr lang="es-ES" dirty="0"/>
              <a:t>.</a:t>
            </a:r>
          </a:p>
          <a:p>
            <a:pPr defTabSz="908822">
              <a:defRPr/>
            </a:pPr>
            <a:endParaRPr lang="es-ES" dirty="0"/>
          </a:p>
          <a:p>
            <a:pPr defTabSz="908822">
              <a:defRPr/>
            </a:pPr>
            <a:r>
              <a:rPr lang="es-ES" dirty="0"/>
              <a:t>Alfaro Cortés, E. , Gámez Martínez, M., García </a:t>
            </a:r>
            <a:r>
              <a:rPr lang="es-ES" dirty="0" err="1"/>
              <a:t>Rubui</a:t>
            </a:r>
            <a:r>
              <a:rPr lang="es-ES" dirty="0"/>
              <a:t>, N. (2002) A </a:t>
            </a:r>
            <a:r>
              <a:rPr lang="es-ES" dirty="0" err="1"/>
              <a:t>socioeconomic</a:t>
            </a:r>
            <a:r>
              <a:rPr lang="es-ES" dirty="0"/>
              <a:t> </a:t>
            </a:r>
            <a:r>
              <a:rPr lang="es-ES" dirty="0" err="1"/>
              <a:t>typology</a:t>
            </a:r>
            <a:r>
              <a:rPr lang="es-ES" dirty="0"/>
              <a:t> </a:t>
            </a:r>
            <a:r>
              <a:rPr lang="es-ES" dirty="0" err="1"/>
              <a:t>of</a:t>
            </a:r>
            <a:r>
              <a:rPr lang="es-ES" dirty="0"/>
              <a:t> </a:t>
            </a:r>
            <a:r>
              <a:rPr lang="es-ES" dirty="0" err="1"/>
              <a:t>the</a:t>
            </a:r>
            <a:r>
              <a:rPr lang="es-ES" dirty="0"/>
              <a:t> </a:t>
            </a:r>
            <a:r>
              <a:rPr lang="es-ES" dirty="0" err="1"/>
              <a:t>Esuropean</a:t>
            </a:r>
            <a:r>
              <a:rPr lang="es-ES" dirty="0"/>
              <a:t> </a:t>
            </a:r>
            <a:r>
              <a:rPr lang="es-ES" dirty="0" err="1"/>
              <a:t>regions</a:t>
            </a:r>
            <a:r>
              <a:rPr lang="es-ES" dirty="0"/>
              <a:t> </a:t>
            </a:r>
            <a:r>
              <a:rPr lang="es-ES" dirty="0" err="1"/>
              <a:t>using</a:t>
            </a:r>
            <a:r>
              <a:rPr lang="es-ES" dirty="0"/>
              <a:t> </a:t>
            </a:r>
            <a:r>
              <a:rPr lang="es-ES" dirty="0" err="1"/>
              <a:t>sel-organizing</a:t>
            </a:r>
            <a:r>
              <a:rPr lang="es-ES" dirty="0"/>
              <a:t> </a:t>
            </a:r>
            <a:r>
              <a:rPr lang="es-ES" dirty="0" err="1"/>
              <a:t>maps</a:t>
            </a:r>
            <a:r>
              <a:rPr lang="es-ES" dirty="0"/>
              <a:t>. In: </a:t>
            </a:r>
            <a:r>
              <a:rPr lang="es-ES" dirty="0" err="1"/>
              <a:t>Fifty-Third</a:t>
            </a:r>
            <a:r>
              <a:rPr lang="es-ES" dirty="0"/>
              <a:t> International Atlantic </a:t>
            </a:r>
            <a:r>
              <a:rPr lang="es-ES" dirty="0" err="1"/>
              <a:t>Economic</a:t>
            </a:r>
            <a:r>
              <a:rPr lang="es-ES" dirty="0"/>
              <a:t> </a:t>
            </a:r>
            <a:r>
              <a:rPr lang="es-ES" dirty="0" err="1"/>
              <a:t>Conference</a:t>
            </a:r>
            <a:r>
              <a:rPr lang="es-ES" dirty="0"/>
              <a:t>, Paris.</a:t>
            </a:r>
          </a:p>
          <a:p>
            <a:pPr defTabSz="908822">
              <a:defRPr/>
            </a:pPr>
            <a:endParaRPr lang="es-ES" dirty="0"/>
          </a:p>
          <a:p>
            <a:pPr defTabSz="908822">
              <a:defRPr/>
            </a:pPr>
            <a:r>
              <a:rPr lang="es-ES" dirty="0" err="1"/>
              <a:t>Bederra</a:t>
            </a:r>
            <a:r>
              <a:rPr lang="es-ES" dirty="0"/>
              <a:t>-Fernández, I., </a:t>
            </a:r>
            <a:r>
              <a:rPr lang="es-ES" dirty="0" err="1"/>
              <a:t>Zanakis</a:t>
            </a:r>
            <a:r>
              <a:rPr lang="es-ES" dirty="0"/>
              <a:t>, S.H. and </a:t>
            </a:r>
            <a:r>
              <a:rPr lang="es-ES" dirty="0" err="1"/>
              <a:t>Walczak</a:t>
            </a:r>
            <a:r>
              <a:rPr lang="es-ES" dirty="0"/>
              <a:t>, S. (2002) </a:t>
            </a:r>
            <a:r>
              <a:rPr lang="es-ES" dirty="0" err="1"/>
              <a:t>Knowledge</a:t>
            </a:r>
            <a:r>
              <a:rPr lang="es-ES" dirty="0"/>
              <a:t> Discovery </a:t>
            </a:r>
            <a:r>
              <a:rPr lang="es-ES" dirty="0" err="1"/>
              <a:t>techniques</a:t>
            </a:r>
            <a:r>
              <a:rPr lang="es-ES" dirty="0"/>
              <a:t> </a:t>
            </a:r>
            <a:r>
              <a:rPr lang="es-ES" dirty="0" err="1"/>
              <a:t>for</a:t>
            </a:r>
            <a:r>
              <a:rPr lang="es-ES" dirty="0"/>
              <a:t> </a:t>
            </a:r>
            <a:r>
              <a:rPr lang="es-ES" dirty="0" err="1"/>
              <a:t>predicting</a:t>
            </a:r>
            <a:r>
              <a:rPr lang="es-ES" dirty="0"/>
              <a:t> country </a:t>
            </a:r>
            <a:r>
              <a:rPr lang="es-ES" dirty="0" err="1"/>
              <a:t>investment</a:t>
            </a:r>
            <a:r>
              <a:rPr lang="es-ES" dirty="0"/>
              <a:t> </a:t>
            </a:r>
            <a:r>
              <a:rPr lang="es-ES" dirty="0" err="1"/>
              <a:t>risk</a:t>
            </a:r>
            <a:r>
              <a:rPr lang="es-ES" dirty="0"/>
              <a:t>. </a:t>
            </a:r>
            <a:r>
              <a:rPr lang="es-ES" dirty="0" err="1"/>
              <a:t>Computers</a:t>
            </a:r>
            <a:r>
              <a:rPr lang="es-ES" dirty="0"/>
              <a:t> and Industrial </a:t>
            </a:r>
            <a:r>
              <a:rPr lang="es-ES" dirty="0" err="1"/>
              <a:t>Engineering</a:t>
            </a:r>
            <a:r>
              <a:rPr lang="es-ES" dirty="0"/>
              <a:t> 43(4), 787-800.</a:t>
            </a:r>
          </a:p>
          <a:p>
            <a:endParaRPr lang="es-ES" dirty="0"/>
          </a:p>
        </p:txBody>
      </p:sp>
      <p:sp>
        <p:nvSpPr>
          <p:cNvPr id="4" name="Marcador de número de diapositiva 3"/>
          <p:cNvSpPr>
            <a:spLocks noGrp="1"/>
          </p:cNvSpPr>
          <p:nvPr>
            <p:ph type="sldNum" sz="quarter" idx="5"/>
          </p:nvPr>
        </p:nvSpPr>
        <p:spPr/>
        <p:txBody>
          <a:bodyPr/>
          <a:lstStyle/>
          <a:p>
            <a:fld id="{70148605-813F-4D4B-B22B-EE7ABD2378A1}" type="slidenum">
              <a:rPr lang="es-ES" smtClean="0"/>
              <a:t>71</a:t>
            </a:fld>
            <a:endParaRPr lang="es-ES"/>
          </a:p>
        </p:txBody>
      </p:sp>
    </p:spTree>
    <p:extLst>
      <p:ext uri="{BB962C8B-B14F-4D97-AF65-F5344CB8AC3E}">
        <p14:creationId xmlns:p14="http://schemas.microsoft.com/office/powerpoint/2010/main" val="20762873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08822">
              <a:defRPr/>
            </a:pPr>
            <a:r>
              <a:rPr lang="en-US" dirty="0" err="1"/>
              <a:t>Falavigna</a:t>
            </a:r>
            <a:r>
              <a:rPr lang="en-US" dirty="0"/>
              <a:t>, G.,2012. Financial ratings with scarce information: a neural network approach. Expert Systems with Applications 39(2),1784–1792.</a:t>
            </a:r>
          </a:p>
          <a:p>
            <a:pPr defTabSz="908822">
              <a:defRPr/>
            </a:pPr>
            <a:endParaRPr lang="en-US" dirty="0"/>
          </a:p>
          <a:p>
            <a:pPr defTabSz="908822">
              <a:defRPr/>
            </a:pPr>
            <a:endParaRPr lang="en-US" dirty="0"/>
          </a:p>
          <a:p>
            <a:pPr defTabSz="908822">
              <a:defRPr/>
            </a:pPr>
            <a:endParaRPr lang="en-US" dirty="0"/>
          </a:p>
          <a:p>
            <a:pPr defTabSz="908822">
              <a:defRPr/>
            </a:pPr>
            <a:r>
              <a:rPr lang="en-US" dirty="0" err="1"/>
              <a:t>Fioramanti</a:t>
            </a:r>
            <a:r>
              <a:rPr lang="en-US" dirty="0"/>
              <a:t>, M.,2008. Predicting sovereign debt crises using artificial neural networks: a comparative approach. Journal of Financial Stability 4(2), 149–164.</a:t>
            </a:r>
            <a:endParaRPr lang="es-ES" dirty="0"/>
          </a:p>
          <a:p>
            <a:pPr defTabSz="908822">
              <a:defRPr/>
            </a:pPr>
            <a:endParaRPr lang="es-ES" dirty="0"/>
          </a:p>
          <a:p>
            <a:pPr defTabSz="908822">
              <a:defRPr/>
            </a:pPr>
            <a:r>
              <a:rPr lang="es-ES" dirty="0" err="1"/>
              <a:t>Dreisbach</a:t>
            </a:r>
            <a:r>
              <a:rPr lang="es-ES" dirty="0"/>
              <a:t>, D. (2007). A note </a:t>
            </a:r>
            <a:r>
              <a:rPr lang="es-ES" dirty="0" err="1"/>
              <a:t>on</a:t>
            </a:r>
            <a:r>
              <a:rPr lang="es-ES" dirty="0"/>
              <a:t> Chui, </a:t>
            </a:r>
            <a:r>
              <a:rPr lang="es-ES" dirty="0" err="1"/>
              <a:t>Gai</a:t>
            </a:r>
            <a:r>
              <a:rPr lang="es-ES" dirty="0"/>
              <a:t> and </a:t>
            </a:r>
            <a:r>
              <a:rPr lang="es-ES" dirty="0" err="1"/>
              <a:t>Haldane´s</a:t>
            </a:r>
            <a:r>
              <a:rPr lang="es-ES" dirty="0"/>
              <a:t> “</a:t>
            </a:r>
            <a:r>
              <a:rPr lang="es-ES" dirty="0" err="1"/>
              <a:t>Sovereign</a:t>
            </a:r>
            <a:r>
              <a:rPr lang="es-ES" dirty="0"/>
              <a:t> </a:t>
            </a:r>
            <a:r>
              <a:rPr lang="es-ES" dirty="0" err="1"/>
              <a:t>liquidity</a:t>
            </a:r>
            <a:r>
              <a:rPr lang="es-ES" dirty="0"/>
              <a:t> crisis: </a:t>
            </a:r>
            <a:r>
              <a:rPr lang="es-ES" dirty="0" err="1"/>
              <a:t>analytics</a:t>
            </a:r>
            <a:r>
              <a:rPr lang="es-ES" dirty="0"/>
              <a:t> and </a:t>
            </a:r>
            <a:r>
              <a:rPr lang="es-ES" dirty="0" err="1"/>
              <a:t>implications</a:t>
            </a:r>
            <a:r>
              <a:rPr lang="es-ES" dirty="0"/>
              <a:t> </a:t>
            </a:r>
            <a:r>
              <a:rPr lang="es-ES" dirty="0" err="1"/>
              <a:t>for</a:t>
            </a:r>
            <a:r>
              <a:rPr lang="es-ES" dirty="0"/>
              <a:t> </a:t>
            </a:r>
            <a:r>
              <a:rPr lang="es-ES" dirty="0" err="1"/>
              <a:t>public</a:t>
            </a:r>
            <a:r>
              <a:rPr lang="es-ES" dirty="0"/>
              <a:t> </a:t>
            </a:r>
            <a:r>
              <a:rPr lang="es-ES" dirty="0" err="1"/>
              <a:t>policy</a:t>
            </a:r>
            <a:r>
              <a:rPr lang="es-ES" dirty="0"/>
              <a:t>”. </a:t>
            </a:r>
            <a:r>
              <a:rPr lang="es-ES" dirty="0" err="1"/>
              <a:t>Journal</a:t>
            </a:r>
            <a:r>
              <a:rPr lang="es-ES" dirty="0"/>
              <a:t> </a:t>
            </a:r>
            <a:r>
              <a:rPr lang="es-ES" dirty="0" err="1"/>
              <a:t>of</a:t>
            </a:r>
            <a:r>
              <a:rPr lang="es-ES" dirty="0"/>
              <a:t> </a:t>
            </a:r>
            <a:r>
              <a:rPr lang="es-ES" dirty="0" err="1"/>
              <a:t>Banking</a:t>
            </a:r>
            <a:r>
              <a:rPr lang="es-ES" dirty="0"/>
              <a:t> &amp; </a:t>
            </a:r>
            <a:r>
              <a:rPr lang="es-ES" dirty="0" err="1"/>
              <a:t>Finance</a:t>
            </a:r>
            <a:r>
              <a:rPr lang="es-ES" dirty="0"/>
              <a:t> 32(4), 624-629</a:t>
            </a:r>
          </a:p>
          <a:p>
            <a:endParaRPr lang="es-ES" dirty="0"/>
          </a:p>
          <a:p>
            <a:r>
              <a:rPr lang="es-ES" dirty="0" err="1"/>
              <a:t>Bennell</a:t>
            </a:r>
            <a:r>
              <a:rPr lang="es-ES" dirty="0"/>
              <a:t>, J.A., Crabbe, D. Thomas, S. and </a:t>
            </a:r>
            <a:r>
              <a:rPr lang="es-ES" dirty="0" err="1"/>
              <a:t>Gwilym</a:t>
            </a:r>
            <a:r>
              <a:rPr lang="es-ES" dirty="0"/>
              <a:t>, O.A, et al (2006) </a:t>
            </a:r>
            <a:r>
              <a:rPr lang="es-ES" dirty="0" err="1"/>
              <a:t>Modeling</a:t>
            </a:r>
            <a:r>
              <a:rPr lang="es-ES" dirty="0"/>
              <a:t> </a:t>
            </a:r>
            <a:r>
              <a:rPr lang="es-ES" dirty="0" err="1"/>
              <a:t>sovereign</a:t>
            </a:r>
            <a:r>
              <a:rPr lang="es-ES" dirty="0"/>
              <a:t> </a:t>
            </a:r>
            <a:r>
              <a:rPr lang="es-ES" dirty="0" err="1"/>
              <a:t>credit</a:t>
            </a:r>
            <a:r>
              <a:rPr lang="es-ES" dirty="0"/>
              <a:t> ratings: neural </a:t>
            </a:r>
            <a:r>
              <a:rPr lang="es-ES" dirty="0" err="1"/>
              <a:t>networks</a:t>
            </a:r>
            <a:r>
              <a:rPr lang="es-ES" dirty="0"/>
              <a:t> versus </a:t>
            </a:r>
            <a:r>
              <a:rPr lang="es-ES" dirty="0" err="1"/>
              <a:t>ordered</a:t>
            </a:r>
            <a:r>
              <a:rPr lang="es-ES" dirty="0"/>
              <a:t> </a:t>
            </a:r>
            <a:r>
              <a:rPr lang="es-ES" dirty="0" err="1"/>
              <a:t>probit</a:t>
            </a:r>
            <a:r>
              <a:rPr lang="es-ES" dirty="0"/>
              <a:t>. Expert </a:t>
            </a:r>
            <a:r>
              <a:rPr lang="es-ES" dirty="0" err="1"/>
              <a:t>Systems</a:t>
            </a:r>
            <a:r>
              <a:rPr lang="es-ES" dirty="0"/>
              <a:t> </a:t>
            </a:r>
            <a:r>
              <a:rPr lang="es-ES" dirty="0" err="1"/>
              <a:t>with</a:t>
            </a:r>
            <a:r>
              <a:rPr lang="es-ES" dirty="0"/>
              <a:t> </a:t>
            </a:r>
            <a:r>
              <a:rPr lang="es-ES" dirty="0" err="1"/>
              <a:t>Applications</a:t>
            </a:r>
            <a:r>
              <a:rPr lang="es-ES" dirty="0"/>
              <a:t> 30(3), 415-425.</a:t>
            </a:r>
          </a:p>
          <a:p>
            <a:endParaRPr lang="es-ES" dirty="0"/>
          </a:p>
          <a:p>
            <a:endParaRPr lang="es-ES" dirty="0"/>
          </a:p>
        </p:txBody>
      </p:sp>
      <p:sp>
        <p:nvSpPr>
          <p:cNvPr id="4" name="Marcador de número de diapositiva 3"/>
          <p:cNvSpPr>
            <a:spLocks noGrp="1"/>
          </p:cNvSpPr>
          <p:nvPr>
            <p:ph type="sldNum" sz="quarter" idx="5"/>
          </p:nvPr>
        </p:nvSpPr>
        <p:spPr/>
        <p:txBody>
          <a:bodyPr/>
          <a:lstStyle/>
          <a:p>
            <a:fld id="{70148605-813F-4D4B-B22B-EE7ABD2378A1}" type="slidenum">
              <a:rPr lang="es-ES" smtClean="0"/>
              <a:t>72</a:t>
            </a:fld>
            <a:endParaRPr lang="es-ES"/>
          </a:p>
        </p:txBody>
      </p:sp>
    </p:spTree>
    <p:extLst>
      <p:ext uri="{BB962C8B-B14F-4D97-AF65-F5344CB8AC3E}">
        <p14:creationId xmlns:p14="http://schemas.microsoft.com/office/powerpoint/2010/main" val="9439586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a:t>Yim</a:t>
            </a:r>
            <a:r>
              <a:rPr lang="en-US" dirty="0"/>
              <a:t>, J., Mitchell, H., 2005. Comparison of country risk models: hybrid neural networks, logit models, discriminant analysis and cluster techniques. Expert Systems with Applications 28 (1), 137–148</a:t>
            </a:r>
          </a:p>
          <a:p>
            <a:pPr defTabSz="908822">
              <a:defRPr/>
            </a:pPr>
            <a:endParaRPr lang="en-US" b="0" dirty="0"/>
          </a:p>
          <a:p>
            <a:pPr defTabSz="908822">
              <a:defRPr/>
            </a:pPr>
            <a:r>
              <a:rPr lang="en-US" b="0" dirty="0"/>
              <a:t>Franck, R. (2003) Predicting Currency Crisis Contagion from East Asia to Russia and Brazil: An Artificial Neural Network Approach. Bar-</a:t>
            </a:r>
            <a:r>
              <a:rPr lang="en-US" b="0" dirty="0" err="1"/>
              <a:t>Ilan</a:t>
            </a:r>
            <a:r>
              <a:rPr lang="en-US" b="0" dirty="0"/>
              <a:t> University AMBC Working Paper nº 2</a:t>
            </a:r>
          </a:p>
          <a:p>
            <a:pPr defTabSz="908822">
              <a:defRPr/>
            </a:pPr>
            <a:endParaRPr lang="en-US" b="0" dirty="0"/>
          </a:p>
          <a:p>
            <a:r>
              <a:rPr lang="en-US" dirty="0"/>
              <a:t>Nag, A.K., Mitra, A., 1999. Neural networks and early warning indicators of currency crisis. Reserve Bank of India Occasional Papers 20 (2), 183–222</a:t>
            </a:r>
          </a:p>
          <a:p>
            <a:pPr defTabSz="908822">
              <a:defRPr/>
            </a:pPr>
            <a:endParaRPr lang="en-US" b="0" dirty="0"/>
          </a:p>
          <a:p>
            <a:endParaRPr lang="es-ES" dirty="0"/>
          </a:p>
        </p:txBody>
      </p:sp>
      <p:sp>
        <p:nvSpPr>
          <p:cNvPr id="4" name="Marcador de número de diapositiva 3"/>
          <p:cNvSpPr>
            <a:spLocks noGrp="1"/>
          </p:cNvSpPr>
          <p:nvPr>
            <p:ph type="sldNum" sz="quarter" idx="5"/>
          </p:nvPr>
        </p:nvSpPr>
        <p:spPr/>
        <p:txBody>
          <a:bodyPr/>
          <a:lstStyle/>
          <a:p>
            <a:fld id="{70148605-813F-4D4B-B22B-EE7ABD2378A1}" type="slidenum">
              <a:rPr lang="es-ES" smtClean="0"/>
              <a:t>73</a:t>
            </a:fld>
            <a:endParaRPr lang="es-ES"/>
          </a:p>
        </p:txBody>
      </p:sp>
    </p:spTree>
    <p:extLst>
      <p:ext uri="{BB962C8B-B14F-4D97-AF65-F5344CB8AC3E}">
        <p14:creationId xmlns:p14="http://schemas.microsoft.com/office/powerpoint/2010/main" val="101455276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Moreno, D., Marco, P., </a:t>
            </a:r>
            <a:r>
              <a:rPr lang="en-US" dirty="0" err="1"/>
              <a:t>Olmeda</a:t>
            </a:r>
            <a:r>
              <a:rPr lang="en-US" dirty="0"/>
              <a:t>, I., 2006. Self-organizing maps could improve the classification of Spanish mutual funds. European Journal of Operational Research 147, 1039–1054.</a:t>
            </a:r>
          </a:p>
          <a:p>
            <a:endParaRPr lang="en-US" dirty="0"/>
          </a:p>
          <a:p>
            <a:endParaRPr lang="en-US" dirty="0"/>
          </a:p>
          <a:p>
            <a:r>
              <a:rPr lang="en-US" dirty="0"/>
              <a:t>Maher, J.J., Sen, T.K., 1997. Predicting bond ratings using neural networks: a comparison with logistic regression. Intelligent Systems in Accounting, Finance &amp; Management 6(1), 59–72</a:t>
            </a:r>
          </a:p>
          <a:p>
            <a:endParaRPr lang="es-ES" dirty="0"/>
          </a:p>
        </p:txBody>
      </p:sp>
      <p:sp>
        <p:nvSpPr>
          <p:cNvPr id="4" name="Marcador de número de diapositiva 3"/>
          <p:cNvSpPr>
            <a:spLocks noGrp="1"/>
          </p:cNvSpPr>
          <p:nvPr>
            <p:ph type="sldNum" sz="quarter" idx="5"/>
          </p:nvPr>
        </p:nvSpPr>
        <p:spPr/>
        <p:txBody>
          <a:bodyPr/>
          <a:lstStyle/>
          <a:p>
            <a:fld id="{70148605-813F-4D4B-B22B-EE7ABD2378A1}" type="slidenum">
              <a:rPr lang="es-ES" smtClean="0"/>
              <a:t>74</a:t>
            </a:fld>
            <a:endParaRPr lang="es-ES"/>
          </a:p>
        </p:txBody>
      </p:sp>
    </p:spTree>
    <p:extLst>
      <p:ext uri="{BB962C8B-B14F-4D97-AF65-F5344CB8AC3E}">
        <p14:creationId xmlns:p14="http://schemas.microsoft.com/office/powerpoint/2010/main" val="2122085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función f(</a:t>
            </a:r>
            <a:r>
              <a:rPr lang="es-ES" dirty="0" err="1"/>
              <a:t>w,P</a:t>
            </a:r>
            <a:r>
              <a:rPr lang="es-ES" dirty="0"/>
              <a:t>) es el error de la red con los pesos w en la observación de entrenamiento P. </a:t>
            </a:r>
          </a:p>
          <a:p>
            <a:r>
              <a:rPr lang="es-ES" dirty="0"/>
              <a:t>La función objetivo a minimizar es la suma de los errores f(</a:t>
            </a:r>
            <a:r>
              <a:rPr lang="es-ES" dirty="0" err="1"/>
              <a:t>w,Pi</a:t>
            </a:r>
            <a:r>
              <a:rPr lang="es-ES" dirty="0"/>
              <a:t>) de todos los puntos del conjunto de entrenamiento.</a:t>
            </a:r>
          </a:p>
          <a:p>
            <a:r>
              <a:rPr lang="es-ES" dirty="0"/>
              <a:t>La estimación de la tasa de aprendizaje </a:t>
            </a:r>
            <a:r>
              <a:rPr lang="es-ES" dirty="0" err="1"/>
              <a:t>alfak</a:t>
            </a:r>
            <a:r>
              <a:rPr lang="es-ES" dirty="0"/>
              <a:t> requiere una optimización unidireccional. </a:t>
            </a:r>
          </a:p>
        </p:txBody>
      </p:sp>
      <p:sp>
        <p:nvSpPr>
          <p:cNvPr id="4" name="Marcador de número de diapositiva 3"/>
          <p:cNvSpPr>
            <a:spLocks noGrp="1"/>
          </p:cNvSpPr>
          <p:nvPr>
            <p:ph type="sldNum" sz="quarter" idx="5"/>
          </p:nvPr>
        </p:nvSpPr>
        <p:spPr/>
        <p:txBody>
          <a:bodyPr/>
          <a:lstStyle/>
          <a:p>
            <a:fld id="{70148605-813F-4D4B-B22B-EE7ABD2378A1}" type="slidenum">
              <a:rPr lang="es-ES" smtClean="0"/>
              <a:t>7</a:t>
            </a:fld>
            <a:endParaRPr lang="es-ES"/>
          </a:p>
        </p:txBody>
      </p:sp>
    </p:spTree>
    <p:extLst>
      <p:ext uri="{BB962C8B-B14F-4D97-AF65-F5344CB8AC3E}">
        <p14:creationId xmlns:p14="http://schemas.microsoft.com/office/powerpoint/2010/main" val="4741610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08822">
              <a:defRPr/>
            </a:pPr>
            <a:r>
              <a:rPr lang="es-ES" dirty="0" err="1"/>
              <a:t>Guresen</a:t>
            </a:r>
            <a:r>
              <a:rPr lang="es-ES" dirty="0"/>
              <a:t>, E., </a:t>
            </a:r>
            <a:r>
              <a:rPr lang="es-ES" dirty="0" err="1"/>
              <a:t>Kayakutlu</a:t>
            </a:r>
            <a:r>
              <a:rPr lang="es-ES" dirty="0"/>
              <a:t>, G., </a:t>
            </a:r>
            <a:r>
              <a:rPr lang="es-ES" dirty="0" err="1"/>
              <a:t>Daim</a:t>
            </a:r>
            <a:r>
              <a:rPr lang="es-ES" dirty="0"/>
              <a:t>, T.U. (2011). </a:t>
            </a:r>
            <a:r>
              <a:rPr lang="es-ES" dirty="0" err="1"/>
              <a:t>Using</a:t>
            </a:r>
            <a:r>
              <a:rPr lang="es-ES" dirty="0"/>
              <a:t> artificial neural </a:t>
            </a:r>
            <a:r>
              <a:rPr lang="es-ES" dirty="0" err="1"/>
              <a:t>network</a:t>
            </a:r>
            <a:r>
              <a:rPr lang="es-ES" dirty="0"/>
              <a:t> </a:t>
            </a:r>
            <a:r>
              <a:rPr lang="es-ES" dirty="0" err="1"/>
              <a:t>models</a:t>
            </a:r>
            <a:r>
              <a:rPr lang="es-ES" dirty="0"/>
              <a:t> in stock </a:t>
            </a:r>
            <a:r>
              <a:rPr lang="es-ES" dirty="0" err="1"/>
              <a:t>market</a:t>
            </a:r>
            <a:r>
              <a:rPr lang="es-ES" dirty="0"/>
              <a:t> </a:t>
            </a:r>
            <a:r>
              <a:rPr lang="es-ES" dirty="0" err="1"/>
              <a:t>index</a:t>
            </a:r>
            <a:r>
              <a:rPr lang="es-ES" dirty="0"/>
              <a:t> </a:t>
            </a:r>
            <a:r>
              <a:rPr lang="es-ES" dirty="0" err="1"/>
              <a:t>prediction</a:t>
            </a:r>
            <a:r>
              <a:rPr lang="es-ES" dirty="0"/>
              <a:t>. Expert </a:t>
            </a:r>
            <a:r>
              <a:rPr lang="es-ES" dirty="0" err="1"/>
              <a:t>Systems</a:t>
            </a:r>
            <a:r>
              <a:rPr lang="es-ES" dirty="0"/>
              <a:t> </a:t>
            </a:r>
            <a:r>
              <a:rPr lang="es-ES" dirty="0" err="1"/>
              <a:t>with</a:t>
            </a:r>
            <a:r>
              <a:rPr lang="es-ES" dirty="0"/>
              <a:t> </a:t>
            </a:r>
            <a:r>
              <a:rPr lang="es-ES" dirty="0" err="1"/>
              <a:t>Applications</a:t>
            </a:r>
            <a:endParaRPr lang="es-ES" dirty="0"/>
          </a:p>
          <a:p>
            <a:r>
              <a:rPr lang="es-ES" dirty="0" err="1"/>
              <a:t>Volume</a:t>
            </a:r>
            <a:r>
              <a:rPr lang="es-ES" dirty="0"/>
              <a:t> 38, </a:t>
            </a:r>
            <a:r>
              <a:rPr lang="es-ES" dirty="0" err="1"/>
              <a:t>Issue</a:t>
            </a:r>
            <a:r>
              <a:rPr lang="es-ES" dirty="0"/>
              <a:t> 8, August 2011, Pages 10389-10397</a:t>
            </a:r>
          </a:p>
          <a:p>
            <a:endParaRPr lang="es-ES" dirty="0"/>
          </a:p>
          <a:p>
            <a:r>
              <a:rPr lang="en-US" dirty="0"/>
              <a:t>Moreno, D., </a:t>
            </a:r>
            <a:r>
              <a:rPr lang="en-US" dirty="0" err="1"/>
              <a:t>Olmeda</a:t>
            </a:r>
            <a:r>
              <a:rPr lang="en-US" dirty="0"/>
              <a:t>, I., 2007. Is the predictability of emerging and developed stock markets really exploitable? European Journal of Operational Research 182 (1), 436–454.</a:t>
            </a:r>
            <a:endParaRPr lang="es-ES" dirty="0"/>
          </a:p>
          <a:p>
            <a:endParaRPr lang="es-ES" dirty="0"/>
          </a:p>
          <a:p>
            <a:pPr defTabSz="908822">
              <a:defRPr/>
            </a:pPr>
            <a:r>
              <a:rPr lang="en-US" b="0" dirty="0" err="1"/>
              <a:t>Huang,W</a:t>
            </a:r>
            <a:r>
              <a:rPr lang="en-US" b="0" dirty="0"/>
              <a:t>. Nakamori, Y. </a:t>
            </a:r>
            <a:r>
              <a:rPr lang="en-US" b="0" dirty="0" err="1"/>
              <a:t>Wangb</a:t>
            </a:r>
            <a:r>
              <a:rPr lang="en-US" b="0" dirty="0"/>
              <a:t>, S.Y. (2005) Forecasting stock market movement direction with support vector machine. Computers &amp; Operations Research, Volume 32, Issue 10, October 2005, Pages 2513-2522</a:t>
            </a:r>
          </a:p>
          <a:p>
            <a:pPr defTabSz="908822">
              <a:defRPr/>
            </a:pPr>
            <a:endParaRPr lang="en-US" b="0" dirty="0"/>
          </a:p>
          <a:p>
            <a:pPr defTabSz="908822">
              <a:defRPr/>
            </a:pPr>
            <a:r>
              <a:rPr lang="en-US" dirty="0" err="1">
                <a:solidFill>
                  <a:srgbClr val="FF0000"/>
                </a:solidFill>
              </a:rPr>
              <a:t>Tsay</a:t>
            </a:r>
            <a:r>
              <a:rPr lang="en-US" dirty="0">
                <a:solidFill>
                  <a:srgbClr val="FF0000"/>
                </a:solidFill>
              </a:rPr>
              <a:t> (2002) </a:t>
            </a:r>
            <a:r>
              <a:rPr lang="en-US" dirty="0"/>
              <a:t>Analysis of Financial Time Series </a:t>
            </a:r>
            <a:endParaRPr lang="es-ES" dirty="0"/>
          </a:p>
          <a:p>
            <a:pPr defTabSz="908822">
              <a:defRPr/>
            </a:pPr>
            <a:endParaRPr lang="en-US" b="0" dirty="0"/>
          </a:p>
          <a:p>
            <a:r>
              <a:rPr lang="es-ES" dirty="0"/>
              <a:t>Fernández Rodríguez, F., González Martel, Ch. y </a:t>
            </a:r>
            <a:r>
              <a:rPr lang="es-ES" dirty="0" err="1"/>
              <a:t>Sosvilla</a:t>
            </a:r>
            <a:r>
              <a:rPr lang="es-ES" dirty="0"/>
              <a:t> Rivero, S. (2000). </a:t>
            </a:r>
            <a:r>
              <a:rPr lang="en-GB" dirty="0"/>
              <a:t>On the profitability of technical trading rules based on artificial neural networks: Evidence from the Madrid stock market. </a:t>
            </a:r>
            <a:r>
              <a:rPr lang="en-GB" b="1" dirty="0"/>
              <a:t>Economics Letters </a:t>
            </a:r>
            <a:r>
              <a:rPr lang="en-GB" dirty="0"/>
              <a:t>Vol.</a:t>
            </a:r>
            <a:r>
              <a:rPr lang="en-GB" b="1" dirty="0"/>
              <a:t> </a:t>
            </a:r>
            <a:r>
              <a:rPr lang="en-GB" dirty="0"/>
              <a:t>69, 89-94. </a:t>
            </a:r>
            <a:endParaRPr lang="es-ES" dirty="0"/>
          </a:p>
          <a:p>
            <a:pPr defTabSz="908822">
              <a:defRPr/>
            </a:pPr>
            <a:endParaRPr lang="en-US" b="0" dirty="0"/>
          </a:p>
          <a:p>
            <a:pPr defTabSz="908822">
              <a:defRPr/>
            </a:pPr>
            <a:r>
              <a:rPr lang="es-ES" dirty="0"/>
              <a:t>Ruiz Martínez, R. y Jiménez Caballero, J. </a:t>
            </a:r>
            <a:r>
              <a:rPr lang="es-ES" b="1" dirty="0"/>
              <a:t>LAS REDES NEURONALES EN SU APLICACIÓN A LAS FINANZAS</a:t>
            </a:r>
          </a:p>
          <a:p>
            <a:pPr defTabSz="908822">
              <a:defRPr/>
            </a:pPr>
            <a:endParaRPr lang="en-US" b="1" dirty="0"/>
          </a:p>
          <a:p>
            <a:endParaRPr lang="es-ES" dirty="0"/>
          </a:p>
          <a:p>
            <a:endParaRPr lang="es-ES" dirty="0"/>
          </a:p>
        </p:txBody>
      </p:sp>
      <p:sp>
        <p:nvSpPr>
          <p:cNvPr id="4" name="Marcador de número de diapositiva 3"/>
          <p:cNvSpPr>
            <a:spLocks noGrp="1"/>
          </p:cNvSpPr>
          <p:nvPr>
            <p:ph type="sldNum" sz="quarter" idx="5"/>
          </p:nvPr>
        </p:nvSpPr>
        <p:spPr/>
        <p:txBody>
          <a:bodyPr/>
          <a:lstStyle/>
          <a:p>
            <a:fld id="{70148605-813F-4D4B-B22B-EE7ABD2378A1}" type="slidenum">
              <a:rPr lang="es-ES" smtClean="0"/>
              <a:t>75</a:t>
            </a:fld>
            <a:endParaRPr lang="es-ES"/>
          </a:p>
        </p:txBody>
      </p:sp>
    </p:spTree>
    <p:extLst>
      <p:ext uri="{BB962C8B-B14F-4D97-AF65-F5344CB8AC3E}">
        <p14:creationId xmlns:p14="http://schemas.microsoft.com/office/powerpoint/2010/main" val="33315454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Se busca predecir las rentabilidades </a:t>
            </a:r>
            <a:r>
              <a:rPr lang="es-ES" b="1" dirty="0"/>
              <a:t>usando su propio pasado</a:t>
            </a:r>
          </a:p>
          <a:p>
            <a:r>
              <a:rPr lang="es-ES" dirty="0"/>
              <a:t>Se puede predecir usando un número cualquiera de retardos </a:t>
            </a:r>
          </a:p>
          <a:p>
            <a:r>
              <a:rPr lang="es-ES" dirty="0"/>
              <a:t>Lo primero es obtener una base de datos con las distintas entradas de la red y los objetivos </a:t>
            </a:r>
          </a:p>
          <a:p>
            <a:r>
              <a:rPr lang="es-ES" dirty="0" err="1"/>
              <a:t>Tsay</a:t>
            </a:r>
            <a:r>
              <a:rPr lang="es-ES" dirty="0"/>
              <a:t> hace un estudio exhaustivo</a:t>
            </a:r>
          </a:p>
        </p:txBody>
      </p:sp>
      <p:sp>
        <p:nvSpPr>
          <p:cNvPr id="4" name="Marcador de número de diapositiva 3"/>
          <p:cNvSpPr>
            <a:spLocks noGrp="1"/>
          </p:cNvSpPr>
          <p:nvPr>
            <p:ph type="sldNum" sz="quarter" idx="10"/>
          </p:nvPr>
        </p:nvSpPr>
        <p:spPr/>
        <p:txBody>
          <a:bodyPr/>
          <a:lstStyle/>
          <a:p>
            <a:fld id="{70148605-813F-4D4B-B22B-EE7ABD2378A1}" type="slidenum">
              <a:rPr lang="es-ES" smtClean="0"/>
              <a:t>78</a:t>
            </a:fld>
            <a:endParaRPr lang="es-ES"/>
          </a:p>
        </p:txBody>
      </p:sp>
    </p:spTree>
    <p:extLst>
      <p:ext uri="{BB962C8B-B14F-4D97-AF65-F5344CB8AC3E}">
        <p14:creationId xmlns:p14="http://schemas.microsoft.com/office/powerpoint/2010/main" val="21788119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Cualquier regla técnica o red neuronal capaz de predecir el mercado de forma consistente pone de manifiesto una </a:t>
            </a:r>
            <a:r>
              <a:rPr lang="es-ES" b="1" dirty="0"/>
              <a:t>ineficiencia</a:t>
            </a:r>
          </a:p>
        </p:txBody>
      </p:sp>
      <p:sp>
        <p:nvSpPr>
          <p:cNvPr id="4" name="Marcador de número de diapositiva 3"/>
          <p:cNvSpPr>
            <a:spLocks noGrp="1"/>
          </p:cNvSpPr>
          <p:nvPr>
            <p:ph type="sldNum" sz="quarter" idx="10"/>
          </p:nvPr>
        </p:nvSpPr>
        <p:spPr/>
        <p:txBody>
          <a:bodyPr/>
          <a:lstStyle/>
          <a:p>
            <a:fld id="{70148605-813F-4D4B-B22B-EE7ABD2378A1}" type="slidenum">
              <a:rPr lang="es-ES" smtClean="0"/>
              <a:t>79</a:t>
            </a:fld>
            <a:endParaRPr lang="es-ES"/>
          </a:p>
        </p:txBody>
      </p:sp>
    </p:spTree>
    <p:extLst>
      <p:ext uri="{BB962C8B-B14F-4D97-AF65-F5344CB8AC3E}">
        <p14:creationId xmlns:p14="http://schemas.microsoft.com/office/powerpoint/2010/main" val="38432755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Benchmark</a:t>
            </a:r>
            <a:r>
              <a:rPr lang="es-ES" dirty="0"/>
              <a:t> 1 : modelo de paseo aleatorio con deriva para el logaritmo del precio: la mejor predicción del log(P) de mañana es el valor de hoy más la deriva. </a:t>
            </a:r>
            <a:r>
              <a:rPr lang="es-ES" b="1" dirty="0"/>
              <a:t>La deriva es la rentabilidad media ocurrida en el pasado</a:t>
            </a:r>
            <a:r>
              <a:rPr lang="es-ES" dirty="0"/>
              <a:t>.</a:t>
            </a:r>
          </a:p>
          <a:p>
            <a:r>
              <a:rPr lang="es-ES" dirty="0" err="1"/>
              <a:t>Benchmark</a:t>
            </a:r>
            <a:r>
              <a:rPr lang="es-ES" dirty="0"/>
              <a:t> 2: ajusta un AR(1)</a:t>
            </a:r>
          </a:p>
          <a:p>
            <a:r>
              <a:rPr lang="es-ES" dirty="0"/>
              <a:t>Ambos </a:t>
            </a:r>
            <a:r>
              <a:rPr lang="es-ES" dirty="0" err="1"/>
              <a:t>benchmarks</a:t>
            </a:r>
            <a:r>
              <a:rPr lang="es-ES" dirty="0"/>
              <a:t> son indistinguibles estadísticamente de la red neuronal porque sus errores caen dentro del intervalo de confianza de los errores de la red.</a:t>
            </a:r>
          </a:p>
        </p:txBody>
      </p:sp>
      <p:sp>
        <p:nvSpPr>
          <p:cNvPr id="4" name="Marcador de número de diapositiva 3"/>
          <p:cNvSpPr>
            <a:spLocks noGrp="1"/>
          </p:cNvSpPr>
          <p:nvPr>
            <p:ph type="sldNum" sz="quarter" idx="10"/>
          </p:nvPr>
        </p:nvSpPr>
        <p:spPr/>
        <p:txBody>
          <a:bodyPr/>
          <a:lstStyle/>
          <a:p>
            <a:fld id="{70148605-813F-4D4B-B22B-EE7ABD2378A1}" type="slidenum">
              <a:rPr lang="es-ES" smtClean="0"/>
              <a:t>80</a:t>
            </a:fld>
            <a:endParaRPr lang="es-ES"/>
          </a:p>
        </p:txBody>
      </p:sp>
    </p:spTree>
    <p:extLst>
      <p:ext uri="{BB962C8B-B14F-4D97-AF65-F5344CB8AC3E}">
        <p14:creationId xmlns:p14="http://schemas.microsoft.com/office/powerpoint/2010/main" val="150766204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1.19 </a:t>
            </a:r>
            <a:r>
              <a:rPr lang="es-ES" b="1" dirty="0"/>
              <a:t>rendimiento logarítmico medio, mensual</a:t>
            </a:r>
            <a:r>
              <a:rPr lang="es-ES" dirty="0"/>
              <a:t>, de IBM desde enero de 1926 a diciembre de 1997. Épsilon son N(0,1)</a:t>
            </a:r>
          </a:p>
        </p:txBody>
      </p:sp>
      <p:sp>
        <p:nvSpPr>
          <p:cNvPr id="4" name="Marcador de número de diapositiva 3"/>
          <p:cNvSpPr>
            <a:spLocks noGrp="1"/>
          </p:cNvSpPr>
          <p:nvPr>
            <p:ph type="sldNum" sz="quarter" idx="10"/>
          </p:nvPr>
        </p:nvSpPr>
        <p:spPr/>
        <p:txBody>
          <a:bodyPr/>
          <a:lstStyle/>
          <a:p>
            <a:fld id="{70148605-813F-4D4B-B22B-EE7ABD2378A1}" type="slidenum">
              <a:rPr lang="es-ES" smtClean="0"/>
              <a:t>81</a:t>
            </a:fld>
            <a:endParaRPr lang="es-ES"/>
          </a:p>
        </p:txBody>
      </p:sp>
    </p:spTree>
    <p:extLst>
      <p:ext uri="{BB962C8B-B14F-4D97-AF65-F5344CB8AC3E}">
        <p14:creationId xmlns:p14="http://schemas.microsoft.com/office/powerpoint/2010/main" val="36639804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Histograma del </a:t>
            </a:r>
            <a:r>
              <a:rPr lang="es-ES" b="1" dirty="0"/>
              <a:t>número de errores de predicción del signo en las 500 realizaciones </a:t>
            </a:r>
            <a:r>
              <a:rPr lang="es-ES" dirty="0"/>
              <a:t>de la red (cambiando los valores iniciales) y el modelo.</a:t>
            </a:r>
          </a:p>
          <a:p>
            <a:r>
              <a:rPr lang="es-ES" dirty="0"/>
              <a:t>Por ejemplo, 12 errores en signo se produjeron en 150 casos</a:t>
            </a:r>
          </a:p>
        </p:txBody>
      </p:sp>
      <p:sp>
        <p:nvSpPr>
          <p:cNvPr id="4" name="Marcador de número de diapositiva 3"/>
          <p:cNvSpPr>
            <a:spLocks noGrp="1"/>
          </p:cNvSpPr>
          <p:nvPr>
            <p:ph type="sldNum" sz="quarter" idx="10"/>
          </p:nvPr>
        </p:nvSpPr>
        <p:spPr/>
        <p:txBody>
          <a:bodyPr/>
          <a:lstStyle/>
          <a:p>
            <a:fld id="{70148605-813F-4D4B-B22B-EE7ABD2378A1}" type="slidenum">
              <a:rPr lang="es-ES" smtClean="0"/>
              <a:t>82</a:t>
            </a:fld>
            <a:endParaRPr lang="es-ES"/>
          </a:p>
        </p:txBody>
      </p:sp>
    </p:spTree>
    <p:extLst>
      <p:ext uri="{BB962C8B-B14F-4D97-AF65-F5344CB8AC3E}">
        <p14:creationId xmlns:p14="http://schemas.microsoft.com/office/powerpoint/2010/main" val="35424279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08822">
              <a:defRPr/>
            </a:pPr>
            <a:r>
              <a:rPr lang="es-ES" dirty="0"/>
              <a:t>Ruiz Martínez, R. y Jiménez Caballero, J. </a:t>
            </a:r>
            <a:r>
              <a:rPr lang="es-ES" b="1" dirty="0"/>
              <a:t>LAS REDES NEURONALES EN SU APLICACIÓN A LAS FINANZAS</a:t>
            </a:r>
          </a:p>
          <a:p>
            <a:r>
              <a:rPr lang="es-ES" b="1" dirty="0"/>
              <a:t>Índice de Fuerza Relativa </a:t>
            </a:r>
            <a:r>
              <a:rPr lang="es-ES" dirty="0"/>
              <a:t>: es un indicador tipo oscilador que varía de 0 a 100 </a:t>
            </a:r>
            <a:r>
              <a:rPr lang="es-ES" b="1" dirty="0"/>
              <a:t>marcando zonas de sobrecompra y sobreventa</a:t>
            </a:r>
            <a:r>
              <a:rPr lang="es-ES" dirty="0"/>
              <a:t>.</a:t>
            </a:r>
          </a:p>
          <a:p>
            <a:r>
              <a:rPr lang="es-ES" dirty="0"/>
              <a:t>muestra la fuerza del precio mediante la comparación de los movimientos individuales al alza o a la baja de los sucesivos precios de cierre.</a:t>
            </a:r>
          </a:p>
          <a:p>
            <a:r>
              <a:rPr lang="es-ES" dirty="0"/>
              <a:t>Se calcula para cada día un cambio al alza U o a la baja D.</a:t>
            </a:r>
          </a:p>
          <a:p>
            <a:r>
              <a:rPr lang="es-ES" dirty="0"/>
              <a:t>En un día de subida, con el precio de cierre superior al de ayer:</a:t>
            </a:r>
          </a:p>
          <a:p>
            <a:r>
              <a:rPr lang="es-ES" dirty="0"/>
              <a:t>    U = c i e r </a:t>
            </a:r>
            <a:r>
              <a:rPr lang="es-ES" dirty="0" err="1"/>
              <a:t>r</a:t>
            </a:r>
            <a:r>
              <a:rPr lang="es-ES" dirty="0"/>
              <a:t> e _h o y − c i e r </a:t>
            </a:r>
            <a:r>
              <a:rPr lang="es-ES" dirty="0" err="1"/>
              <a:t>r</a:t>
            </a:r>
            <a:r>
              <a:rPr lang="es-ES" dirty="0"/>
              <a:t> e_ a y e r  ,      D = 0</a:t>
            </a:r>
          </a:p>
          <a:p>
            <a:r>
              <a:rPr lang="es-ES" dirty="0"/>
              <a:t>En un día de bajada (nótese que D es un número positivo):</a:t>
            </a:r>
          </a:p>
          <a:p>
            <a:r>
              <a:rPr lang="es-ES" dirty="0"/>
              <a:t>    U = 0 ,     D = c i e r </a:t>
            </a:r>
            <a:r>
              <a:rPr lang="es-ES" dirty="0" err="1"/>
              <a:t>r</a:t>
            </a:r>
            <a:r>
              <a:rPr lang="es-ES" dirty="0"/>
              <a:t> e _a y e r − c i e r </a:t>
            </a:r>
            <a:r>
              <a:rPr lang="es-ES" dirty="0" err="1"/>
              <a:t>r</a:t>
            </a:r>
            <a:r>
              <a:rPr lang="es-ES" dirty="0"/>
              <a:t> e_ h o y </a:t>
            </a:r>
          </a:p>
          <a:p>
            <a:r>
              <a:rPr lang="es-ES" dirty="0"/>
              <a:t>Si el cierre de hoy es igual que el de ayer, tanto U como D valen cero. Se calcula un U promedio con una media móvil exponencial utilizando un factor N-</a:t>
            </a:r>
            <a:r>
              <a:rPr lang="es-ES" dirty="0" err="1"/>
              <a:t>days</a:t>
            </a:r>
            <a:r>
              <a:rPr lang="es-ES" dirty="0"/>
              <a:t> </a:t>
            </a:r>
            <a:r>
              <a:rPr lang="es-ES" dirty="0" err="1"/>
              <a:t>smoothing</a:t>
            </a:r>
            <a:r>
              <a:rPr lang="es-ES" dirty="0"/>
              <a:t> dado, y análogamente para D. El cociente de esas medias es la Fuerza Relativa (RS, </a:t>
            </a:r>
            <a:r>
              <a:rPr lang="es-ES" dirty="0" err="1"/>
              <a:t>Relative</a:t>
            </a:r>
            <a:r>
              <a:rPr lang="es-ES" dirty="0"/>
              <a:t> </a:t>
            </a:r>
            <a:r>
              <a:rPr lang="es-ES" dirty="0" err="1"/>
              <a:t>Strength</a:t>
            </a:r>
            <a:r>
              <a:rPr lang="es-ES" dirty="0"/>
              <a:t>)</a:t>
            </a:r>
          </a:p>
          <a:p>
            <a:endParaRPr lang="es-ES" dirty="0"/>
          </a:p>
          <a:p>
            <a:r>
              <a:rPr lang="es-ES" dirty="0"/>
              <a:t>El </a:t>
            </a:r>
            <a:r>
              <a:rPr lang="es-ES" b="1" dirty="0"/>
              <a:t>Oscilador Estocástico </a:t>
            </a:r>
            <a:r>
              <a:rPr lang="es-ES" dirty="0"/>
              <a:t>está construido a través de la posición de una cotización con respecto a su máximo y a su mínimo, dentro de un período específico.</a:t>
            </a:r>
          </a:p>
          <a:p>
            <a:r>
              <a:rPr lang="es-ES" dirty="0"/>
              <a:t>Esta variable se mueve dentro del intervalo cerrado [ 0 , 1 ] es decir, entre cero y 100 por ciento.</a:t>
            </a:r>
          </a:p>
          <a:p>
            <a:r>
              <a:rPr lang="es-ES" dirty="0"/>
              <a:t>A través de su examen gráfico, este instrumento de Análisis técnico bursátil, entrega señales de compra o venta.</a:t>
            </a:r>
          </a:p>
          <a:p>
            <a:r>
              <a:rPr lang="es-ES" dirty="0"/>
              <a:t>S = 100 ( V C − M i n)/( M a x − M i n ) </a:t>
            </a:r>
          </a:p>
          <a:p>
            <a:r>
              <a:rPr lang="es-ES" dirty="0"/>
              <a:t>Donde:</a:t>
            </a:r>
          </a:p>
          <a:p>
            <a:r>
              <a:rPr lang="es-ES" dirty="0"/>
              <a:t>    S: Es el estocástico.</a:t>
            </a:r>
          </a:p>
          <a:p>
            <a:r>
              <a:rPr lang="es-ES" dirty="0"/>
              <a:t>    VC: Es el Valor de Cierre de la última sesión.</a:t>
            </a:r>
          </a:p>
          <a:p>
            <a:r>
              <a:rPr lang="es-ES" dirty="0"/>
              <a:t>    </a:t>
            </a:r>
            <a:r>
              <a:rPr lang="es-ES" dirty="0" err="1"/>
              <a:t>Máx</a:t>
            </a:r>
            <a:r>
              <a:rPr lang="es-ES" dirty="0"/>
              <a:t> y </a:t>
            </a:r>
            <a:r>
              <a:rPr lang="es-ES" dirty="0" err="1"/>
              <a:t>Mín</a:t>
            </a:r>
            <a:r>
              <a:rPr lang="es-ES" dirty="0"/>
              <a:t>: Es el valor máximo y mínimo, respectivamente, de la cotización dentro del período que estamos analizando.</a:t>
            </a:r>
          </a:p>
          <a:p>
            <a:endParaRPr lang="es-ES" dirty="0"/>
          </a:p>
        </p:txBody>
      </p:sp>
      <p:sp>
        <p:nvSpPr>
          <p:cNvPr id="4" name="Marcador de número de diapositiva 3"/>
          <p:cNvSpPr>
            <a:spLocks noGrp="1"/>
          </p:cNvSpPr>
          <p:nvPr>
            <p:ph type="sldNum" sz="quarter" idx="10"/>
          </p:nvPr>
        </p:nvSpPr>
        <p:spPr/>
        <p:txBody>
          <a:bodyPr/>
          <a:lstStyle/>
          <a:p>
            <a:fld id="{70148605-813F-4D4B-B22B-EE7ABD2378A1}" type="slidenum">
              <a:rPr lang="es-ES" smtClean="0"/>
              <a:t>84</a:t>
            </a:fld>
            <a:endParaRPr lang="es-ES"/>
          </a:p>
        </p:txBody>
      </p:sp>
    </p:spTree>
    <p:extLst>
      <p:ext uri="{BB962C8B-B14F-4D97-AF65-F5344CB8AC3E}">
        <p14:creationId xmlns:p14="http://schemas.microsoft.com/office/powerpoint/2010/main" val="20941873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Campbell, Lo y </a:t>
            </a:r>
            <a:r>
              <a:rPr lang="es-ES" dirty="0" err="1"/>
              <a:t>Mackinlay</a:t>
            </a:r>
            <a:r>
              <a:rPr lang="es-ES" dirty="0"/>
              <a:t>: </a:t>
            </a:r>
            <a:r>
              <a:rPr lang="es-ES" dirty="0" err="1"/>
              <a:t>The</a:t>
            </a:r>
            <a:r>
              <a:rPr lang="es-ES" dirty="0"/>
              <a:t> </a:t>
            </a:r>
            <a:r>
              <a:rPr lang="es-ES" dirty="0" err="1"/>
              <a:t>econometrics</a:t>
            </a:r>
            <a:r>
              <a:rPr lang="es-ES" dirty="0"/>
              <a:t> </a:t>
            </a:r>
            <a:r>
              <a:rPr lang="es-ES" dirty="0" err="1"/>
              <a:t>of</a:t>
            </a:r>
            <a:r>
              <a:rPr lang="es-ES" dirty="0"/>
              <a:t> </a:t>
            </a:r>
            <a:r>
              <a:rPr lang="es-ES" dirty="0" err="1"/>
              <a:t>Financial</a:t>
            </a:r>
            <a:r>
              <a:rPr lang="es-ES" dirty="0"/>
              <a:t> </a:t>
            </a:r>
            <a:r>
              <a:rPr lang="es-ES" dirty="0" err="1"/>
              <a:t>Markets</a:t>
            </a:r>
            <a:r>
              <a:rPr lang="es-ES" dirty="0"/>
              <a:t>, capítulo 7.2</a:t>
            </a:r>
          </a:p>
          <a:p>
            <a:r>
              <a:rPr lang="es-ES" dirty="0"/>
              <a:t>Variables predictoras:</a:t>
            </a:r>
          </a:p>
          <a:p>
            <a:r>
              <a:rPr lang="es-ES" dirty="0"/>
              <a:t>Logaritmo del ratio Dividendos/Precios</a:t>
            </a:r>
          </a:p>
          <a:p>
            <a:r>
              <a:rPr lang="es-ES" b="1" dirty="0"/>
              <a:t>Tipos de interés sin tendencia al quitarles la media móvil de los últimos 11 meses</a:t>
            </a:r>
          </a:p>
        </p:txBody>
      </p:sp>
      <p:sp>
        <p:nvSpPr>
          <p:cNvPr id="4" name="Marcador de número de diapositiva 3"/>
          <p:cNvSpPr>
            <a:spLocks noGrp="1"/>
          </p:cNvSpPr>
          <p:nvPr>
            <p:ph type="sldNum" sz="quarter" idx="10"/>
          </p:nvPr>
        </p:nvSpPr>
        <p:spPr/>
        <p:txBody>
          <a:bodyPr/>
          <a:lstStyle/>
          <a:p>
            <a:fld id="{70148605-813F-4D4B-B22B-EE7ABD2378A1}" type="slidenum">
              <a:rPr lang="es-ES" smtClean="0"/>
              <a:t>85</a:t>
            </a:fld>
            <a:endParaRPr lang="es-ES"/>
          </a:p>
        </p:txBody>
      </p:sp>
    </p:spTree>
    <p:extLst>
      <p:ext uri="{BB962C8B-B14F-4D97-AF65-F5344CB8AC3E}">
        <p14:creationId xmlns:p14="http://schemas.microsoft.com/office/powerpoint/2010/main" val="26921759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r>
                  <a:rPr lang="es-ES" dirty="0"/>
                  <a:t>Al aumentar el horizonte aumenta el valor del estadístico t, rechazando la hipótesis nula de que la </a:t>
                </a:r>
                <a14:m>
                  <m:oMath xmlns:m="http://schemas.openxmlformats.org/officeDocument/2006/math">
                    <m:r>
                      <a:rPr lang="es-ES" i="1" smtClean="0">
                        <a:latin typeface="Cambria Math" panose="02040503050406030204" pitchFamily="18" charset="0"/>
                        <a:ea typeface="Cambria Math" panose="02040503050406030204" pitchFamily="18" charset="0"/>
                      </a:rPr>
                      <m:t>𝛽</m:t>
                    </m:r>
                    <m:r>
                      <a:rPr lang="es-ES" b="0" i="1" smtClean="0">
                        <a:latin typeface="Cambria Math" panose="02040503050406030204" pitchFamily="18" charset="0"/>
                        <a:ea typeface="Cambria Math" panose="02040503050406030204" pitchFamily="18" charset="0"/>
                      </a:rPr>
                      <m:t> </m:t>
                    </m:r>
                  </m:oMath>
                </a14:m>
                <a:r>
                  <a:rPr lang="es-ES" dirty="0"/>
                  <a:t>sea cero</a:t>
                </a:r>
                <a:r>
                  <a:rPr lang="es-ES" baseline="0" dirty="0"/>
                  <a:t> (t&gt;2).</a:t>
                </a:r>
                <a:endParaRPr lang="es-ES" dirty="0"/>
              </a:p>
              <a:p>
                <a:r>
                  <a:rPr lang="es-ES" dirty="0"/>
                  <a:t>El coeficiente de determinación R2, que refleja la bondad del ajuste del modelo (proporción de la varianza total de la variable explicada por la regresión), también aumenta con el horizonte. </a:t>
                </a:r>
              </a:p>
              <a:p>
                <a:r>
                  <a:rPr lang="es-ES" dirty="0"/>
                  <a:t>El resultado se muestra entre 1927 y 1994, y también en dos submuestras: 1927-1951 y 1952-1994.</a:t>
                </a:r>
              </a:p>
            </p:txBody>
          </p:sp>
        </mc:Choice>
        <mc:Fallback xmlns="">
          <p:sp>
            <p:nvSpPr>
              <p:cNvPr id="3" name="Marcador de notas 2"/>
              <p:cNvSpPr>
                <a:spLocks noGrp="1"/>
              </p:cNvSpPr>
              <p:nvPr>
                <p:ph type="body" idx="1"/>
              </p:nvPr>
            </p:nvSpPr>
            <p:spPr/>
            <p:txBody>
              <a:bodyPr/>
              <a:lstStyle/>
              <a:p>
                <a:r>
                  <a:rPr lang="es-ES" dirty="0"/>
                  <a:t>Al aumentar el horizonte aumenta el valor del estadístico t, rechazando la hipótesis nula de que la </a:t>
                </a:r>
                <a:r>
                  <a:rPr lang="es-ES" i="0">
                    <a:latin typeface="Cambria Math" panose="02040503050406030204" pitchFamily="18" charset="0"/>
                    <a:ea typeface="Cambria Math" panose="02040503050406030204" pitchFamily="18" charset="0"/>
                  </a:rPr>
                  <a:t>𝛽</a:t>
                </a:r>
                <a:r>
                  <a:rPr lang="es-ES" b="0" i="0">
                    <a:latin typeface="Cambria Math" panose="02040503050406030204" pitchFamily="18" charset="0"/>
                    <a:ea typeface="Cambria Math" panose="02040503050406030204" pitchFamily="18" charset="0"/>
                  </a:rPr>
                  <a:t> </a:t>
                </a:r>
                <a:r>
                  <a:rPr lang="es-ES" dirty="0"/>
                  <a:t>sea cero.</a:t>
                </a:r>
              </a:p>
              <a:p>
                <a:r>
                  <a:rPr lang="es-ES" dirty="0"/>
                  <a:t>El coeficiente de determinación R2, que refleja la bondad del ajuste del modelo (proporción de la varianza total de la variable explicada por la regresión), también aumenta con el horizonte. </a:t>
                </a:r>
              </a:p>
              <a:p>
                <a:r>
                  <a:rPr lang="es-ES" dirty="0"/>
                  <a:t>El resultado se muestra entre 1927 y 1994, y también en dos submuestras: 1927-1951 y 1952-1994.</a:t>
                </a:r>
              </a:p>
            </p:txBody>
          </p:sp>
        </mc:Fallback>
      </mc:AlternateContent>
      <p:sp>
        <p:nvSpPr>
          <p:cNvPr id="4" name="Marcador de número de diapositiva 3"/>
          <p:cNvSpPr>
            <a:spLocks noGrp="1"/>
          </p:cNvSpPr>
          <p:nvPr>
            <p:ph type="sldNum" sz="quarter" idx="10"/>
          </p:nvPr>
        </p:nvSpPr>
        <p:spPr/>
        <p:txBody>
          <a:bodyPr/>
          <a:lstStyle/>
          <a:p>
            <a:fld id="{70148605-813F-4D4B-B22B-EE7ABD2378A1}" type="slidenum">
              <a:rPr lang="es-ES" smtClean="0"/>
              <a:t>86</a:t>
            </a:fld>
            <a:endParaRPr lang="es-ES"/>
          </a:p>
        </p:txBody>
      </p:sp>
    </p:spTree>
    <p:extLst>
      <p:ext uri="{BB962C8B-B14F-4D97-AF65-F5344CB8AC3E}">
        <p14:creationId xmlns:p14="http://schemas.microsoft.com/office/powerpoint/2010/main" val="261968267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este trabajo se presenta un modelo </a:t>
            </a:r>
            <a:r>
              <a:rPr lang="es-ES" dirty="0" err="1"/>
              <a:t>Probit</a:t>
            </a:r>
            <a:r>
              <a:rPr lang="es-ES" dirty="0"/>
              <a:t> para predecir la probabilidad de mercado bajista en el índice IBEX35 de la bolsa española. Los factores explicativos del modelo son un conjunto de variables económicas tales como la </a:t>
            </a:r>
            <a:r>
              <a:rPr lang="es-ES" b="1" dirty="0"/>
              <a:t>curva de tipos de la deuda soberana española, estadounidense y europea, varias variables macro, y numerosos indicadores adelantados</a:t>
            </a:r>
            <a:r>
              <a:rPr lang="es-ES" dirty="0"/>
              <a:t>. </a:t>
            </a:r>
            <a:r>
              <a:rPr lang="es-ES" b="1" dirty="0"/>
              <a:t>Un algoritmo guiado por los datos se usa para proporcionar una parametrización concisa</a:t>
            </a:r>
            <a:r>
              <a:rPr lang="es-ES" dirty="0"/>
              <a:t>, con unas pocas variables, que constituyen un modelo óptimo desde el punto de vista de los criterios estadísticos. Nuestros resultados sugieren que </a:t>
            </a:r>
            <a:r>
              <a:rPr lang="es-ES" b="1" dirty="0"/>
              <a:t>las pendientes de las curvas de Estados Unidos y Europa tienen algún contenido informativo (no presente implícitamente en la curva de tipos española) que ayuda a mejorar la probabilidad de predicción de mercado bajista</a:t>
            </a:r>
            <a:r>
              <a:rPr lang="es-ES" dirty="0"/>
              <a:t>. </a:t>
            </a:r>
          </a:p>
          <a:p>
            <a:endParaRPr lang="es-ES" dirty="0"/>
          </a:p>
        </p:txBody>
      </p:sp>
      <p:sp>
        <p:nvSpPr>
          <p:cNvPr id="4" name="Marcador de número de diapositiva 3"/>
          <p:cNvSpPr>
            <a:spLocks noGrp="1"/>
          </p:cNvSpPr>
          <p:nvPr>
            <p:ph type="sldNum" sz="quarter" idx="5"/>
          </p:nvPr>
        </p:nvSpPr>
        <p:spPr/>
        <p:txBody>
          <a:bodyPr/>
          <a:lstStyle/>
          <a:p>
            <a:fld id="{70148605-813F-4D4B-B22B-EE7ABD2378A1}" type="slidenum">
              <a:rPr lang="es-ES" smtClean="0"/>
              <a:t>87</a:t>
            </a:fld>
            <a:endParaRPr lang="es-ES"/>
          </a:p>
        </p:txBody>
      </p:sp>
    </p:spTree>
    <p:extLst>
      <p:ext uri="{BB962C8B-B14F-4D97-AF65-F5344CB8AC3E}">
        <p14:creationId xmlns:p14="http://schemas.microsoft.com/office/powerpoint/2010/main" val="49640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Neurona : w1*x1+w2*x2+b&gt;0 (w1=1, w2=1, b=w0=-3/2) : x1+x2&gt;3/2</a:t>
            </a:r>
          </a:p>
          <a:p>
            <a:pPr defTabSz="908822">
              <a:defRPr/>
            </a:pPr>
            <a:endParaRPr lang="es-ES" dirty="0"/>
          </a:p>
          <a:p>
            <a:pPr defTabSz="908822">
              <a:defRPr/>
            </a:pPr>
            <a:r>
              <a:rPr lang="es-ES" dirty="0"/>
              <a:t>F(x1,x2)= x1+x2-3/2</a:t>
            </a:r>
          </a:p>
          <a:p>
            <a:pPr defTabSz="908822">
              <a:defRPr/>
            </a:pPr>
            <a:r>
              <a:rPr lang="es-ES" dirty="0"/>
              <a:t>F(0,0)&lt;3/2</a:t>
            </a:r>
          </a:p>
          <a:p>
            <a:pPr defTabSz="908822">
              <a:defRPr/>
            </a:pPr>
            <a:r>
              <a:rPr lang="es-ES" dirty="0"/>
              <a:t>F(1,1)&lt;3/2</a:t>
            </a:r>
          </a:p>
          <a:p>
            <a:pPr defTabSz="908822">
              <a:defRPr/>
            </a:pPr>
            <a:r>
              <a:rPr lang="es-ES" dirty="0"/>
              <a:t>F(1,0)&lt;3/2</a:t>
            </a:r>
          </a:p>
          <a:p>
            <a:pPr defTabSz="908822">
              <a:defRPr/>
            </a:pPr>
            <a:r>
              <a:rPr lang="es-ES" dirty="0"/>
              <a:t>F(0,1)&lt;3/2</a:t>
            </a:r>
          </a:p>
          <a:p>
            <a:pPr defTabSz="908822">
              <a:defRPr/>
            </a:pPr>
            <a:r>
              <a:rPr lang="es-ES" dirty="0"/>
              <a:t>El perceptrón NO separa (0,0), (1,1) de (1,0), (0,1) </a:t>
            </a:r>
          </a:p>
          <a:p>
            <a:pPr defTabSz="908822">
              <a:defRPr/>
            </a:pPr>
            <a:endParaRPr lang="es-ES" dirty="0"/>
          </a:p>
          <a:p>
            <a:pPr defTabSz="908822">
              <a:defRPr/>
            </a:pPr>
            <a:endParaRPr lang="es-ES" dirty="0"/>
          </a:p>
          <a:p>
            <a:endParaRPr lang="es-ES" dirty="0"/>
          </a:p>
        </p:txBody>
      </p:sp>
      <p:sp>
        <p:nvSpPr>
          <p:cNvPr id="4" name="Marcador de número de diapositiva 3"/>
          <p:cNvSpPr>
            <a:spLocks noGrp="1"/>
          </p:cNvSpPr>
          <p:nvPr>
            <p:ph type="sldNum" sz="quarter" idx="5"/>
          </p:nvPr>
        </p:nvSpPr>
        <p:spPr/>
        <p:txBody>
          <a:bodyPr/>
          <a:lstStyle/>
          <a:p>
            <a:fld id="{70148605-813F-4D4B-B22B-EE7ABD2378A1}" type="slidenum">
              <a:rPr lang="es-ES" smtClean="0"/>
              <a:t>8</a:t>
            </a:fld>
            <a:endParaRPr lang="es-ES"/>
          </a:p>
        </p:txBody>
      </p:sp>
    </p:spTree>
    <p:extLst>
      <p:ext uri="{BB962C8B-B14F-4D97-AF65-F5344CB8AC3E}">
        <p14:creationId xmlns:p14="http://schemas.microsoft.com/office/powerpoint/2010/main" val="356910858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este trabajo se presenta un modelo </a:t>
            </a:r>
            <a:r>
              <a:rPr lang="es-ES" dirty="0" err="1"/>
              <a:t>Probit</a:t>
            </a:r>
            <a:r>
              <a:rPr lang="es-ES" dirty="0"/>
              <a:t> para predecir la probabilidad de mercado bajista en el índice IBEX35 de la bolsa española. Los factores explicativos del modelo son un conjunto de variables económicas tales como la </a:t>
            </a:r>
            <a:r>
              <a:rPr lang="es-ES" b="1" dirty="0"/>
              <a:t>curva de tipos de la deuda soberana española, estadounidense y europea, varias variables macro, y numerosos indicadores adelantados</a:t>
            </a:r>
            <a:r>
              <a:rPr lang="es-ES" dirty="0"/>
              <a:t>. </a:t>
            </a:r>
            <a:r>
              <a:rPr lang="es-ES" b="1" dirty="0"/>
              <a:t>Un algoritmo guiado por los datos se usa para proporcionar una parametrización concisa</a:t>
            </a:r>
            <a:r>
              <a:rPr lang="es-ES" dirty="0"/>
              <a:t>, con unas pocas variables, que constituyen un modelo óptimo desde el punto de vista de los criterios estadísticos. Nuestros resultados sugieren que </a:t>
            </a:r>
            <a:r>
              <a:rPr lang="es-ES" b="1" dirty="0"/>
              <a:t>las pendientes de las curvas de Estados Unidos y Europa tienen algún contenido informativo (no presente implícitamente en la curva de tipos española) que ayuda a mejorar la probabilidad de predicción de mercado bajista</a:t>
            </a:r>
            <a:r>
              <a:rPr lang="es-ES" dirty="0"/>
              <a:t>. </a:t>
            </a:r>
          </a:p>
          <a:p>
            <a:endParaRPr lang="es-ES" dirty="0"/>
          </a:p>
        </p:txBody>
      </p:sp>
      <p:sp>
        <p:nvSpPr>
          <p:cNvPr id="4" name="Marcador de número de diapositiva 3"/>
          <p:cNvSpPr>
            <a:spLocks noGrp="1"/>
          </p:cNvSpPr>
          <p:nvPr>
            <p:ph type="sldNum" sz="quarter" idx="5"/>
          </p:nvPr>
        </p:nvSpPr>
        <p:spPr/>
        <p:txBody>
          <a:bodyPr/>
          <a:lstStyle/>
          <a:p>
            <a:fld id="{70148605-813F-4D4B-B22B-EE7ABD2378A1}" type="slidenum">
              <a:rPr lang="es-ES" smtClean="0"/>
              <a:t>88</a:t>
            </a:fld>
            <a:endParaRPr lang="es-ES"/>
          </a:p>
        </p:txBody>
      </p:sp>
    </p:spTree>
    <p:extLst>
      <p:ext uri="{BB962C8B-B14F-4D97-AF65-F5344CB8AC3E}">
        <p14:creationId xmlns:p14="http://schemas.microsoft.com/office/powerpoint/2010/main" val="230261879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Premio Novel de Economía 1997 </a:t>
            </a:r>
            <a:r>
              <a:rPr lang="es-ES" dirty="0" err="1"/>
              <a:t>Scholes</a:t>
            </a:r>
            <a:r>
              <a:rPr lang="es-ES" dirty="0"/>
              <a:t> y Merton.</a:t>
            </a:r>
          </a:p>
          <a:p>
            <a:r>
              <a:rPr lang="es-ES" dirty="0"/>
              <a:t>Black, muerto en 1995, fue mencionado como contribuidor.</a:t>
            </a:r>
          </a:p>
          <a:p>
            <a:r>
              <a:rPr lang="es-ES" dirty="0"/>
              <a:t>Un </a:t>
            </a:r>
            <a:r>
              <a:rPr lang="es-ES" dirty="0" err="1"/>
              <a:t>call</a:t>
            </a:r>
            <a:r>
              <a:rPr lang="es-ES" dirty="0"/>
              <a:t> se puede replicar con cierta cantidad del activo subyacente y cierta cantidad de posición corta en un bono que paga K unidades monetarias en el momento del </a:t>
            </a:r>
            <a:r>
              <a:rPr lang="es-ES"/>
              <a:t>vencimiento T de </a:t>
            </a:r>
            <a:r>
              <a:rPr lang="es-ES" dirty="0"/>
              <a:t>la opción.</a:t>
            </a:r>
          </a:p>
        </p:txBody>
      </p:sp>
      <p:sp>
        <p:nvSpPr>
          <p:cNvPr id="4" name="Marcador de número de diapositiva 3"/>
          <p:cNvSpPr>
            <a:spLocks noGrp="1"/>
          </p:cNvSpPr>
          <p:nvPr>
            <p:ph type="sldNum" sz="quarter" idx="10"/>
          </p:nvPr>
        </p:nvSpPr>
        <p:spPr/>
        <p:txBody>
          <a:bodyPr/>
          <a:lstStyle/>
          <a:p>
            <a:fld id="{70148605-813F-4D4B-B22B-EE7ABD2378A1}" type="slidenum">
              <a:rPr lang="es-ES" smtClean="0"/>
              <a:t>90</a:t>
            </a:fld>
            <a:endParaRPr lang="es-ES"/>
          </a:p>
        </p:txBody>
      </p:sp>
    </p:spTree>
    <p:extLst>
      <p:ext uri="{BB962C8B-B14F-4D97-AF65-F5344CB8AC3E}">
        <p14:creationId xmlns:p14="http://schemas.microsoft.com/office/powerpoint/2010/main" val="152230919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r>
                  <a:rPr lang="es-ES" dirty="0"/>
                  <a:t>En una función de base radial su valor depende solo de la distancia a algún </a:t>
                </a:r>
                <a:r>
                  <a:rPr lang="es-ES" b="1" dirty="0"/>
                  <a:t>centro</a:t>
                </a:r>
                <a:r>
                  <a:rPr lang="es-ES" dirty="0"/>
                  <a:t> </a:t>
                </a:r>
                <a14:m>
                  <m:oMath xmlns:m="http://schemas.openxmlformats.org/officeDocument/2006/math">
                    <m:sSub>
                      <m:sSubPr>
                        <m:ctrlPr>
                          <a:rPr lang="es-ES" i="1" smtClean="0">
                            <a:latin typeface="Cambria Math" panose="02040503050406030204" pitchFamily="18" charset="0"/>
                          </a:rPr>
                        </m:ctrlPr>
                      </m:sSubPr>
                      <m:e>
                        <m:r>
                          <a:rPr lang="es-ES" i="1" smtClean="0">
                            <a:latin typeface="Cambria Math" panose="02040503050406030204" pitchFamily="18" charset="0"/>
                            <a:ea typeface="Cambria Math" panose="02040503050406030204" pitchFamily="18" charset="0"/>
                          </a:rPr>
                          <m:t>𝜇</m:t>
                        </m:r>
                      </m:e>
                      <m:sub>
                        <m:r>
                          <a:rPr lang="es-ES" b="0" i="1" smtClean="0">
                            <a:latin typeface="Cambria Math" panose="02040503050406030204" pitchFamily="18" charset="0"/>
                          </a:rPr>
                          <m:t>𝑖</m:t>
                        </m:r>
                      </m:sub>
                    </m:sSub>
                  </m:oMath>
                </a14:m>
                <a:r>
                  <a:rPr lang="es-ES" dirty="0"/>
                  <a:t>. D suele ser la normal. También se usa un parámetro de escala.</a:t>
                </a:r>
              </a:p>
              <a:p>
                <a:r>
                  <a:rPr lang="es-ES" dirty="0"/>
                  <a:t>La variable de entrada es vectorial, igual que los centros</a:t>
                </a:r>
              </a:p>
              <a:p>
                <a:r>
                  <a:rPr lang="es-ES" dirty="0"/>
                  <a:t>Se pueden construir </a:t>
                </a:r>
                <a:r>
                  <a:rPr lang="es-ES" b="1" dirty="0"/>
                  <a:t>aproximaciones de funciones como combinación lineal de funciones de base radial </a:t>
                </a:r>
              </a:p>
              <a:p>
                <a:r>
                  <a:rPr lang="es-ES" dirty="0"/>
                  <a:t>También se usan para formar redes neuronales donde la función de activación es la normal standard. </a:t>
                </a:r>
              </a:p>
              <a:p>
                <a:r>
                  <a:rPr lang="es-ES" dirty="0"/>
                  <a:t>La salida de la red es una suma ponderada de varias funciones normales de la distancia a los centros.</a:t>
                </a:r>
              </a:p>
              <a:p>
                <a:endParaRPr lang="es-ES" dirty="0"/>
              </a:p>
            </p:txBody>
          </p:sp>
        </mc:Choice>
        <mc:Fallback xmlns="">
          <p:sp>
            <p:nvSpPr>
              <p:cNvPr id="3" name="Marcador de notas 2"/>
              <p:cNvSpPr>
                <a:spLocks noGrp="1"/>
              </p:cNvSpPr>
              <p:nvPr>
                <p:ph type="body" idx="1"/>
              </p:nvPr>
            </p:nvSpPr>
            <p:spPr/>
            <p:txBody>
              <a:bodyPr/>
              <a:lstStyle/>
              <a:p>
                <a:r>
                  <a:rPr lang="es-ES" dirty="0"/>
                  <a:t>En una función de base radial su valor depende solo de la distancia a algún centro </a:t>
                </a:r>
                <a:r>
                  <a:rPr lang="es-ES" i="0">
                    <a:latin typeface="Cambria Math" panose="02040503050406030204" pitchFamily="18" charset="0"/>
                    <a:ea typeface="Cambria Math" panose="02040503050406030204" pitchFamily="18" charset="0"/>
                  </a:rPr>
                  <a:t>𝜇_</a:t>
                </a:r>
                <a:r>
                  <a:rPr lang="es-ES" b="0" i="0">
                    <a:latin typeface="Cambria Math" panose="02040503050406030204" pitchFamily="18" charset="0"/>
                  </a:rPr>
                  <a:t>𝑖</a:t>
                </a:r>
                <a:r>
                  <a:rPr lang="es-ES" dirty="0"/>
                  <a:t>. D suele ser la normal. También se usa un parámetro de escala.</a:t>
                </a:r>
              </a:p>
              <a:p>
                <a:r>
                  <a:rPr lang="es-ES" dirty="0"/>
                  <a:t>La variable de entrada es vectorial, igual que los centros</a:t>
                </a:r>
              </a:p>
              <a:p>
                <a:r>
                  <a:rPr lang="es-ES" dirty="0"/>
                  <a:t>Se pueden construir aproximaciones de funciones como combinación lineal de funciones de base radial </a:t>
                </a:r>
              </a:p>
              <a:p>
                <a:r>
                  <a:rPr lang="es-ES" dirty="0"/>
                  <a:t>También se usan para formar redes neuronales donde la función de activación es la normal standard. </a:t>
                </a:r>
              </a:p>
              <a:p>
                <a:r>
                  <a:rPr lang="es-ES" dirty="0"/>
                  <a:t>La salida de la red es una suma ponderada de varias funciones normales de la distancia a los centros.</a:t>
                </a:r>
              </a:p>
              <a:p>
                <a:endParaRPr lang="es-ES" dirty="0"/>
              </a:p>
            </p:txBody>
          </p:sp>
        </mc:Fallback>
      </mc:AlternateContent>
      <p:sp>
        <p:nvSpPr>
          <p:cNvPr id="4" name="Marcador de número de diapositiva 3"/>
          <p:cNvSpPr>
            <a:spLocks noGrp="1"/>
          </p:cNvSpPr>
          <p:nvPr>
            <p:ph type="sldNum" sz="quarter" idx="10"/>
          </p:nvPr>
        </p:nvSpPr>
        <p:spPr/>
        <p:txBody>
          <a:bodyPr/>
          <a:lstStyle/>
          <a:p>
            <a:fld id="{70148605-813F-4D4B-B22B-EE7ABD2378A1}" type="slidenum">
              <a:rPr lang="es-ES" smtClean="0"/>
              <a:t>91</a:t>
            </a:fld>
            <a:endParaRPr lang="es-ES"/>
          </a:p>
        </p:txBody>
      </p:sp>
    </p:spTree>
    <p:extLst>
      <p:ext uri="{BB962C8B-B14F-4D97-AF65-F5344CB8AC3E}">
        <p14:creationId xmlns:p14="http://schemas.microsoft.com/office/powerpoint/2010/main" val="273509041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Siguen las reglas de emisión de opciones del CBOE: Chicago </a:t>
            </a:r>
            <a:r>
              <a:rPr lang="es-ES" dirty="0" err="1"/>
              <a:t>Board</a:t>
            </a:r>
            <a:r>
              <a:rPr lang="es-ES" dirty="0"/>
              <a:t> </a:t>
            </a:r>
            <a:r>
              <a:rPr lang="es-ES" dirty="0" err="1"/>
              <a:t>Option</a:t>
            </a:r>
            <a:r>
              <a:rPr lang="es-ES" dirty="0"/>
              <a:t> Exchange:</a:t>
            </a:r>
          </a:p>
          <a:p>
            <a:pPr defTabSz="913184">
              <a:defRPr/>
            </a:pPr>
            <a:r>
              <a:rPr lang="es-ES" dirty="0"/>
              <a:t>Cuatro veces al años se emiten </a:t>
            </a:r>
            <a:r>
              <a:rPr lang="es-ES" b="1" dirty="0"/>
              <a:t>opciones con diferente </a:t>
            </a:r>
            <a:r>
              <a:rPr lang="es-ES" b="1" dirty="0" err="1"/>
              <a:t>stricke</a:t>
            </a:r>
            <a:r>
              <a:rPr lang="es-ES" b="1" dirty="0"/>
              <a:t> </a:t>
            </a:r>
            <a:r>
              <a:rPr lang="es-ES" dirty="0"/>
              <a:t>(precio de ejercicio) </a:t>
            </a:r>
            <a:r>
              <a:rPr lang="es-ES" b="1" dirty="0"/>
              <a:t>y vencimiento</a:t>
            </a:r>
            <a:r>
              <a:rPr lang="es-ES" dirty="0"/>
              <a:t>. Cada opción tiene en cada momento </a:t>
            </a:r>
            <a:r>
              <a:rPr lang="es-ES" b="1" dirty="0"/>
              <a:t>cuatro únicas fechas de expiración</a:t>
            </a:r>
            <a:r>
              <a:rPr lang="es-ES" dirty="0"/>
              <a:t>: el mes corriente, el mes siguiente y las siguientes dos expiraciones trimestrales</a:t>
            </a:r>
          </a:p>
          <a:p>
            <a:endParaRPr lang="es-ES" dirty="0"/>
          </a:p>
        </p:txBody>
      </p:sp>
      <p:sp>
        <p:nvSpPr>
          <p:cNvPr id="4" name="Marcador de número de diapositiva 3"/>
          <p:cNvSpPr>
            <a:spLocks noGrp="1"/>
          </p:cNvSpPr>
          <p:nvPr>
            <p:ph type="sldNum" sz="quarter" idx="10"/>
          </p:nvPr>
        </p:nvSpPr>
        <p:spPr/>
        <p:txBody>
          <a:bodyPr/>
          <a:lstStyle/>
          <a:p>
            <a:fld id="{70148605-813F-4D4B-B22B-EE7ABD2378A1}" type="slidenum">
              <a:rPr lang="es-ES" smtClean="0"/>
              <a:t>92</a:t>
            </a:fld>
            <a:endParaRPr lang="es-ES"/>
          </a:p>
        </p:txBody>
      </p:sp>
    </p:spTree>
    <p:extLst>
      <p:ext uri="{BB962C8B-B14F-4D97-AF65-F5344CB8AC3E}">
        <p14:creationId xmlns:p14="http://schemas.microsoft.com/office/powerpoint/2010/main" val="315468818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13184">
              <a:defRPr/>
            </a:pPr>
            <a:r>
              <a:rPr lang="es-ES" dirty="0"/>
              <a:t>Siguen las reglas de emisión de opciones del CBOE: Chicago </a:t>
            </a:r>
            <a:r>
              <a:rPr lang="es-ES" dirty="0" err="1"/>
              <a:t>Board</a:t>
            </a:r>
            <a:r>
              <a:rPr lang="es-ES" dirty="0"/>
              <a:t> </a:t>
            </a:r>
            <a:r>
              <a:rPr lang="es-ES" dirty="0" err="1"/>
              <a:t>Option</a:t>
            </a:r>
            <a:r>
              <a:rPr lang="es-ES" dirty="0"/>
              <a:t> Exchange:</a:t>
            </a:r>
          </a:p>
          <a:p>
            <a:r>
              <a:rPr lang="es-ES" dirty="0"/>
              <a:t>Cuatro veces al años se emiten </a:t>
            </a:r>
            <a:r>
              <a:rPr lang="es-ES" b="1" dirty="0"/>
              <a:t>opciones con diferente </a:t>
            </a:r>
            <a:r>
              <a:rPr lang="es-ES" b="1" dirty="0" err="1"/>
              <a:t>stricke</a:t>
            </a:r>
            <a:r>
              <a:rPr lang="es-ES" b="1" dirty="0"/>
              <a:t> </a:t>
            </a:r>
            <a:r>
              <a:rPr lang="es-ES" dirty="0"/>
              <a:t>(precio de ejercicio) </a:t>
            </a:r>
            <a:r>
              <a:rPr lang="es-ES" b="1" dirty="0"/>
              <a:t>y vencimiento</a:t>
            </a:r>
            <a:r>
              <a:rPr lang="es-ES" dirty="0"/>
              <a:t>. Cada opción tiene en cada momento </a:t>
            </a:r>
            <a:r>
              <a:rPr lang="es-ES" b="1" dirty="0"/>
              <a:t>cuatro únicas fechas de expiración</a:t>
            </a:r>
            <a:r>
              <a:rPr lang="es-ES" dirty="0"/>
              <a:t>: el mes corriente, el mes siguiente y las siguientes dos expiraciones trimestrales</a:t>
            </a:r>
          </a:p>
        </p:txBody>
      </p:sp>
      <p:sp>
        <p:nvSpPr>
          <p:cNvPr id="4" name="Marcador de número de diapositiva 3"/>
          <p:cNvSpPr>
            <a:spLocks noGrp="1"/>
          </p:cNvSpPr>
          <p:nvPr>
            <p:ph type="sldNum" sz="quarter" idx="10"/>
          </p:nvPr>
        </p:nvSpPr>
        <p:spPr/>
        <p:txBody>
          <a:bodyPr/>
          <a:lstStyle/>
          <a:p>
            <a:fld id="{70148605-813F-4D4B-B22B-EE7ABD2378A1}" type="slidenum">
              <a:rPr lang="es-ES" smtClean="0"/>
              <a:t>93</a:t>
            </a:fld>
            <a:endParaRPr lang="es-ES"/>
          </a:p>
        </p:txBody>
      </p:sp>
    </p:spTree>
    <p:extLst>
      <p:ext uri="{BB962C8B-B14F-4D97-AF65-F5344CB8AC3E}">
        <p14:creationId xmlns:p14="http://schemas.microsoft.com/office/powerpoint/2010/main" val="6591791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volatilidad implícita, a diferencia de la </a:t>
            </a:r>
            <a:r>
              <a:rPr lang="es-ES" dirty="0" err="1"/>
              <a:t>vola</a:t>
            </a:r>
            <a:r>
              <a:rPr lang="es-ES" dirty="0"/>
              <a:t> histórica, </a:t>
            </a:r>
            <a:r>
              <a:rPr lang="es-ES" b="1" dirty="0"/>
              <a:t>mira hacia adelante </a:t>
            </a:r>
            <a:r>
              <a:rPr lang="es-ES" dirty="0"/>
              <a:t>y se basa en las expectativas que tienen los agentes. Si la opción tiene un vencimiento a T meses vista la </a:t>
            </a:r>
            <a:r>
              <a:rPr lang="es-ES" dirty="0" err="1"/>
              <a:t>vola</a:t>
            </a:r>
            <a:r>
              <a:rPr lang="es-ES" dirty="0"/>
              <a:t> implícita se considera como la volatilidad del mercado en ese periodo.</a:t>
            </a:r>
          </a:p>
          <a:p>
            <a:r>
              <a:rPr lang="es-ES" dirty="0"/>
              <a:t>El VIX, índice del miedo, recoge un promedio de volatilidades implícitas para varios precios de ejercicio (</a:t>
            </a:r>
            <a:r>
              <a:rPr lang="es-ES" dirty="0" err="1"/>
              <a:t>strickes</a:t>
            </a:r>
            <a:r>
              <a:rPr lang="es-ES" dirty="0"/>
              <a:t>).</a:t>
            </a:r>
          </a:p>
        </p:txBody>
      </p:sp>
      <p:sp>
        <p:nvSpPr>
          <p:cNvPr id="4" name="Marcador de número de diapositiva 3"/>
          <p:cNvSpPr>
            <a:spLocks noGrp="1"/>
          </p:cNvSpPr>
          <p:nvPr>
            <p:ph type="sldNum" sz="quarter" idx="10"/>
          </p:nvPr>
        </p:nvSpPr>
        <p:spPr/>
        <p:txBody>
          <a:bodyPr/>
          <a:lstStyle/>
          <a:p>
            <a:fld id="{70148605-813F-4D4B-B22B-EE7ABD2378A1}" type="slidenum">
              <a:rPr lang="es-ES" smtClean="0"/>
              <a:t>95</a:t>
            </a:fld>
            <a:endParaRPr lang="es-ES"/>
          </a:p>
        </p:txBody>
      </p:sp>
    </p:spTree>
    <p:extLst>
      <p:ext uri="{BB962C8B-B14F-4D97-AF65-F5344CB8AC3E}">
        <p14:creationId xmlns:p14="http://schemas.microsoft.com/office/powerpoint/2010/main" val="294774931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sonrisa comienza a aparecer </a:t>
            </a:r>
            <a:r>
              <a:rPr lang="es-ES" b="1" dirty="0"/>
              <a:t>tras la crisis del 87</a:t>
            </a:r>
            <a:r>
              <a:rPr lang="es-ES" dirty="0"/>
              <a:t>, cuando </a:t>
            </a:r>
            <a:r>
              <a:rPr lang="es-ES" b="1" dirty="0"/>
              <a:t>los operadores </a:t>
            </a:r>
            <a:r>
              <a:rPr lang="es-ES" b="1" dirty="0" err="1"/>
              <a:t>comienzaron</a:t>
            </a:r>
            <a:r>
              <a:rPr lang="es-ES" b="1" dirty="0"/>
              <a:t> a comprar </a:t>
            </a:r>
            <a:r>
              <a:rPr lang="es-ES" b="1" dirty="0" err="1"/>
              <a:t>puts</a:t>
            </a:r>
            <a:r>
              <a:rPr lang="es-ES" b="1" dirty="0"/>
              <a:t> </a:t>
            </a:r>
            <a:r>
              <a:rPr lang="es-ES" b="1" dirty="0" err="1"/>
              <a:t>out</a:t>
            </a:r>
            <a:r>
              <a:rPr lang="es-ES" b="1" dirty="0"/>
              <a:t> </a:t>
            </a:r>
            <a:r>
              <a:rPr lang="es-ES" b="1" dirty="0" err="1"/>
              <a:t>of</a:t>
            </a:r>
            <a:r>
              <a:rPr lang="es-ES" b="1" dirty="0"/>
              <a:t> </a:t>
            </a:r>
            <a:r>
              <a:rPr lang="es-ES" b="1" dirty="0" err="1"/>
              <a:t>the</a:t>
            </a:r>
            <a:r>
              <a:rPr lang="es-ES" b="1" dirty="0"/>
              <a:t> </a:t>
            </a:r>
            <a:r>
              <a:rPr lang="es-ES" b="1" dirty="0" err="1"/>
              <a:t>money</a:t>
            </a:r>
            <a:r>
              <a:rPr lang="es-ES" dirty="0"/>
              <a:t> para cubrirse de inesperadas caídas del mercado.</a:t>
            </a:r>
          </a:p>
          <a:p>
            <a:r>
              <a:rPr lang="es-ES" dirty="0" err="1"/>
              <a:t>Stricke</a:t>
            </a:r>
            <a:r>
              <a:rPr lang="es-ES" dirty="0"/>
              <a:t>: precio de ejercicio de la opción</a:t>
            </a:r>
          </a:p>
        </p:txBody>
      </p:sp>
      <p:sp>
        <p:nvSpPr>
          <p:cNvPr id="4" name="Marcador de número de diapositiva 3"/>
          <p:cNvSpPr>
            <a:spLocks noGrp="1"/>
          </p:cNvSpPr>
          <p:nvPr>
            <p:ph type="sldNum" sz="quarter" idx="10"/>
          </p:nvPr>
        </p:nvSpPr>
        <p:spPr/>
        <p:txBody>
          <a:bodyPr/>
          <a:lstStyle/>
          <a:p>
            <a:fld id="{70148605-813F-4D4B-B22B-EE7ABD2378A1}" type="slidenum">
              <a:rPr lang="es-ES" smtClean="0"/>
              <a:t>96</a:t>
            </a:fld>
            <a:endParaRPr lang="es-ES"/>
          </a:p>
        </p:txBody>
      </p:sp>
    </p:spTree>
    <p:extLst>
      <p:ext uri="{BB962C8B-B14F-4D97-AF65-F5344CB8AC3E}">
        <p14:creationId xmlns:p14="http://schemas.microsoft.com/office/powerpoint/2010/main" val="333887758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13184">
              <a:defRPr/>
            </a:pPr>
            <a:r>
              <a:rPr lang="es-ES" dirty="0" err="1"/>
              <a:t>HoBid</a:t>
            </a:r>
            <a:r>
              <a:rPr lang="es-ES" dirty="0"/>
              <a:t>-Ask spread:</a:t>
            </a:r>
          </a:p>
          <a:p>
            <a:r>
              <a:rPr lang="es-ES" dirty="0" err="1"/>
              <a:t>rquilla</a:t>
            </a:r>
            <a:r>
              <a:rPr lang="es-ES" dirty="0"/>
              <a:t> de compra-venta de los activos impuesta por los creadores de mercado.</a:t>
            </a:r>
          </a:p>
        </p:txBody>
      </p:sp>
      <p:sp>
        <p:nvSpPr>
          <p:cNvPr id="4" name="Marcador de número de diapositiva 3"/>
          <p:cNvSpPr>
            <a:spLocks noGrp="1"/>
          </p:cNvSpPr>
          <p:nvPr>
            <p:ph type="sldNum" sz="quarter" idx="5"/>
          </p:nvPr>
        </p:nvSpPr>
        <p:spPr/>
        <p:txBody>
          <a:bodyPr/>
          <a:lstStyle/>
          <a:p>
            <a:fld id="{70148605-813F-4D4B-B22B-EE7ABD2378A1}" type="slidenum">
              <a:rPr lang="es-ES" smtClean="0"/>
              <a:t>97</a:t>
            </a:fld>
            <a:endParaRPr lang="es-ES"/>
          </a:p>
        </p:txBody>
      </p:sp>
    </p:spTree>
    <p:extLst>
      <p:ext uri="{BB962C8B-B14F-4D97-AF65-F5344CB8AC3E}">
        <p14:creationId xmlns:p14="http://schemas.microsoft.com/office/powerpoint/2010/main" val="319351938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la hora de valorar correctamente una opción debemos </a:t>
            </a:r>
            <a:r>
              <a:rPr lang="es-ES" b="1" dirty="0"/>
              <a:t>elegir una volatilidad en función del strike y el tiempo para maduración</a:t>
            </a:r>
            <a:r>
              <a:rPr lang="es-ES" dirty="0"/>
              <a:t>.</a:t>
            </a:r>
          </a:p>
          <a:p>
            <a:r>
              <a:rPr lang="es-ES" b="1" dirty="0"/>
              <a:t>Aunque B&amp;S sea una fórmula incorrecta se corrige con la sonrisa de la volatilidad implícita</a:t>
            </a:r>
            <a:r>
              <a:rPr lang="es-ES" dirty="0"/>
              <a:t>.</a:t>
            </a:r>
          </a:p>
        </p:txBody>
      </p:sp>
      <p:sp>
        <p:nvSpPr>
          <p:cNvPr id="4" name="Marcador de número de diapositiva 3"/>
          <p:cNvSpPr>
            <a:spLocks noGrp="1"/>
          </p:cNvSpPr>
          <p:nvPr>
            <p:ph type="sldNum" sz="quarter" idx="10"/>
          </p:nvPr>
        </p:nvSpPr>
        <p:spPr/>
        <p:txBody>
          <a:bodyPr/>
          <a:lstStyle/>
          <a:p>
            <a:fld id="{70148605-813F-4D4B-B22B-EE7ABD2378A1}" type="slidenum">
              <a:rPr lang="es-ES" smtClean="0"/>
              <a:t>98</a:t>
            </a:fld>
            <a:endParaRPr lang="es-ES"/>
          </a:p>
        </p:txBody>
      </p:sp>
    </p:spTree>
    <p:extLst>
      <p:ext uri="{BB962C8B-B14F-4D97-AF65-F5344CB8AC3E}">
        <p14:creationId xmlns:p14="http://schemas.microsoft.com/office/powerpoint/2010/main" val="428511937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Se pueden añadir otras variables explicativas al modelo como el VIX.</a:t>
            </a:r>
          </a:p>
          <a:p>
            <a:r>
              <a:rPr lang="es-ES" dirty="0"/>
              <a:t>Para un </a:t>
            </a:r>
            <a:r>
              <a:rPr lang="es-ES" dirty="0" err="1"/>
              <a:t>call</a:t>
            </a:r>
            <a:r>
              <a:rPr lang="es-ES" dirty="0"/>
              <a:t>, al aumentar el precio de ejercicio, disminuye la prima</a:t>
            </a:r>
          </a:p>
        </p:txBody>
      </p:sp>
      <p:sp>
        <p:nvSpPr>
          <p:cNvPr id="4" name="Marcador de número de diapositiva 3"/>
          <p:cNvSpPr>
            <a:spLocks noGrp="1"/>
          </p:cNvSpPr>
          <p:nvPr>
            <p:ph type="sldNum" sz="quarter" idx="10"/>
          </p:nvPr>
        </p:nvSpPr>
        <p:spPr/>
        <p:txBody>
          <a:bodyPr/>
          <a:lstStyle/>
          <a:p>
            <a:fld id="{70148605-813F-4D4B-B22B-EE7ABD2378A1}" type="slidenum">
              <a:rPr lang="es-ES" smtClean="0"/>
              <a:t>99</a:t>
            </a:fld>
            <a:endParaRPr lang="es-ES"/>
          </a:p>
        </p:txBody>
      </p:sp>
    </p:spTree>
    <p:extLst>
      <p:ext uri="{BB962C8B-B14F-4D97-AF65-F5344CB8AC3E}">
        <p14:creationId xmlns:p14="http://schemas.microsoft.com/office/powerpoint/2010/main" val="3872961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modelo puede mejorarse introduciendo una capa oculta con más neuronas. </a:t>
            </a:r>
          </a:p>
          <a:p>
            <a:r>
              <a:rPr lang="es-ES" dirty="0"/>
              <a:t>Cuando las señales de la capa de entrada llegan a cada una de las neuronas de la capa oculta, cada una de ellas aplicará su </a:t>
            </a:r>
            <a:r>
              <a:rPr lang="es-ES" b="1" dirty="0"/>
              <a:t>función de activación </a:t>
            </a:r>
            <a:r>
              <a:rPr lang="es-ES" dirty="0"/>
              <a:t>a la suma ponderada de las señales de entrada.</a:t>
            </a:r>
          </a:p>
          <a:p>
            <a:r>
              <a:rPr lang="es-ES" dirty="0"/>
              <a:t>Las señales emitidas por las neuronas de la capa oculta se suman, ponderadas por otros pesos, y se transmiten a la capa de salida (podría darse que la función de activación no fuese la identidad).</a:t>
            </a:r>
          </a:p>
          <a:p>
            <a:r>
              <a:rPr lang="es-ES" dirty="0"/>
              <a:t>En el ejemplo I es la función de identidad pero, en general, puede tratarse de otro tipo de función de activación.</a:t>
            </a:r>
          </a:p>
          <a:p>
            <a:r>
              <a:rPr lang="es-ES" dirty="0"/>
              <a:t>En el ejemplo hay tres tipos de pesos: los alfa para la neurona h1, los betas para la neurona h2 y los w para la neurona de salida</a:t>
            </a:r>
          </a:p>
          <a:p>
            <a:endParaRPr lang="es-ES" dirty="0"/>
          </a:p>
        </p:txBody>
      </p:sp>
      <p:sp>
        <p:nvSpPr>
          <p:cNvPr id="4" name="Marcador de número de diapositiva 3"/>
          <p:cNvSpPr>
            <a:spLocks noGrp="1"/>
          </p:cNvSpPr>
          <p:nvPr>
            <p:ph type="sldNum" sz="quarter" idx="10"/>
          </p:nvPr>
        </p:nvSpPr>
        <p:spPr/>
        <p:txBody>
          <a:bodyPr/>
          <a:lstStyle/>
          <a:p>
            <a:fld id="{70148605-813F-4D4B-B22B-EE7ABD2378A1}" type="slidenum">
              <a:rPr lang="es-ES" smtClean="0"/>
              <a:t>9</a:t>
            </a:fld>
            <a:endParaRPr lang="es-ES"/>
          </a:p>
        </p:txBody>
      </p:sp>
    </p:spTree>
    <p:extLst>
      <p:ext uri="{BB962C8B-B14F-4D97-AF65-F5344CB8AC3E}">
        <p14:creationId xmlns:p14="http://schemas.microsoft.com/office/powerpoint/2010/main" val="187955965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13184">
              <a:defRPr/>
            </a:pPr>
            <a:r>
              <a:rPr lang="es-ES" dirty="0"/>
              <a:t>Las redes SOM tienen </a:t>
            </a:r>
            <a:r>
              <a:rPr lang="es-ES" b="1" dirty="0"/>
              <a:t>aprendizaje no supervisado; por eso se dice que las neuronas se autoorganizan. </a:t>
            </a:r>
          </a:p>
          <a:p>
            <a:pPr defTabSz="913184">
              <a:defRPr/>
            </a:pPr>
            <a:r>
              <a:rPr lang="es-ES" dirty="0"/>
              <a:t>Constan de una </a:t>
            </a:r>
            <a:r>
              <a:rPr lang="es-ES" b="1" dirty="0"/>
              <a:t>capa competitiva </a:t>
            </a:r>
            <a:r>
              <a:rPr lang="es-ES" dirty="0"/>
              <a:t>que puede </a:t>
            </a:r>
            <a:r>
              <a:rPr lang="es-ES" b="1" dirty="0"/>
              <a:t>clasificar vectores (formar </a:t>
            </a:r>
            <a:r>
              <a:rPr lang="es-ES" b="1" dirty="0" err="1"/>
              <a:t>clusters</a:t>
            </a:r>
            <a:r>
              <a:rPr lang="es-ES" b="1" dirty="0"/>
              <a:t>) </a:t>
            </a:r>
            <a:r>
              <a:rPr lang="es-ES" dirty="0"/>
              <a:t>de cualquier </a:t>
            </a:r>
            <a:r>
              <a:rPr lang="es-ES" dirty="0" err="1"/>
              <a:t>nº</a:t>
            </a:r>
            <a:r>
              <a:rPr lang="es-ES" dirty="0"/>
              <a:t> de dimensiones </a:t>
            </a:r>
            <a:r>
              <a:rPr lang="es-ES" b="1" dirty="0"/>
              <a:t>en tantas clases como </a:t>
            </a:r>
            <a:r>
              <a:rPr lang="es-ES" b="1" dirty="0" err="1"/>
              <a:t>nº</a:t>
            </a:r>
            <a:r>
              <a:rPr lang="es-ES" b="1" dirty="0"/>
              <a:t> de neuronas tiene la capa</a:t>
            </a:r>
            <a:r>
              <a:rPr lang="es-ES" dirty="0"/>
              <a:t>. Las neuronas son organizadas en una </a:t>
            </a:r>
            <a:r>
              <a:rPr lang="es-ES" b="1" dirty="0"/>
              <a:t>topología de 2 dimensiones </a:t>
            </a:r>
            <a:r>
              <a:rPr lang="es-ES" dirty="0"/>
              <a:t>que permite a la capa formar una representación de la distribución y una representación bidimensional de la topología de la base de datos. </a:t>
            </a:r>
          </a:p>
          <a:p>
            <a:pPr defTabSz="913184">
              <a:defRPr/>
            </a:pPr>
            <a:r>
              <a:rPr lang="es-ES" dirty="0"/>
              <a:t>El vector de pesos asociado con cada neurona se mueve para convertirse en el centro de un </a:t>
            </a:r>
            <a:r>
              <a:rPr lang="es-ES" dirty="0" err="1"/>
              <a:t>cluster</a:t>
            </a:r>
            <a:r>
              <a:rPr lang="es-ES" dirty="0"/>
              <a:t> de inputs. Además las neuronas adyacentes también se acercan en el espacio de inputs y, por tanto, es posible visualizar inputs de alta dimensión en el espacio de dos dimensiones.</a:t>
            </a:r>
          </a:p>
          <a:p>
            <a:pPr defTabSz="913184">
              <a:defRPr/>
            </a:pPr>
            <a:endParaRPr lang="es-ES" dirty="0"/>
          </a:p>
          <a:p>
            <a:r>
              <a:rPr lang="en-US" dirty="0"/>
              <a:t>These networks are based on competitive learning; the output neurons of the network compete among themselves to be activated or fired, with the result that only one output neuron, or one neuron per group, is on at any one time. An output neuron that wins the competition is called a winner-takes all neuron ,or simply a winning neuron.1 One way of inducing a winner-takes-all competition among the output neurons is to use lateral inhibitory connections (i.e., negative feedback paths) between them;</a:t>
            </a:r>
            <a:endParaRPr lang="es-ES" dirty="0"/>
          </a:p>
        </p:txBody>
      </p:sp>
      <p:sp>
        <p:nvSpPr>
          <p:cNvPr id="4" name="Marcador de número de diapositiva 3"/>
          <p:cNvSpPr>
            <a:spLocks noGrp="1"/>
          </p:cNvSpPr>
          <p:nvPr>
            <p:ph type="sldNum" sz="quarter" idx="5"/>
          </p:nvPr>
        </p:nvSpPr>
        <p:spPr/>
        <p:txBody>
          <a:bodyPr/>
          <a:lstStyle/>
          <a:p>
            <a:fld id="{70148605-813F-4D4B-B22B-EE7ABD2378A1}" type="slidenum">
              <a:rPr lang="es-ES" smtClean="0"/>
              <a:t>100</a:t>
            </a:fld>
            <a:endParaRPr lang="es-ES"/>
          </a:p>
        </p:txBody>
      </p:sp>
    </p:spTree>
    <p:extLst>
      <p:ext uri="{BB962C8B-B14F-4D97-AF65-F5344CB8AC3E}">
        <p14:creationId xmlns:p14="http://schemas.microsoft.com/office/powerpoint/2010/main" val="281978300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dimensión 2 es muy sencillo </a:t>
            </a:r>
            <a:r>
              <a:rPr lang="es-ES" dirty="0" err="1"/>
              <a:t>clusterizar</a:t>
            </a:r>
            <a:r>
              <a:rPr lang="es-ES" dirty="0"/>
              <a:t>. No en dimensión N</a:t>
            </a:r>
          </a:p>
          <a:p>
            <a:r>
              <a:rPr lang="es-ES" dirty="0"/>
              <a:t>Simulan la </a:t>
            </a:r>
            <a:r>
              <a:rPr lang="es-ES" b="1" dirty="0"/>
              <a:t>especialización de neuronas las diferentes partes del cerebro </a:t>
            </a:r>
            <a:r>
              <a:rPr lang="es-ES" dirty="0"/>
              <a:t>de cara a realizar funciones específicas: sensorial, auditiva, </a:t>
            </a:r>
            <a:r>
              <a:rPr lang="es-ES" dirty="0" err="1"/>
              <a:t>etc</a:t>
            </a:r>
            <a:r>
              <a:rPr lang="es-ES" dirty="0"/>
              <a:t> </a:t>
            </a:r>
          </a:p>
          <a:p>
            <a:r>
              <a:rPr lang="es-ES" dirty="0"/>
              <a:t>El objetivo del aprendizaje en los mapas auto-organizados es </a:t>
            </a:r>
            <a:r>
              <a:rPr lang="es-ES" b="1" dirty="0"/>
              <a:t>provocar que diferentes partes de la red respondan similarmente a ciertos patrones de la capa de entrada</a:t>
            </a:r>
            <a:r>
              <a:rPr lang="es-ES" dirty="0"/>
              <a:t>. Esto es parcialmente motivado por el manejo en partes separadas de la corteza cerebral del cerebro humano de la información sensorial, como la visual y la auditiva</a:t>
            </a:r>
          </a:p>
        </p:txBody>
      </p:sp>
      <p:sp>
        <p:nvSpPr>
          <p:cNvPr id="4" name="Marcador de número de diapositiva 3"/>
          <p:cNvSpPr>
            <a:spLocks noGrp="1"/>
          </p:cNvSpPr>
          <p:nvPr>
            <p:ph type="sldNum" sz="quarter" idx="10"/>
          </p:nvPr>
        </p:nvSpPr>
        <p:spPr/>
        <p:txBody>
          <a:bodyPr/>
          <a:lstStyle/>
          <a:p>
            <a:fld id="{70148605-813F-4D4B-B22B-EE7ABD2378A1}" type="slidenum">
              <a:rPr lang="es-ES" smtClean="0"/>
              <a:t>101</a:t>
            </a:fld>
            <a:endParaRPr lang="es-ES"/>
          </a:p>
        </p:txBody>
      </p:sp>
    </p:spTree>
    <p:extLst>
      <p:ext uri="{BB962C8B-B14F-4D97-AF65-F5344CB8AC3E}">
        <p14:creationId xmlns:p14="http://schemas.microsoft.com/office/powerpoint/2010/main" val="223124565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https://www.ibiblio.org/pub/linux/docs/LuCaS/Presentaciones/200304curso-glisa/redes_neuronales/curso-glisa-redes_neuronales-html/x152.html</a:t>
            </a:r>
          </a:p>
          <a:p>
            <a:endParaRPr lang="es-ES" dirty="0"/>
          </a:p>
          <a:p>
            <a:r>
              <a:rPr lang="es-ES" dirty="0"/>
              <a:t>La red se caracteriza por una matriz de pesos de cada neurona de entrada con las de salida.</a:t>
            </a:r>
          </a:p>
          <a:p>
            <a:r>
              <a:rPr lang="es-ES" b="1" dirty="0"/>
              <a:t>Si elegimos una configuración de salida 6x6=36, cada neurona de entrada (por ejemplo en el espacio de dimensión 5), tendrá asociados 36 pesos.</a:t>
            </a:r>
          </a:p>
          <a:p>
            <a:r>
              <a:rPr lang="es-ES" b="1" dirty="0"/>
              <a:t>La red reproducirá en dimensión 2 (en las 36 neuronas de la capa de salida) las distancias entre las neuronas en el espacio de dimensión 5.   </a:t>
            </a:r>
          </a:p>
          <a:p>
            <a:r>
              <a:rPr lang="es-ES" dirty="0"/>
              <a:t>La red busca regularidades o clases en los datos de entrada, modificando sus pesos. SOM (</a:t>
            </a:r>
            <a:r>
              <a:rPr lang="es-ES" dirty="0" err="1"/>
              <a:t>Self-Organizing</a:t>
            </a:r>
            <a:r>
              <a:rPr lang="es-ES" dirty="0"/>
              <a:t> </a:t>
            </a:r>
            <a:r>
              <a:rPr lang="es-ES" dirty="0" err="1"/>
              <a:t>Maps</a:t>
            </a:r>
            <a:r>
              <a:rPr lang="es-ES" dirty="0"/>
              <a:t>).</a:t>
            </a:r>
          </a:p>
          <a:p>
            <a:r>
              <a:rPr lang="es-ES" dirty="0"/>
              <a:t>La primera capa está formada por las neuronas de entrada. La segunda capa consiste en un array de neuronas de dos dimensiones. Como se necesitan dos índices para etiquetar cada neurona, los pesos </a:t>
            </a:r>
            <a:r>
              <a:rPr lang="es-ES" dirty="0" err="1"/>
              <a:t>sinapticos</a:t>
            </a:r>
            <a:r>
              <a:rPr lang="es-ES" dirty="0"/>
              <a:t> asociados a cada neurona tendrán tres índices (</a:t>
            </a:r>
            <a:r>
              <a:rPr lang="es-ES" dirty="0" err="1"/>
              <a:t>i,j,k</a:t>
            </a:r>
            <a:r>
              <a:rPr lang="es-ES" dirty="0"/>
              <a:t>) donde (</a:t>
            </a:r>
            <a:r>
              <a:rPr lang="es-ES" dirty="0" err="1"/>
              <a:t>i,j</a:t>
            </a:r>
            <a:r>
              <a:rPr lang="es-ES" dirty="0"/>
              <a:t>) indican la posición de la neurona en la capa y k, la componente o conexión con cierta neurona de entrada. </a:t>
            </a:r>
          </a:p>
          <a:p>
            <a:r>
              <a:rPr lang="es-ES" dirty="0"/>
              <a:t>Entrenamiento: aprendizaje no supervisado. Además, cada neurona utiliza como regla de propagación una distancia de su vector de pesos sinápticos al patrón de entrada.</a:t>
            </a:r>
          </a:p>
          <a:p>
            <a:r>
              <a:rPr lang="es-ES" dirty="0"/>
              <a:t>Un algoritmo de aprendizaje : </a:t>
            </a:r>
          </a:p>
          <a:p>
            <a:r>
              <a:rPr lang="es-ES" dirty="0"/>
              <a:t>Inicialización de los pesos </a:t>
            </a:r>
            <a:r>
              <a:rPr lang="es-ES" dirty="0" err="1"/>
              <a:t>w</a:t>
            </a:r>
            <a:r>
              <a:rPr lang="es-ES" baseline="-25000" dirty="0" err="1"/>
              <a:t>ijk</a:t>
            </a:r>
            <a:r>
              <a:rPr lang="es-ES" dirty="0"/>
              <a:t>. </a:t>
            </a:r>
          </a:p>
          <a:p>
            <a:r>
              <a:rPr lang="es-ES" dirty="0"/>
              <a:t>Elección de un patrón de entre el conjunto de patrones de entrenamiento </a:t>
            </a:r>
          </a:p>
          <a:p>
            <a:r>
              <a:rPr lang="es-ES" dirty="0"/>
              <a:t>Para cada neurona del mapa, calcular la distancia euclídea entre el patrón de entrada </a:t>
            </a:r>
            <a:r>
              <a:rPr lang="es-ES" b="1" dirty="0"/>
              <a:t>x</a:t>
            </a:r>
            <a:r>
              <a:rPr lang="es-ES" dirty="0"/>
              <a:t> y el vector de pesos sinápticos </a:t>
            </a:r>
            <a:r>
              <a:rPr lang="es-ES" dirty="0" err="1"/>
              <a:t>wijk</a:t>
            </a:r>
            <a:r>
              <a:rPr lang="es-ES" dirty="0"/>
              <a:t> </a:t>
            </a:r>
          </a:p>
          <a:p>
            <a:r>
              <a:rPr lang="es-ES" dirty="0"/>
              <a:t>Evaluar la neurona ganadora, es decir aquella cuya distancia es la menor de todas </a:t>
            </a:r>
          </a:p>
          <a:p>
            <a:r>
              <a:rPr lang="es-ES" dirty="0"/>
              <a:t>Actualizar los pesos sinápticos de la neurona ganadora y de sus vecinas</a:t>
            </a:r>
          </a:p>
          <a:p>
            <a:endParaRPr lang="es-ES" dirty="0"/>
          </a:p>
          <a:p>
            <a:endParaRPr lang="es-ES" dirty="0"/>
          </a:p>
        </p:txBody>
      </p:sp>
      <p:sp>
        <p:nvSpPr>
          <p:cNvPr id="4" name="Marcador de número de diapositiva 3"/>
          <p:cNvSpPr>
            <a:spLocks noGrp="1"/>
          </p:cNvSpPr>
          <p:nvPr>
            <p:ph type="sldNum" sz="quarter" idx="10"/>
          </p:nvPr>
        </p:nvSpPr>
        <p:spPr/>
        <p:txBody>
          <a:bodyPr/>
          <a:lstStyle/>
          <a:p>
            <a:fld id="{70148605-813F-4D4B-B22B-EE7ABD2378A1}" type="slidenum">
              <a:rPr lang="es-ES" smtClean="0"/>
              <a:t>102</a:t>
            </a:fld>
            <a:endParaRPr lang="es-ES"/>
          </a:p>
        </p:txBody>
      </p:sp>
    </p:spTree>
    <p:extLst>
      <p:ext uri="{BB962C8B-B14F-4D97-AF65-F5344CB8AC3E}">
        <p14:creationId xmlns:p14="http://schemas.microsoft.com/office/powerpoint/2010/main" val="152805459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red se caracteriza por una matriz de pesos de cada neurona de entrada con las de salida </a:t>
            </a:r>
          </a:p>
          <a:p>
            <a:r>
              <a:rPr lang="es-ES" dirty="0"/>
              <a:t>https://www.ibiblio.org/pub/linux/docs/LuCaS/Presentaciones/200304curso-glisa/redes_neuronales/curso-glisa-redes_neuronales-html/x152.html</a:t>
            </a:r>
          </a:p>
          <a:p>
            <a:r>
              <a:rPr lang="es-ES" dirty="0"/>
              <a:t>La red busca regularidades o clases en los datos de entrada, modificando sus pesos. SOM (</a:t>
            </a:r>
            <a:r>
              <a:rPr lang="es-ES" dirty="0" err="1"/>
              <a:t>Self-Organizing</a:t>
            </a:r>
            <a:r>
              <a:rPr lang="es-ES" dirty="0"/>
              <a:t> </a:t>
            </a:r>
            <a:r>
              <a:rPr lang="es-ES" dirty="0" err="1"/>
              <a:t>Maps</a:t>
            </a:r>
            <a:r>
              <a:rPr lang="es-ES" dirty="0"/>
              <a:t>).</a:t>
            </a:r>
          </a:p>
          <a:p>
            <a:r>
              <a:rPr lang="es-ES" dirty="0"/>
              <a:t>La primera capa está formada por las neuronas de entrada. La segunda capa consiste en un array de neuronas de dos dimensiones. Como se necesitan dos índices para etiquetar cada neurona, los pesos </a:t>
            </a:r>
            <a:r>
              <a:rPr lang="es-ES" dirty="0" err="1"/>
              <a:t>sinapticos</a:t>
            </a:r>
            <a:r>
              <a:rPr lang="es-ES" dirty="0"/>
              <a:t> asociados a cada neurona tendrán tres índices (</a:t>
            </a:r>
            <a:r>
              <a:rPr lang="es-ES" dirty="0" err="1"/>
              <a:t>i,j,k</a:t>
            </a:r>
            <a:r>
              <a:rPr lang="es-ES" dirty="0"/>
              <a:t>) donde (</a:t>
            </a:r>
            <a:r>
              <a:rPr lang="es-ES" dirty="0" err="1"/>
              <a:t>i,j</a:t>
            </a:r>
            <a:r>
              <a:rPr lang="es-ES" dirty="0"/>
              <a:t>) indican la posición de la neurona en la capa y k, la componente o conexión con cierta neurona de entrada. </a:t>
            </a:r>
          </a:p>
          <a:p>
            <a:r>
              <a:rPr lang="es-ES" dirty="0"/>
              <a:t>Entrenamiento: aprendizaje no supervisado. Además, cada neurona utiliza como regla de </a:t>
            </a:r>
            <a:r>
              <a:rPr lang="es-ES" dirty="0" err="1"/>
              <a:t>propagacion</a:t>
            </a:r>
            <a:r>
              <a:rPr lang="es-ES" dirty="0"/>
              <a:t> una distancia de su vector de pesos sinápticos al patrón de entrada.</a:t>
            </a:r>
          </a:p>
          <a:p>
            <a:r>
              <a:rPr lang="es-ES" dirty="0"/>
              <a:t>Un algoritmo de aprendizaje : </a:t>
            </a:r>
          </a:p>
          <a:p>
            <a:r>
              <a:rPr lang="es-ES" dirty="0" err="1"/>
              <a:t>Inicializacion</a:t>
            </a:r>
            <a:r>
              <a:rPr lang="es-ES" dirty="0"/>
              <a:t> de los pesos </a:t>
            </a:r>
            <a:r>
              <a:rPr lang="es-ES" dirty="0" err="1"/>
              <a:t>w</a:t>
            </a:r>
            <a:r>
              <a:rPr lang="es-ES" baseline="-25000" dirty="0" err="1"/>
              <a:t>ijk</a:t>
            </a:r>
            <a:r>
              <a:rPr lang="es-ES" dirty="0"/>
              <a:t>. </a:t>
            </a:r>
          </a:p>
          <a:p>
            <a:r>
              <a:rPr lang="es-ES" dirty="0"/>
              <a:t>Elección de un patrón de entre el conjunto de patrones de entrenamiento </a:t>
            </a:r>
          </a:p>
          <a:p>
            <a:r>
              <a:rPr lang="es-ES" dirty="0"/>
              <a:t>Para cada neurona del mapa, calcular la distancia euclídea entre el patrón de entrada </a:t>
            </a:r>
            <a:r>
              <a:rPr lang="es-ES" b="1" dirty="0"/>
              <a:t>x</a:t>
            </a:r>
            <a:r>
              <a:rPr lang="es-ES" dirty="0"/>
              <a:t> y el vector de pesos sinápticos </a:t>
            </a:r>
            <a:r>
              <a:rPr lang="es-ES" dirty="0" err="1"/>
              <a:t>w</a:t>
            </a:r>
            <a:r>
              <a:rPr lang="es-ES" baseline="-25000" dirty="0" err="1"/>
              <a:t>ijk</a:t>
            </a:r>
            <a:r>
              <a:rPr lang="es-ES" dirty="0"/>
              <a:t> </a:t>
            </a:r>
          </a:p>
          <a:p>
            <a:r>
              <a:rPr lang="es-ES" dirty="0"/>
              <a:t>Evaluar la neurona ganadora, es decir aquella cuya distancia es la menor de todas </a:t>
            </a:r>
          </a:p>
          <a:p>
            <a:r>
              <a:rPr lang="es-ES" dirty="0"/>
              <a:t>Actualizar los pesos sinápticos de la neurona ganadora y de sus vecinas</a:t>
            </a:r>
          </a:p>
          <a:p>
            <a:endParaRPr lang="es-ES" dirty="0"/>
          </a:p>
          <a:p>
            <a:endParaRPr lang="es-ES" dirty="0"/>
          </a:p>
        </p:txBody>
      </p:sp>
      <p:sp>
        <p:nvSpPr>
          <p:cNvPr id="4" name="Marcador de número de diapositiva 3"/>
          <p:cNvSpPr>
            <a:spLocks noGrp="1"/>
          </p:cNvSpPr>
          <p:nvPr>
            <p:ph type="sldNum" sz="quarter" idx="10"/>
          </p:nvPr>
        </p:nvSpPr>
        <p:spPr/>
        <p:txBody>
          <a:bodyPr/>
          <a:lstStyle/>
          <a:p>
            <a:fld id="{70148605-813F-4D4B-B22B-EE7ABD2378A1}" type="slidenum">
              <a:rPr lang="es-ES" smtClean="0"/>
              <a:t>103</a:t>
            </a:fld>
            <a:endParaRPr lang="es-ES"/>
          </a:p>
        </p:txBody>
      </p:sp>
    </p:spTree>
    <p:extLst>
      <p:ext uri="{BB962C8B-B14F-4D97-AF65-F5344CB8AC3E}">
        <p14:creationId xmlns:p14="http://schemas.microsoft.com/office/powerpoint/2010/main" val="300975980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número de pesos de cada neurona es igual al número de variables que tiene cada input</a:t>
            </a:r>
          </a:p>
        </p:txBody>
      </p:sp>
      <p:sp>
        <p:nvSpPr>
          <p:cNvPr id="4" name="Marcador de número de diapositiva 3"/>
          <p:cNvSpPr>
            <a:spLocks noGrp="1"/>
          </p:cNvSpPr>
          <p:nvPr>
            <p:ph type="sldNum" sz="quarter" idx="5"/>
          </p:nvPr>
        </p:nvSpPr>
        <p:spPr/>
        <p:txBody>
          <a:bodyPr/>
          <a:lstStyle/>
          <a:p>
            <a:fld id="{70148605-813F-4D4B-B22B-EE7ABD2378A1}" type="slidenum">
              <a:rPr lang="es-ES" smtClean="0"/>
              <a:t>104</a:t>
            </a:fld>
            <a:endParaRPr lang="es-ES"/>
          </a:p>
        </p:txBody>
      </p:sp>
    </p:spTree>
    <p:extLst>
      <p:ext uri="{BB962C8B-B14F-4D97-AF65-F5344CB8AC3E}">
        <p14:creationId xmlns:p14="http://schemas.microsoft.com/office/powerpoint/2010/main" val="61325938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r>
                  <a:rPr lang="es-ES" dirty="0"/>
                  <a:t>En cada neurona de entrada x se calcula su intensidad de entrada </a:t>
                </a:r>
                <a:r>
                  <a:rPr lang="es-ES" dirty="0" err="1"/>
                  <a:t>Ii</a:t>
                </a:r>
                <a:r>
                  <a:rPr lang="es-ES" dirty="0"/>
                  <a:t>=D(</a:t>
                </a:r>
                <a:r>
                  <a:rPr lang="es-ES" dirty="0" err="1"/>
                  <a:t>wi,x</a:t>
                </a:r>
                <a:r>
                  <a:rPr lang="es-ES" dirty="0"/>
                  <a:t>); donde D es una función de la medida de distancia entre los vectores de entrada x y de pesos </a:t>
                </a:r>
                <a:r>
                  <a:rPr lang="es-ES" dirty="0" err="1"/>
                  <a:t>wi</a:t>
                </a:r>
                <a:r>
                  <a:rPr lang="es-ES" dirty="0"/>
                  <a:t>. Una vez se han calculado las intensidades, arranca una competición para ver qué neurona tiene la mínima intensidad, es decir, su vector de pesos está más próximo a la entrada.</a:t>
                </a:r>
              </a:p>
              <a:p>
                <a:r>
                  <a:rPr lang="es-ES" dirty="0"/>
                  <a:t>La formación de </a:t>
                </a:r>
                <a:r>
                  <a:rPr lang="es-ES" dirty="0" err="1"/>
                  <a:t>clusters</a:t>
                </a:r>
                <a:r>
                  <a:rPr lang="es-ES" dirty="0"/>
                  <a:t> se consigue con el aprendizaje competitivo</a:t>
                </a:r>
              </a:p>
              <a:p>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𝑊</m:t>
                        </m:r>
                      </m:e>
                      <m:sub>
                        <m:r>
                          <a:rPr lang="es-ES" b="0" i="1" smtClean="0">
                            <a:latin typeface="Cambria Math" panose="02040503050406030204" pitchFamily="18" charset="0"/>
                          </a:rPr>
                          <m:t>𝑣</m:t>
                        </m:r>
                      </m:sub>
                    </m:sSub>
                  </m:oMath>
                </a14:m>
                <a:r>
                  <a:rPr lang="es-ES" dirty="0"/>
                  <a:t>: neurona v de la capa de salida</a:t>
                </a:r>
              </a:p>
              <a:p>
                <a:r>
                  <a:rPr lang="es-ES" dirty="0"/>
                  <a:t>El peso de una neurona no ganadora también cambia en función de su distancia (vecindad) a la neurona ganadora.</a:t>
                </a:r>
              </a:p>
              <a:p>
                <a:r>
                  <a:rPr lang="es-ES" b="1" dirty="0"/>
                  <a:t>Para cada neurona de entrada </a:t>
                </a:r>
                <a:r>
                  <a:rPr lang="es-ES" dirty="0"/>
                  <a:t>(vector de entrenamiento), </a:t>
                </a:r>
                <a:r>
                  <a:rPr lang="es-ES" b="1" dirty="0"/>
                  <a:t>modifico los pesos de su conexión con cada  neurona de la capa de salida</a:t>
                </a:r>
                <a:r>
                  <a:rPr lang="es-ES" dirty="0"/>
                  <a:t>.</a:t>
                </a:r>
              </a:p>
              <a:p>
                <a:r>
                  <a:rPr lang="es-ES" dirty="0"/>
                  <a:t>Hay una función que </a:t>
                </a:r>
                <a:r>
                  <a:rPr lang="es-ES" b="1" dirty="0"/>
                  <a:t>afecta los pesos según las neuronas vecinas</a:t>
                </a:r>
              </a:p>
            </p:txBody>
          </p:sp>
        </mc:Choice>
        <mc:Fallback xmlns="">
          <p:sp>
            <p:nvSpPr>
              <p:cNvPr id="3" name="Marcador de notas 2"/>
              <p:cNvSpPr>
                <a:spLocks noGrp="1"/>
              </p:cNvSpPr>
              <p:nvPr>
                <p:ph type="body" idx="1"/>
              </p:nvPr>
            </p:nvSpPr>
            <p:spPr/>
            <p:txBody>
              <a:bodyPr/>
              <a:lstStyle/>
              <a:p>
                <a:r>
                  <a:rPr lang="es-ES" dirty="0"/>
                  <a:t>La formación de </a:t>
                </a:r>
                <a:r>
                  <a:rPr lang="es-ES" dirty="0" err="1"/>
                  <a:t>clusters</a:t>
                </a:r>
                <a:r>
                  <a:rPr lang="es-ES" dirty="0"/>
                  <a:t> se consigue con el aprendizaje competitivo</a:t>
                </a:r>
              </a:p>
              <a:p>
                <a:r>
                  <a:rPr lang="es-ES" b="0" i="0">
                    <a:latin typeface="Cambria Math" panose="02040503050406030204" pitchFamily="18" charset="0"/>
                  </a:rPr>
                  <a:t>𝑊_𝑣</a:t>
                </a:r>
                <a:r>
                  <a:rPr lang="es-ES" dirty="0"/>
                  <a:t>: neurona v de la capa de salida</a:t>
                </a:r>
              </a:p>
              <a:p>
                <a:r>
                  <a:rPr lang="es-ES" dirty="0"/>
                  <a:t>El peso de una neurona no ganadora también cambia en función de su distancia (vecindad) a la neurona ganadora.</a:t>
                </a:r>
              </a:p>
              <a:p>
                <a:r>
                  <a:rPr lang="es-ES" dirty="0"/>
                  <a:t>Para cada neurona de entrada (vector de entrenamiento), modifico los pesos de su conexión con cada  neurona de la capa de salida.</a:t>
                </a:r>
              </a:p>
              <a:p>
                <a:r>
                  <a:rPr lang="es-ES" dirty="0"/>
                  <a:t>Hay una función que afecta los pesos según las neuronas vecinas</a:t>
                </a:r>
              </a:p>
            </p:txBody>
          </p:sp>
        </mc:Fallback>
      </mc:AlternateContent>
      <p:sp>
        <p:nvSpPr>
          <p:cNvPr id="4" name="Marcador de número de diapositiva 3"/>
          <p:cNvSpPr>
            <a:spLocks noGrp="1"/>
          </p:cNvSpPr>
          <p:nvPr>
            <p:ph type="sldNum" sz="quarter" idx="10"/>
          </p:nvPr>
        </p:nvSpPr>
        <p:spPr/>
        <p:txBody>
          <a:bodyPr/>
          <a:lstStyle/>
          <a:p>
            <a:fld id="{70148605-813F-4D4B-B22B-EE7ABD2378A1}" type="slidenum">
              <a:rPr lang="es-ES" smtClean="0"/>
              <a:t>106</a:t>
            </a:fld>
            <a:endParaRPr lang="es-ES"/>
          </a:p>
        </p:txBody>
      </p:sp>
    </p:spTree>
    <p:extLst>
      <p:ext uri="{BB962C8B-B14F-4D97-AF65-F5344CB8AC3E}">
        <p14:creationId xmlns:p14="http://schemas.microsoft.com/office/powerpoint/2010/main" val="148984104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estructura se va deformando.</a:t>
            </a:r>
          </a:p>
          <a:p>
            <a:r>
              <a:rPr lang="es-ES" dirty="0"/>
              <a:t>Las neuronas ganadoras se acercan a las áreas donde la densidad de datos es alta</a:t>
            </a:r>
          </a:p>
          <a:p>
            <a:r>
              <a:rPr lang="es-ES" dirty="0"/>
              <a:t>Sombrero mejicano, campana de Gauss</a:t>
            </a:r>
          </a:p>
          <a:p>
            <a:r>
              <a:rPr lang="es-ES" dirty="0"/>
              <a:t>Hay una transformación de </a:t>
            </a:r>
            <a:r>
              <a:rPr lang="es-ES" dirty="0" err="1"/>
              <a:t>Rm</a:t>
            </a:r>
            <a:r>
              <a:rPr lang="es-ES" dirty="0"/>
              <a:t> en R2 que conserva la topología</a:t>
            </a:r>
          </a:p>
          <a:p>
            <a:endParaRPr lang="es-ES" dirty="0"/>
          </a:p>
        </p:txBody>
      </p:sp>
      <p:sp>
        <p:nvSpPr>
          <p:cNvPr id="4" name="Marcador de número de diapositiva 3"/>
          <p:cNvSpPr>
            <a:spLocks noGrp="1"/>
          </p:cNvSpPr>
          <p:nvPr>
            <p:ph type="sldNum" sz="quarter" idx="10"/>
          </p:nvPr>
        </p:nvSpPr>
        <p:spPr/>
        <p:txBody>
          <a:bodyPr/>
          <a:lstStyle/>
          <a:p>
            <a:fld id="{70148605-813F-4D4B-B22B-EE7ABD2378A1}" type="slidenum">
              <a:rPr lang="es-ES" smtClean="0"/>
              <a:t>107</a:t>
            </a:fld>
            <a:endParaRPr lang="es-ES"/>
          </a:p>
        </p:txBody>
      </p:sp>
    </p:spTree>
    <p:extLst>
      <p:ext uri="{BB962C8B-B14F-4D97-AF65-F5344CB8AC3E}">
        <p14:creationId xmlns:p14="http://schemas.microsoft.com/office/powerpoint/2010/main" val="420089841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Para establecer entornos y proximidades las neuronas de la capa de salida se colocan en rejilla.</a:t>
            </a:r>
          </a:p>
          <a:p>
            <a:r>
              <a:rPr lang="es-ES" dirty="0"/>
              <a:t>Con el aprendizaje la red se irá deformando concentrando las neuronas en regiones que imitan las proximidades del espacio n-dimensional.</a:t>
            </a:r>
          </a:p>
        </p:txBody>
      </p:sp>
      <p:sp>
        <p:nvSpPr>
          <p:cNvPr id="4" name="Marcador de número de diapositiva 3"/>
          <p:cNvSpPr>
            <a:spLocks noGrp="1"/>
          </p:cNvSpPr>
          <p:nvPr>
            <p:ph type="sldNum" sz="quarter" idx="10"/>
          </p:nvPr>
        </p:nvSpPr>
        <p:spPr/>
        <p:txBody>
          <a:bodyPr/>
          <a:lstStyle/>
          <a:p>
            <a:fld id="{70148605-813F-4D4B-B22B-EE7ABD2378A1}" type="slidenum">
              <a:rPr lang="es-ES" smtClean="0"/>
              <a:t>108</a:t>
            </a:fld>
            <a:endParaRPr lang="es-ES"/>
          </a:p>
        </p:txBody>
      </p:sp>
    </p:spTree>
    <p:extLst>
      <p:ext uri="{BB962C8B-B14F-4D97-AF65-F5344CB8AC3E}">
        <p14:creationId xmlns:p14="http://schemas.microsoft.com/office/powerpoint/2010/main" val="101564161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Las distancias entre los puntos de las neuronas de salida, que emulan distancias entre las neuronas de la capa de entrada, se representan mediante colores. Áreas muy oscuras representan concentraciones de puntos y un </a:t>
            </a:r>
            <a:r>
              <a:rPr lang="es-ES" dirty="0" err="1"/>
              <a:t>cluster</a:t>
            </a:r>
            <a:r>
              <a:rPr lang="es-ES" dirty="0"/>
              <a:t>.  </a:t>
            </a:r>
          </a:p>
        </p:txBody>
      </p:sp>
      <p:sp>
        <p:nvSpPr>
          <p:cNvPr id="4" name="Marcador de número de diapositiva 3"/>
          <p:cNvSpPr>
            <a:spLocks noGrp="1"/>
          </p:cNvSpPr>
          <p:nvPr>
            <p:ph type="sldNum" sz="quarter" idx="10"/>
          </p:nvPr>
        </p:nvSpPr>
        <p:spPr/>
        <p:txBody>
          <a:bodyPr/>
          <a:lstStyle/>
          <a:p>
            <a:fld id="{70148605-813F-4D4B-B22B-EE7ABD2378A1}" type="slidenum">
              <a:rPr lang="es-ES" smtClean="0"/>
              <a:t>109</a:t>
            </a:fld>
            <a:endParaRPr lang="es-ES"/>
          </a:p>
        </p:txBody>
      </p:sp>
    </p:spTree>
    <p:extLst>
      <p:ext uri="{BB962C8B-B14F-4D97-AF65-F5344CB8AC3E}">
        <p14:creationId xmlns:p14="http://schemas.microsoft.com/office/powerpoint/2010/main" val="216256951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08822">
              <a:defRPr/>
            </a:pPr>
            <a:r>
              <a:rPr lang="es-ES" dirty="0"/>
              <a:t>Fisher (1936). Recoge cuatro propiedades características de tres variedades de lirios: </a:t>
            </a:r>
            <a:r>
              <a:rPr lang="es-ES" b="1" dirty="0" err="1"/>
              <a:t>setosa</a:t>
            </a:r>
            <a:r>
              <a:rPr lang="es-ES" b="1" dirty="0"/>
              <a:t>, </a:t>
            </a:r>
            <a:r>
              <a:rPr lang="es-ES" b="1" dirty="0" err="1"/>
              <a:t>versicolor</a:t>
            </a:r>
            <a:r>
              <a:rPr lang="es-ES" b="1" dirty="0"/>
              <a:t> y </a:t>
            </a:r>
            <a:r>
              <a:rPr lang="es-ES" b="1" dirty="0" err="1"/>
              <a:t>virginicia</a:t>
            </a:r>
            <a:r>
              <a:rPr lang="es-ES" dirty="0"/>
              <a:t>. Longitud y anchura de pétalos y </a:t>
            </a:r>
            <a:r>
              <a:rPr lang="es-ES" dirty="0" err="1"/>
              <a:t>sápalos</a:t>
            </a:r>
            <a:r>
              <a:rPr lang="es-ES" dirty="0"/>
              <a:t>.</a:t>
            </a:r>
          </a:p>
          <a:p>
            <a:r>
              <a:rPr lang="es-ES" dirty="0"/>
              <a:t>x base de datos 4x150</a:t>
            </a:r>
          </a:p>
          <a:p>
            <a:r>
              <a:rPr lang="es-ES" dirty="0"/>
              <a:t>Hay 4 elementos en cada vector input de modo que el espacio de inputs tiene 4 dimensiones. Los vectores de pesos (centro de los </a:t>
            </a:r>
            <a:r>
              <a:rPr lang="es-ES" dirty="0" err="1"/>
              <a:t>clusters</a:t>
            </a:r>
            <a:r>
              <a:rPr lang="es-ES" dirty="0"/>
              <a:t>) caen dentro de ese espacio.</a:t>
            </a:r>
          </a:p>
          <a:p>
            <a:r>
              <a:rPr lang="es-ES" dirty="0"/>
              <a:t>El SOM tiene una topología bidimensional podemos visualizar en dos dimensiones las relaciones en 4 dimensiones las relaciones que hay entre los centros de los </a:t>
            </a:r>
            <a:r>
              <a:rPr lang="es-ES" dirty="0" err="1"/>
              <a:t>cluster</a:t>
            </a:r>
            <a:r>
              <a:rPr lang="es-ES" dirty="0"/>
              <a:t> en dimensión 4.</a:t>
            </a:r>
          </a:p>
          <a:p>
            <a:r>
              <a:rPr lang="es-ES" dirty="0"/>
              <a:t>Una herramienta de visualización del SOM es la matriz de distancias entre los pesos ( llamada matriz U), que corresponde a SOM </a:t>
            </a:r>
            <a:r>
              <a:rPr lang="es-ES" dirty="0" err="1"/>
              <a:t>Neigbor</a:t>
            </a:r>
            <a:r>
              <a:rPr lang="es-ES" dirty="0"/>
              <a:t> </a:t>
            </a:r>
            <a:r>
              <a:rPr lang="es-ES" dirty="0" err="1"/>
              <a:t>Distance</a:t>
            </a:r>
            <a:r>
              <a:rPr lang="es-ES" dirty="0"/>
              <a:t> en la ventana de entrenamiento.</a:t>
            </a:r>
          </a:p>
          <a:p>
            <a:pPr defTabSz="908822">
              <a:defRPr/>
            </a:pPr>
            <a:r>
              <a:rPr lang="es-ES" dirty="0"/>
              <a:t>En la figura los 6X6 hexágonos representan las neuronas. Las líneas rojas conectan los entornos de las neuronas. Los colores en las regiones que contienen las líneas rojas indican la distancia entre neuronas. </a:t>
            </a:r>
            <a:r>
              <a:rPr lang="es-ES" b="1" dirty="0"/>
              <a:t>Colores mas oscuros indican mayor distancia </a:t>
            </a:r>
            <a:r>
              <a:rPr lang="es-ES" dirty="0"/>
              <a:t>y mas claros distancias mas pequeñas. La banda oscura que cruza desde la parte baja del centro a la parte derecha superior sugiere dividir las flores en dos grupos distintos.</a:t>
            </a:r>
          </a:p>
          <a:p>
            <a:pPr defTabSz="908822">
              <a:defRPr/>
            </a:pPr>
            <a:endParaRPr lang="es-ES" dirty="0"/>
          </a:p>
          <a:p>
            <a:endParaRPr lang="es-ES" dirty="0"/>
          </a:p>
        </p:txBody>
      </p:sp>
      <p:sp>
        <p:nvSpPr>
          <p:cNvPr id="4" name="Marcador de número de diapositiva 3"/>
          <p:cNvSpPr>
            <a:spLocks noGrp="1"/>
          </p:cNvSpPr>
          <p:nvPr>
            <p:ph type="sldNum" sz="quarter" idx="10"/>
          </p:nvPr>
        </p:nvSpPr>
        <p:spPr/>
        <p:txBody>
          <a:bodyPr/>
          <a:lstStyle/>
          <a:p>
            <a:fld id="{70148605-813F-4D4B-B22B-EE7ABD2378A1}" type="slidenum">
              <a:rPr lang="es-ES" smtClean="0"/>
              <a:t>111</a:t>
            </a:fld>
            <a:endParaRPr lang="es-ES"/>
          </a:p>
        </p:txBody>
      </p:sp>
    </p:spTree>
    <p:extLst>
      <p:ext uri="{BB962C8B-B14F-4D97-AF65-F5344CB8AC3E}">
        <p14:creationId xmlns:p14="http://schemas.microsoft.com/office/powerpoint/2010/main" val="167652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r>
              <a:rPr lang="es-ES"/>
              <a:t>Fernando Fernández Rodríguez (ULPGC)</a:t>
            </a:r>
          </a:p>
        </p:txBody>
      </p:sp>
      <p:sp>
        <p:nvSpPr>
          <p:cNvPr id="6" name="5 Marcador de número de diapositiva"/>
          <p:cNvSpPr>
            <a:spLocks noGrp="1"/>
          </p:cNvSpPr>
          <p:nvPr>
            <p:ph type="sldNum" sz="quarter" idx="12"/>
          </p:nvPr>
        </p:nvSpPr>
        <p:spPr/>
        <p:txBody>
          <a:bodyPr/>
          <a:lstStyle/>
          <a:p>
            <a:fld id="{D62E4E2B-6C83-4C79-B545-67C46A76D299}" type="slidenum">
              <a:rPr lang="es-ES" smtClean="0"/>
              <a:t>‹Nº›</a:t>
            </a:fld>
            <a:endParaRPr lang="es-ES"/>
          </a:p>
        </p:txBody>
      </p:sp>
    </p:spTree>
    <p:extLst>
      <p:ext uri="{BB962C8B-B14F-4D97-AF65-F5344CB8AC3E}">
        <p14:creationId xmlns:p14="http://schemas.microsoft.com/office/powerpoint/2010/main" val="4029240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r>
              <a:rPr lang="es-ES"/>
              <a:t>Fernando Fernández Rodríguez (ULPGC)</a:t>
            </a:r>
          </a:p>
        </p:txBody>
      </p:sp>
      <p:sp>
        <p:nvSpPr>
          <p:cNvPr id="6" name="5 Marcador de número de diapositiva"/>
          <p:cNvSpPr>
            <a:spLocks noGrp="1"/>
          </p:cNvSpPr>
          <p:nvPr>
            <p:ph type="sldNum" sz="quarter" idx="12"/>
          </p:nvPr>
        </p:nvSpPr>
        <p:spPr/>
        <p:txBody>
          <a:bodyPr/>
          <a:lstStyle/>
          <a:p>
            <a:fld id="{D62E4E2B-6C83-4C79-B545-67C46A76D299}" type="slidenum">
              <a:rPr lang="es-ES" smtClean="0"/>
              <a:t>‹Nº›</a:t>
            </a:fld>
            <a:endParaRPr lang="es-ES"/>
          </a:p>
        </p:txBody>
      </p:sp>
    </p:spTree>
    <p:extLst>
      <p:ext uri="{BB962C8B-B14F-4D97-AF65-F5344CB8AC3E}">
        <p14:creationId xmlns:p14="http://schemas.microsoft.com/office/powerpoint/2010/main" val="3860670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r>
              <a:rPr lang="es-ES"/>
              <a:t>Fernando Fernández Rodríguez (ULPGC)</a:t>
            </a:r>
          </a:p>
        </p:txBody>
      </p:sp>
      <p:sp>
        <p:nvSpPr>
          <p:cNvPr id="6" name="5 Marcador de número de diapositiva"/>
          <p:cNvSpPr>
            <a:spLocks noGrp="1"/>
          </p:cNvSpPr>
          <p:nvPr>
            <p:ph type="sldNum" sz="quarter" idx="12"/>
          </p:nvPr>
        </p:nvSpPr>
        <p:spPr/>
        <p:txBody>
          <a:bodyPr/>
          <a:lstStyle/>
          <a:p>
            <a:fld id="{D62E4E2B-6C83-4C79-B545-67C46A76D299}" type="slidenum">
              <a:rPr lang="es-ES" smtClean="0"/>
              <a:t>‹Nº›</a:t>
            </a:fld>
            <a:endParaRPr lang="es-ES"/>
          </a:p>
        </p:txBody>
      </p:sp>
    </p:spTree>
    <p:extLst>
      <p:ext uri="{BB962C8B-B14F-4D97-AF65-F5344CB8AC3E}">
        <p14:creationId xmlns:p14="http://schemas.microsoft.com/office/powerpoint/2010/main" val="415902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594F44F-73E7-4A27-B4CE-AA64EDD09656}"/>
              </a:ext>
            </a:extLst>
          </p:cNvPr>
          <p:cNvSpPr>
            <a:spLocks noGrp="1"/>
          </p:cNvSpPr>
          <p:nvPr>
            <p:ph type="dt" sz="half" idx="10"/>
          </p:nvPr>
        </p:nvSpPr>
        <p:spPr/>
        <p:txBody>
          <a:bodyPr/>
          <a:lstStyle/>
          <a:p>
            <a:endParaRPr lang="es-ES"/>
          </a:p>
        </p:txBody>
      </p:sp>
      <p:sp>
        <p:nvSpPr>
          <p:cNvPr id="5" name="Marcador de pie de página 4">
            <a:extLst>
              <a:ext uri="{FF2B5EF4-FFF2-40B4-BE49-F238E27FC236}">
                <a16:creationId xmlns:a16="http://schemas.microsoft.com/office/drawing/2014/main" id="{36DB103D-B453-40C8-A7D8-186AEA81FF06}"/>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888A9B3F-9DFC-454B-922B-79EF8349527C}"/>
              </a:ext>
            </a:extLst>
          </p:cNvPr>
          <p:cNvSpPr>
            <a:spLocks noGrp="1"/>
          </p:cNvSpPr>
          <p:nvPr>
            <p:ph type="sldNum" sz="quarter" idx="12"/>
          </p:nvPr>
        </p:nvSpPr>
        <p:spPr/>
        <p:txBody>
          <a:bodyPr/>
          <a:lstStyle/>
          <a:p>
            <a:fld id="{D62E4E2B-6C83-4C79-B545-67C46A76D299}" type="slidenum">
              <a:rPr lang="es-ES" smtClean="0"/>
              <a:t>‹Nº›</a:t>
            </a:fld>
            <a:endParaRPr lang="es-ES"/>
          </a:p>
        </p:txBody>
      </p:sp>
    </p:spTree>
    <p:extLst>
      <p:ext uri="{BB962C8B-B14F-4D97-AF65-F5344CB8AC3E}">
        <p14:creationId xmlns:p14="http://schemas.microsoft.com/office/powerpoint/2010/main" val="1562289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r>
              <a:rPr lang="es-ES"/>
              <a:t>Fernando Fernández Rodríguez (ULPGC)</a:t>
            </a:r>
          </a:p>
        </p:txBody>
      </p:sp>
      <p:sp>
        <p:nvSpPr>
          <p:cNvPr id="6" name="5 Marcador de número de diapositiva"/>
          <p:cNvSpPr>
            <a:spLocks noGrp="1"/>
          </p:cNvSpPr>
          <p:nvPr>
            <p:ph type="sldNum" sz="quarter" idx="12"/>
          </p:nvPr>
        </p:nvSpPr>
        <p:spPr/>
        <p:txBody>
          <a:bodyPr/>
          <a:lstStyle/>
          <a:p>
            <a:fld id="{D62E4E2B-6C83-4C79-B545-67C46A76D299}" type="slidenum">
              <a:rPr lang="es-ES" smtClean="0"/>
              <a:t>‹Nº›</a:t>
            </a:fld>
            <a:endParaRPr lang="es-ES"/>
          </a:p>
        </p:txBody>
      </p:sp>
    </p:spTree>
    <p:extLst>
      <p:ext uri="{BB962C8B-B14F-4D97-AF65-F5344CB8AC3E}">
        <p14:creationId xmlns:p14="http://schemas.microsoft.com/office/powerpoint/2010/main" val="151500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endParaRPr lang="es-ES"/>
          </a:p>
        </p:txBody>
      </p:sp>
      <p:sp>
        <p:nvSpPr>
          <p:cNvPr id="6" name="5 Marcador de pie de página"/>
          <p:cNvSpPr>
            <a:spLocks noGrp="1"/>
          </p:cNvSpPr>
          <p:nvPr>
            <p:ph type="ftr" sz="quarter" idx="11"/>
          </p:nvPr>
        </p:nvSpPr>
        <p:spPr/>
        <p:txBody>
          <a:bodyPr/>
          <a:lstStyle/>
          <a:p>
            <a:r>
              <a:rPr lang="es-ES"/>
              <a:t>Fernando Fernández Rodríguez (ULPGC)</a:t>
            </a:r>
          </a:p>
        </p:txBody>
      </p:sp>
      <p:sp>
        <p:nvSpPr>
          <p:cNvPr id="7" name="6 Marcador de número de diapositiva"/>
          <p:cNvSpPr>
            <a:spLocks noGrp="1"/>
          </p:cNvSpPr>
          <p:nvPr>
            <p:ph type="sldNum" sz="quarter" idx="12"/>
          </p:nvPr>
        </p:nvSpPr>
        <p:spPr/>
        <p:txBody>
          <a:bodyPr/>
          <a:lstStyle/>
          <a:p>
            <a:fld id="{D62E4E2B-6C83-4C79-B545-67C46A76D299}" type="slidenum">
              <a:rPr lang="es-ES" smtClean="0"/>
              <a:t>‹Nº›</a:t>
            </a:fld>
            <a:endParaRPr lang="es-ES"/>
          </a:p>
        </p:txBody>
      </p:sp>
    </p:spTree>
    <p:extLst>
      <p:ext uri="{BB962C8B-B14F-4D97-AF65-F5344CB8AC3E}">
        <p14:creationId xmlns:p14="http://schemas.microsoft.com/office/powerpoint/2010/main" val="82418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endParaRPr lang="es-ES"/>
          </a:p>
        </p:txBody>
      </p:sp>
      <p:sp>
        <p:nvSpPr>
          <p:cNvPr id="8" name="7 Marcador de pie de página"/>
          <p:cNvSpPr>
            <a:spLocks noGrp="1"/>
          </p:cNvSpPr>
          <p:nvPr>
            <p:ph type="ftr" sz="quarter" idx="11"/>
          </p:nvPr>
        </p:nvSpPr>
        <p:spPr/>
        <p:txBody>
          <a:bodyPr/>
          <a:lstStyle/>
          <a:p>
            <a:r>
              <a:rPr lang="es-ES"/>
              <a:t>Fernando Fernández Rodríguez (ULPGC)</a:t>
            </a:r>
          </a:p>
        </p:txBody>
      </p:sp>
      <p:sp>
        <p:nvSpPr>
          <p:cNvPr id="9" name="8 Marcador de número de diapositiva"/>
          <p:cNvSpPr>
            <a:spLocks noGrp="1"/>
          </p:cNvSpPr>
          <p:nvPr>
            <p:ph type="sldNum" sz="quarter" idx="12"/>
          </p:nvPr>
        </p:nvSpPr>
        <p:spPr/>
        <p:txBody>
          <a:bodyPr/>
          <a:lstStyle/>
          <a:p>
            <a:fld id="{D62E4E2B-6C83-4C79-B545-67C46A76D299}" type="slidenum">
              <a:rPr lang="es-ES" smtClean="0"/>
              <a:t>‹Nº›</a:t>
            </a:fld>
            <a:endParaRPr lang="es-ES"/>
          </a:p>
        </p:txBody>
      </p:sp>
    </p:spTree>
    <p:extLst>
      <p:ext uri="{BB962C8B-B14F-4D97-AF65-F5344CB8AC3E}">
        <p14:creationId xmlns:p14="http://schemas.microsoft.com/office/powerpoint/2010/main" val="3572919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endParaRPr lang="es-ES"/>
          </a:p>
        </p:txBody>
      </p:sp>
      <p:sp>
        <p:nvSpPr>
          <p:cNvPr id="4" name="3 Marcador de pie de página"/>
          <p:cNvSpPr>
            <a:spLocks noGrp="1"/>
          </p:cNvSpPr>
          <p:nvPr>
            <p:ph type="ftr" sz="quarter" idx="11"/>
          </p:nvPr>
        </p:nvSpPr>
        <p:spPr/>
        <p:txBody>
          <a:bodyPr/>
          <a:lstStyle/>
          <a:p>
            <a:r>
              <a:rPr lang="es-ES"/>
              <a:t>Fernando Fernández Rodríguez (ULPGC)</a:t>
            </a:r>
          </a:p>
        </p:txBody>
      </p:sp>
      <p:sp>
        <p:nvSpPr>
          <p:cNvPr id="5" name="4 Marcador de número de diapositiva"/>
          <p:cNvSpPr>
            <a:spLocks noGrp="1"/>
          </p:cNvSpPr>
          <p:nvPr>
            <p:ph type="sldNum" sz="quarter" idx="12"/>
          </p:nvPr>
        </p:nvSpPr>
        <p:spPr/>
        <p:txBody>
          <a:bodyPr/>
          <a:lstStyle/>
          <a:p>
            <a:fld id="{D62E4E2B-6C83-4C79-B545-67C46A76D299}" type="slidenum">
              <a:rPr lang="es-ES" smtClean="0"/>
              <a:t>‹Nº›</a:t>
            </a:fld>
            <a:endParaRPr lang="es-ES"/>
          </a:p>
        </p:txBody>
      </p:sp>
    </p:spTree>
    <p:extLst>
      <p:ext uri="{BB962C8B-B14F-4D97-AF65-F5344CB8AC3E}">
        <p14:creationId xmlns:p14="http://schemas.microsoft.com/office/powerpoint/2010/main" val="64346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ES"/>
          </a:p>
        </p:txBody>
      </p:sp>
      <p:sp>
        <p:nvSpPr>
          <p:cNvPr id="3" name="2 Marcador de pie de página"/>
          <p:cNvSpPr>
            <a:spLocks noGrp="1"/>
          </p:cNvSpPr>
          <p:nvPr>
            <p:ph type="ftr" sz="quarter" idx="11"/>
          </p:nvPr>
        </p:nvSpPr>
        <p:spPr/>
        <p:txBody>
          <a:bodyPr/>
          <a:lstStyle/>
          <a:p>
            <a:r>
              <a:rPr lang="es-ES"/>
              <a:t>Fernando Fernández Rodríguez (ULPGC)</a:t>
            </a:r>
          </a:p>
        </p:txBody>
      </p:sp>
      <p:sp>
        <p:nvSpPr>
          <p:cNvPr id="4" name="3 Marcador de número de diapositiva"/>
          <p:cNvSpPr>
            <a:spLocks noGrp="1"/>
          </p:cNvSpPr>
          <p:nvPr>
            <p:ph type="sldNum" sz="quarter" idx="12"/>
          </p:nvPr>
        </p:nvSpPr>
        <p:spPr/>
        <p:txBody>
          <a:bodyPr/>
          <a:lstStyle/>
          <a:p>
            <a:fld id="{D62E4E2B-6C83-4C79-B545-67C46A76D299}" type="slidenum">
              <a:rPr lang="es-ES" smtClean="0"/>
              <a:t>‹Nº›</a:t>
            </a:fld>
            <a:endParaRPr lang="es-ES"/>
          </a:p>
        </p:txBody>
      </p:sp>
    </p:spTree>
    <p:extLst>
      <p:ext uri="{BB962C8B-B14F-4D97-AF65-F5344CB8AC3E}">
        <p14:creationId xmlns:p14="http://schemas.microsoft.com/office/powerpoint/2010/main" val="1547059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endParaRPr lang="es-ES"/>
          </a:p>
        </p:txBody>
      </p:sp>
      <p:sp>
        <p:nvSpPr>
          <p:cNvPr id="6" name="5 Marcador de pie de página"/>
          <p:cNvSpPr>
            <a:spLocks noGrp="1"/>
          </p:cNvSpPr>
          <p:nvPr>
            <p:ph type="ftr" sz="quarter" idx="11"/>
          </p:nvPr>
        </p:nvSpPr>
        <p:spPr/>
        <p:txBody>
          <a:bodyPr/>
          <a:lstStyle/>
          <a:p>
            <a:r>
              <a:rPr lang="es-ES"/>
              <a:t>Fernando Fernández Rodríguez (ULPGC)</a:t>
            </a:r>
          </a:p>
        </p:txBody>
      </p:sp>
      <p:sp>
        <p:nvSpPr>
          <p:cNvPr id="7" name="6 Marcador de número de diapositiva"/>
          <p:cNvSpPr>
            <a:spLocks noGrp="1"/>
          </p:cNvSpPr>
          <p:nvPr>
            <p:ph type="sldNum" sz="quarter" idx="12"/>
          </p:nvPr>
        </p:nvSpPr>
        <p:spPr/>
        <p:txBody>
          <a:bodyPr/>
          <a:lstStyle/>
          <a:p>
            <a:fld id="{D62E4E2B-6C83-4C79-B545-67C46A76D299}" type="slidenum">
              <a:rPr lang="es-ES" smtClean="0"/>
              <a:t>‹Nº›</a:t>
            </a:fld>
            <a:endParaRPr lang="es-ES"/>
          </a:p>
        </p:txBody>
      </p:sp>
    </p:spTree>
    <p:extLst>
      <p:ext uri="{BB962C8B-B14F-4D97-AF65-F5344CB8AC3E}">
        <p14:creationId xmlns:p14="http://schemas.microsoft.com/office/powerpoint/2010/main" val="3011798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endParaRPr lang="es-ES"/>
          </a:p>
        </p:txBody>
      </p:sp>
      <p:sp>
        <p:nvSpPr>
          <p:cNvPr id="6" name="5 Marcador de pie de página"/>
          <p:cNvSpPr>
            <a:spLocks noGrp="1"/>
          </p:cNvSpPr>
          <p:nvPr>
            <p:ph type="ftr" sz="quarter" idx="11"/>
          </p:nvPr>
        </p:nvSpPr>
        <p:spPr/>
        <p:txBody>
          <a:bodyPr/>
          <a:lstStyle/>
          <a:p>
            <a:r>
              <a:rPr lang="es-ES"/>
              <a:t>Fernando Fernández Rodríguez (ULPGC)</a:t>
            </a:r>
          </a:p>
        </p:txBody>
      </p:sp>
      <p:sp>
        <p:nvSpPr>
          <p:cNvPr id="7" name="6 Marcador de número de diapositiva"/>
          <p:cNvSpPr>
            <a:spLocks noGrp="1"/>
          </p:cNvSpPr>
          <p:nvPr>
            <p:ph type="sldNum" sz="quarter" idx="12"/>
          </p:nvPr>
        </p:nvSpPr>
        <p:spPr/>
        <p:txBody>
          <a:bodyPr/>
          <a:lstStyle/>
          <a:p>
            <a:fld id="{D62E4E2B-6C83-4C79-B545-67C46A76D299}" type="slidenum">
              <a:rPr lang="es-ES" smtClean="0"/>
              <a:t>‹Nº›</a:t>
            </a:fld>
            <a:endParaRPr lang="es-ES"/>
          </a:p>
        </p:txBody>
      </p:sp>
    </p:spTree>
    <p:extLst>
      <p:ext uri="{BB962C8B-B14F-4D97-AF65-F5344CB8AC3E}">
        <p14:creationId xmlns:p14="http://schemas.microsoft.com/office/powerpoint/2010/main" val="3786176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0E7"/>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Fernando Fernández Rodríguez (ULPGC)</a:t>
            </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2E4E2B-6C83-4C79-B545-67C46A76D299}" type="slidenum">
              <a:rPr lang="es-ES" smtClean="0"/>
              <a:t>‹Nº›</a:t>
            </a:fld>
            <a:endParaRPr lang="es-ES"/>
          </a:p>
        </p:txBody>
      </p:sp>
    </p:spTree>
    <p:extLst>
      <p:ext uri="{BB962C8B-B14F-4D97-AF65-F5344CB8AC3E}">
        <p14:creationId xmlns:p14="http://schemas.microsoft.com/office/powerpoint/2010/main" val="2067264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notesSlide" Target="../notesSlides/notesSlide94.xml"/><Relationship Id="rId7"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108.wmf"/><Relationship Id="rId5" Type="http://schemas.openxmlformats.org/officeDocument/2006/relationships/oleObject" Target="../embeddings/oleObject49.bin"/><Relationship Id="rId4" Type="http://schemas.openxmlformats.org/officeDocument/2006/relationships/image" Target="../media/image110.png"/></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112.png"/><Relationship Id="rId4" Type="http://schemas.openxmlformats.org/officeDocument/2006/relationships/image" Target="../media/image111.wmf"/></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113.wmf"/><Relationship Id="rId4" Type="http://schemas.openxmlformats.org/officeDocument/2006/relationships/oleObject" Target="../embeddings/oleObject52.bin"/></Relationships>
</file>

<file path=ppt/slides/_rels/slide107.xml.rels><?xml version="1.0" encoding="UTF-8" standalone="yes"?>
<Relationships xmlns="http://schemas.openxmlformats.org/package/2006/relationships"><Relationship Id="rId3" Type="http://schemas.openxmlformats.org/officeDocument/2006/relationships/image" Target="../media/image700.png"/><Relationship Id="rId2" Type="http://schemas.openxmlformats.org/officeDocument/2006/relationships/notesSlide" Target="../notesSlides/notesSlide96.xml"/><Relationship Id="rId1" Type="http://schemas.openxmlformats.org/officeDocument/2006/relationships/slideLayout" Target="../slideLayouts/slideLayout2.xml"/><Relationship Id="rId5" Type="http://schemas.openxmlformats.org/officeDocument/2006/relationships/image" Target="../media/image115.png"/><Relationship Id="rId4" Type="http://schemas.openxmlformats.org/officeDocument/2006/relationships/image" Target="../media/image114.png"/></Relationships>
</file>

<file path=ppt/slides/_rels/slide108.xml.rels><?xml version="1.0" encoding="UTF-8" standalone="yes"?>
<Relationships xmlns="http://schemas.openxmlformats.org/package/2006/relationships"><Relationship Id="rId3" Type="http://schemas.openxmlformats.org/officeDocument/2006/relationships/image" Target="../media/image611.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116.png"/></Relationships>
</file>

<file path=ppt/slides/_rels/slide109.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6.wmf"/><Relationship Id="rId5" Type="http://schemas.openxmlformats.org/officeDocument/2006/relationships/oleObject" Target="../embeddings/oleObject13.bin"/><Relationship Id="rId4" Type="http://schemas.openxmlformats.org/officeDocument/2006/relationships/image" Target="../media/image31.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19.emf"/><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21.emf"/><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22.emf"/><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124.png"/></Relationships>
</file>

<file path=ppt/slides/_rels/slide11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7.wmf"/><Relationship Id="rId5" Type="http://schemas.openxmlformats.org/officeDocument/2006/relationships/oleObject" Target="../embeddings/oleObject14.bin"/><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6.bin"/><Relationship Id="rId5" Type="http://schemas.openxmlformats.org/officeDocument/2006/relationships/image" Target="../media/image28.wmf"/><Relationship Id="rId4"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notesSlide" Target="../notesSlides/notesSlide17.xml"/><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4.wmf"/><Relationship Id="rId11" Type="http://schemas.openxmlformats.org/officeDocument/2006/relationships/image" Target="../media/image37.png"/><Relationship Id="rId5" Type="http://schemas.openxmlformats.org/officeDocument/2006/relationships/oleObject" Target="../embeddings/oleObject17.bin"/><Relationship Id="rId10" Type="http://schemas.openxmlformats.org/officeDocument/2006/relationships/image" Target="../media/image36.wmf"/><Relationship Id="rId4" Type="http://schemas.openxmlformats.org/officeDocument/2006/relationships/image" Target="../media/image42.png"/><Relationship Id="rId9" Type="http://schemas.openxmlformats.org/officeDocument/2006/relationships/oleObject" Target="../embeddings/oleObject19.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8.wmf"/><Relationship Id="rId4" Type="http://schemas.openxmlformats.org/officeDocument/2006/relationships/oleObject" Target="../embeddings/oleObject20.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2.bin"/><Relationship Id="rId5" Type="http://schemas.openxmlformats.org/officeDocument/2006/relationships/image" Target="../media/image39.wmf"/><Relationship Id="rId4" Type="http://schemas.openxmlformats.org/officeDocument/2006/relationships/oleObject" Target="../embeddings/oleObject2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4.bin"/><Relationship Id="rId5" Type="http://schemas.openxmlformats.org/officeDocument/2006/relationships/image" Target="../media/image41.wmf"/><Relationship Id="rId4" Type="http://schemas.openxmlformats.org/officeDocument/2006/relationships/oleObject" Target="../embeddings/oleObject2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43.wmf"/><Relationship Id="rId4" Type="http://schemas.openxmlformats.org/officeDocument/2006/relationships/oleObject" Target="../embeddings/oleObject25.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5.wmf"/><Relationship Id="rId5" Type="http://schemas.openxmlformats.org/officeDocument/2006/relationships/oleObject" Target="../embeddings/oleObject26.bin"/><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9.png"/><Relationship Id="rId5" Type="http://schemas.openxmlformats.org/officeDocument/2006/relationships/image" Target="../media/image48.wmf"/><Relationship Id="rId4" Type="http://schemas.openxmlformats.org/officeDocument/2006/relationships/oleObject" Target="../embeddings/oleObject27.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52.emf"/></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4.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55.wmf"/><Relationship Id="rId4" Type="http://schemas.openxmlformats.org/officeDocument/2006/relationships/oleObject" Target="../embeddings/oleObject28.bin"/></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0.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63.png"/><Relationship Id="rId4" Type="http://schemas.openxmlformats.org/officeDocument/2006/relationships/image" Target="../media/image62.png"/></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73.emf"/><Relationship Id="rId4" Type="http://schemas.openxmlformats.org/officeDocument/2006/relationships/image" Target="../media/image72.e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vmlDrawing" Target="../drawings/vmlDrawing19.vml"/><Relationship Id="rId6" Type="http://schemas.openxmlformats.org/officeDocument/2006/relationships/image" Target="../media/image74.wmf"/><Relationship Id="rId5" Type="http://schemas.openxmlformats.org/officeDocument/2006/relationships/oleObject" Target="../embeddings/oleObject29.bin"/><Relationship Id="rId4" Type="http://schemas.openxmlformats.org/officeDocument/2006/relationships/image" Target="../media/image7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6.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wmf"/><Relationship Id="rId5" Type="http://schemas.openxmlformats.org/officeDocument/2006/relationships/oleObject" Target="../embeddings/oleObject4.bin"/><Relationship Id="rId4" Type="http://schemas.openxmlformats.org/officeDocument/2006/relationships/image" Target="../media/image11.png"/><Relationship Id="rId9" Type="http://schemas.openxmlformats.org/officeDocument/2006/relationships/image" Target="../media/image1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7.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png"/><Relationship Id="rId5" Type="http://schemas.openxmlformats.org/officeDocument/2006/relationships/image" Target="../media/image14.wmf"/><Relationship Id="rId10" Type="http://schemas.openxmlformats.org/officeDocument/2006/relationships/image" Target="../media/image16.wmf"/><Relationship Id="rId4" Type="http://schemas.openxmlformats.org/officeDocument/2006/relationships/oleObject" Target="../embeddings/oleObject6.bin"/><Relationship Id="rId9" Type="http://schemas.openxmlformats.org/officeDocument/2006/relationships/oleObject" Target="../embeddings/oleObject8.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77.wmf"/><Relationship Id="rId4" Type="http://schemas.openxmlformats.org/officeDocument/2006/relationships/oleObject" Target="../embeddings/oleObject30.bin"/></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8.xml"/><Relationship Id="rId7" Type="http://schemas.openxmlformats.org/officeDocument/2006/relationships/image" Target="../media/image18.wmf"/><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19.wmf"/></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73.xml"/><Relationship Id="rId7" Type="http://schemas.openxmlformats.org/officeDocument/2006/relationships/image" Target="../media/image79.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32.bin"/><Relationship Id="rId5" Type="http://schemas.openxmlformats.org/officeDocument/2006/relationships/image" Target="../media/image78.wmf"/><Relationship Id="rId4" Type="http://schemas.openxmlformats.org/officeDocument/2006/relationships/oleObject" Target="../embeddings/oleObject31.bin"/><Relationship Id="rId9" Type="http://schemas.openxmlformats.org/officeDocument/2006/relationships/image" Target="../media/image80.wmf"/></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notesSlide" Target="../notesSlides/notesSlide74.xml"/><Relationship Id="rId7" Type="http://schemas.openxmlformats.org/officeDocument/2006/relationships/image" Target="../media/image82.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35.bin"/><Relationship Id="rId5" Type="http://schemas.openxmlformats.org/officeDocument/2006/relationships/image" Target="../media/image81.wmf"/><Relationship Id="rId4" Type="http://schemas.openxmlformats.org/officeDocument/2006/relationships/oleObject" Target="../embeddings/oleObject34.bin"/><Relationship Id="rId9" Type="http://schemas.openxmlformats.org/officeDocument/2006/relationships/image" Target="../media/image83.wmf"/></Relationships>
</file>

<file path=ppt/slides/_rels/slide8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85.wmf"/><Relationship Id="rId4" Type="http://schemas.openxmlformats.org/officeDocument/2006/relationships/oleObject" Target="../embeddings/oleObject37.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86.wmf"/><Relationship Id="rId5" Type="http://schemas.openxmlformats.org/officeDocument/2006/relationships/oleObject" Target="../embeddings/oleObject38.bin"/><Relationship Id="rId4" Type="http://schemas.openxmlformats.org/officeDocument/2006/relationships/image" Target="../media/image87.png"/></Relationships>
</file>

<file path=ppt/slides/_rels/slide8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notesSlide" Target="../notesSlides/notesSlide9.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2.wmf"/><Relationship Id="rId5" Type="http://schemas.openxmlformats.org/officeDocument/2006/relationships/oleObject" Target="../embeddings/oleObject11.bin"/><Relationship Id="rId4" Type="http://schemas.openxmlformats.org/officeDocument/2006/relationships/image" Target="../media/image24.png"/></Relationships>
</file>

<file path=ppt/slides/_rels/slide90.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81.xml"/><Relationship Id="rId7" Type="http://schemas.openxmlformats.org/officeDocument/2006/relationships/image" Target="../media/image90.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40.bin"/><Relationship Id="rId5" Type="http://schemas.openxmlformats.org/officeDocument/2006/relationships/image" Target="../media/image89.wmf"/><Relationship Id="rId4" Type="http://schemas.openxmlformats.org/officeDocument/2006/relationships/oleObject" Target="../embeddings/oleObject39.bin"/><Relationship Id="rId9" Type="http://schemas.openxmlformats.org/officeDocument/2006/relationships/image" Target="../media/image91.wmf"/></Relationships>
</file>

<file path=ppt/slides/_rels/slide91.x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notesSlide" Target="../notesSlides/notesSlide82.xml"/><Relationship Id="rId7"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92.wmf"/><Relationship Id="rId5" Type="http://schemas.openxmlformats.org/officeDocument/2006/relationships/oleObject" Target="../embeddings/oleObject42.bin"/><Relationship Id="rId4" Type="http://schemas.openxmlformats.org/officeDocument/2006/relationships/image" Target="../media/image94.emf"/></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3.xml"/><Relationship Id="rId7" Type="http://schemas.openxmlformats.org/officeDocument/2006/relationships/image" Target="../media/image96.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45.bin"/><Relationship Id="rId5" Type="http://schemas.openxmlformats.org/officeDocument/2006/relationships/image" Target="../media/image95.wmf"/><Relationship Id="rId4" Type="http://schemas.openxmlformats.org/officeDocument/2006/relationships/oleObject" Target="../embeddings/oleObject44.bin"/></Relationships>
</file>

<file path=ppt/slides/_rels/slide9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99.png"/><Relationship Id="rId5" Type="http://schemas.openxmlformats.org/officeDocument/2006/relationships/image" Target="../media/image98.wmf"/><Relationship Id="rId4" Type="http://schemas.openxmlformats.org/officeDocument/2006/relationships/oleObject" Target="../embeddings/oleObject46.bin"/></Relationships>
</file>

<file path=ppt/slides/_rels/slide9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9.xml"/><Relationship Id="rId7" Type="http://schemas.openxmlformats.org/officeDocument/2006/relationships/image" Target="../media/image104.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48.bin"/><Relationship Id="rId5" Type="http://schemas.openxmlformats.org/officeDocument/2006/relationships/image" Target="../media/image103.wmf"/><Relationship Id="rId4" Type="http://schemas.openxmlformats.org/officeDocument/2006/relationships/oleObject" Target="../embeddings/oleObject4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85800" y="926672"/>
            <a:ext cx="7772400" cy="2673779"/>
          </a:xfrm>
        </p:spPr>
        <p:txBody>
          <a:bodyPr>
            <a:normAutofit fontScale="90000"/>
          </a:bodyPr>
          <a:lstStyle/>
          <a:p>
            <a:br>
              <a:rPr lang="es-ES" sz="4800" b="1" dirty="0"/>
            </a:br>
            <a:r>
              <a:rPr lang="es-ES" sz="4800" b="1" dirty="0"/>
              <a:t>CAPÍTULO 10</a:t>
            </a:r>
            <a:br>
              <a:rPr lang="es-ES" sz="4800" b="1" dirty="0"/>
            </a:br>
            <a:r>
              <a:rPr lang="es-ES" sz="4800" b="1" dirty="0"/>
              <a:t>INTELIGENCIA ARTIFICIAL</a:t>
            </a:r>
            <a:br>
              <a:rPr lang="es-ES" sz="4800" b="1" dirty="0"/>
            </a:br>
            <a:r>
              <a:rPr lang="es-ES" sz="4800" b="1" dirty="0"/>
              <a:t>REDES NEURONALES ARTIFICIALES</a:t>
            </a:r>
            <a:br>
              <a:rPr lang="es-ES" sz="4800" b="1" dirty="0"/>
            </a:br>
            <a:endParaRPr lang="es-ES" sz="4800" b="1" dirty="0"/>
          </a:p>
        </p:txBody>
      </p:sp>
      <p:sp>
        <p:nvSpPr>
          <p:cNvPr id="6" name="5 Subtítulo"/>
          <p:cNvSpPr>
            <a:spLocks noGrp="1"/>
          </p:cNvSpPr>
          <p:nvPr>
            <p:ph type="subTitle" idx="1"/>
          </p:nvPr>
        </p:nvSpPr>
        <p:spPr>
          <a:xfrm>
            <a:off x="685800" y="3717032"/>
            <a:ext cx="7270576" cy="2376264"/>
          </a:xfrm>
        </p:spPr>
        <p:txBody>
          <a:bodyPr>
            <a:normAutofit fontScale="85000" lnSpcReduction="20000"/>
          </a:bodyPr>
          <a:lstStyle/>
          <a:p>
            <a:r>
              <a:rPr lang="es-ES" b="1" dirty="0"/>
              <a:t>HAYKIN (2009) NEURAL NETWORK AND LEARNING MACHINES. PRENTICE HALL</a:t>
            </a:r>
          </a:p>
          <a:p>
            <a:endParaRPr lang="es-ES" b="1" dirty="0"/>
          </a:p>
          <a:p>
            <a:pPr>
              <a:lnSpc>
                <a:spcPct val="110000"/>
              </a:lnSpc>
              <a:spcBef>
                <a:spcPts val="0"/>
              </a:spcBef>
            </a:pPr>
            <a:r>
              <a:rPr lang="es-ES" b="1" dirty="0"/>
              <a:t>FERNANDO BERZAL BACKPROPAGATION</a:t>
            </a:r>
          </a:p>
          <a:p>
            <a:pPr>
              <a:lnSpc>
                <a:spcPct val="110000"/>
              </a:lnSpc>
              <a:spcBef>
                <a:spcPts val="0"/>
              </a:spcBef>
            </a:pPr>
            <a:r>
              <a:rPr lang="es-ES" b="1" dirty="0"/>
              <a:t>https://elvex.ugr.es/decsai/deep-learning/slides/NN3%20Backpropagation.pdf</a:t>
            </a:r>
          </a:p>
          <a:p>
            <a:endParaRPr lang="es-ES" dirty="0"/>
          </a:p>
        </p:txBody>
      </p:sp>
      <p:sp>
        <p:nvSpPr>
          <p:cNvPr id="3" name="Marcador de pie de página 2">
            <a:extLst>
              <a:ext uri="{FF2B5EF4-FFF2-40B4-BE49-F238E27FC236}">
                <a16:creationId xmlns:a16="http://schemas.microsoft.com/office/drawing/2014/main" id="{D2BFFAD1-22D1-4EDB-8EB9-1E72413B3574}"/>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BB08CA25-68AA-4832-B3DB-C427D870089A}"/>
              </a:ext>
            </a:extLst>
          </p:cNvPr>
          <p:cNvSpPr>
            <a:spLocks noGrp="1"/>
          </p:cNvSpPr>
          <p:nvPr>
            <p:ph type="sldNum" sz="quarter" idx="12"/>
          </p:nvPr>
        </p:nvSpPr>
        <p:spPr/>
        <p:txBody>
          <a:bodyPr/>
          <a:lstStyle/>
          <a:p>
            <a:fld id="{D62E4E2B-6C83-4C79-B545-67C46A76D299}" type="slidenum">
              <a:rPr lang="es-ES" smtClean="0"/>
              <a:t>1</a:t>
            </a:fld>
            <a:endParaRPr lang="es-ES"/>
          </a:p>
        </p:txBody>
      </p:sp>
    </p:spTree>
    <p:extLst>
      <p:ext uri="{BB962C8B-B14F-4D97-AF65-F5344CB8AC3E}">
        <p14:creationId xmlns:p14="http://schemas.microsoft.com/office/powerpoint/2010/main" val="288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53490731-9D40-4098-B1F5-8F6B1828A9F5}"/>
              </a:ext>
            </a:extLst>
          </p:cNvPr>
          <p:cNvSpPr>
            <a:spLocks noGrp="1"/>
          </p:cNvSpPr>
          <p:nvPr>
            <p:ph type="title"/>
          </p:nvPr>
        </p:nvSpPr>
        <p:spPr/>
        <p:txBody>
          <a:bodyPr>
            <a:noAutofit/>
          </a:bodyPr>
          <a:lstStyle/>
          <a:p>
            <a:r>
              <a:rPr lang="es-ES" sz="3600" b="1" dirty="0"/>
              <a:t>EL PERCEPTRON SOLO RESUELVE PROBLEMAS LINEALMENTE SEPARABLES</a:t>
            </a:r>
          </a:p>
        </p:txBody>
      </p:sp>
      <p:sp>
        <p:nvSpPr>
          <p:cNvPr id="7" name="Marcador de contenido 6">
            <a:extLst>
              <a:ext uri="{FF2B5EF4-FFF2-40B4-BE49-F238E27FC236}">
                <a16:creationId xmlns:a16="http://schemas.microsoft.com/office/drawing/2014/main" id="{9DF97D64-2964-49A8-A31F-B67AA09132F0}"/>
              </a:ext>
            </a:extLst>
          </p:cNvPr>
          <p:cNvSpPr>
            <a:spLocks noGrp="1"/>
          </p:cNvSpPr>
          <p:nvPr>
            <p:ph sz="half" idx="1"/>
          </p:nvPr>
        </p:nvSpPr>
        <p:spPr>
          <a:xfrm>
            <a:off x="457199" y="1600200"/>
            <a:ext cx="5266929" cy="4525963"/>
          </a:xfrm>
        </p:spPr>
        <p:txBody>
          <a:bodyPr>
            <a:normAutofit fontScale="92500" lnSpcReduction="20000"/>
          </a:bodyPr>
          <a:lstStyle/>
          <a:p>
            <a:r>
              <a:rPr lang="es-ES" sz="2600" dirty="0"/>
              <a:t>Una capa oculta separa (0,0), (1,1) de (1,0), (0,1) </a:t>
            </a:r>
          </a:p>
          <a:p>
            <a:r>
              <a:rPr lang="es-ES" sz="2600" dirty="0"/>
              <a:t>Neuro 1  w11=1, w12=1, w10=-3/2</a:t>
            </a:r>
          </a:p>
          <a:p>
            <a:r>
              <a:rPr lang="es-ES" sz="2600" dirty="0"/>
              <a:t> x1+x2&gt;3/2</a:t>
            </a:r>
          </a:p>
          <a:p>
            <a:r>
              <a:rPr lang="es-ES" sz="2600" dirty="0"/>
              <a:t>Neuro 2 w21=1, w22=1, w20=-1/2</a:t>
            </a:r>
          </a:p>
          <a:p>
            <a:r>
              <a:rPr lang="es-ES" sz="2600" dirty="0"/>
              <a:t> x1+x2&gt;1/2</a:t>
            </a:r>
          </a:p>
          <a:p>
            <a:r>
              <a:rPr lang="es-ES" sz="2600" dirty="0"/>
              <a:t>Capa oculta</a:t>
            </a:r>
          </a:p>
          <a:p>
            <a:r>
              <a:rPr lang="es-ES" sz="2600" dirty="0"/>
              <a:t>y1=x1+x2-3/2</a:t>
            </a:r>
          </a:p>
          <a:p>
            <a:r>
              <a:rPr lang="es-ES" sz="2600" dirty="0"/>
              <a:t>y2=x1+x2-1/2</a:t>
            </a:r>
          </a:p>
          <a:p>
            <a:r>
              <a:rPr lang="es-ES" sz="2600" dirty="0" err="1"/>
              <a:t>Neur</a:t>
            </a:r>
            <a:r>
              <a:rPr lang="es-ES" sz="2600" dirty="0"/>
              <a:t> 3   w31=-2, w32=1, w30=-1/2</a:t>
            </a:r>
          </a:p>
          <a:p>
            <a:r>
              <a:rPr lang="es-ES" sz="2600" dirty="0"/>
              <a:t>-2y1+y2&gt;1/2</a:t>
            </a:r>
          </a:p>
          <a:p>
            <a:r>
              <a:rPr lang="es-ES" sz="2600" dirty="0"/>
              <a:t>-2y1+y2&lt;1/2</a:t>
            </a:r>
          </a:p>
          <a:p>
            <a:endParaRPr lang="es-ES" sz="2600" dirty="0"/>
          </a:p>
          <a:p>
            <a:endParaRPr lang="es-ES" sz="2600" dirty="0"/>
          </a:p>
          <a:p>
            <a:endParaRPr lang="es-ES" sz="2600" dirty="0"/>
          </a:p>
          <a:p>
            <a:endParaRPr lang="es-ES" sz="2600" dirty="0"/>
          </a:p>
        </p:txBody>
      </p:sp>
      <p:sp>
        <p:nvSpPr>
          <p:cNvPr id="4" name="Marcador de pie de página 3">
            <a:extLst>
              <a:ext uri="{FF2B5EF4-FFF2-40B4-BE49-F238E27FC236}">
                <a16:creationId xmlns:a16="http://schemas.microsoft.com/office/drawing/2014/main" id="{95627F6C-30D1-48CF-BF87-D9FEA35A104E}"/>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D8FFFAC3-C325-4D73-AA70-DD5AB9017963}"/>
              </a:ext>
            </a:extLst>
          </p:cNvPr>
          <p:cNvSpPr>
            <a:spLocks noGrp="1"/>
          </p:cNvSpPr>
          <p:nvPr>
            <p:ph type="sldNum" sz="quarter" idx="12"/>
          </p:nvPr>
        </p:nvSpPr>
        <p:spPr/>
        <p:txBody>
          <a:bodyPr/>
          <a:lstStyle/>
          <a:p>
            <a:fld id="{D62E4E2B-6C83-4C79-B545-67C46A76D299}" type="slidenum">
              <a:rPr lang="es-ES" smtClean="0"/>
              <a:t>10</a:t>
            </a:fld>
            <a:endParaRPr lang="es-ES"/>
          </a:p>
        </p:txBody>
      </p:sp>
      <p:sp>
        <p:nvSpPr>
          <p:cNvPr id="3" name="Marcador de contenido 2">
            <a:extLst>
              <a:ext uri="{FF2B5EF4-FFF2-40B4-BE49-F238E27FC236}">
                <a16:creationId xmlns:a16="http://schemas.microsoft.com/office/drawing/2014/main" id="{B2A11D9C-8457-47E4-AE5C-254C7A24B952}"/>
              </a:ext>
            </a:extLst>
          </p:cNvPr>
          <p:cNvSpPr>
            <a:spLocks noGrp="1"/>
          </p:cNvSpPr>
          <p:nvPr>
            <p:ph sz="half" idx="2"/>
          </p:nvPr>
        </p:nvSpPr>
        <p:spPr/>
        <p:txBody>
          <a:bodyPr>
            <a:normAutofit fontScale="92500" lnSpcReduction="20000"/>
          </a:bodyPr>
          <a:lstStyle/>
          <a:p>
            <a:pPr marL="0" indent="0">
              <a:buNone/>
            </a:pPr>
            <a:r>
              <a:rPr lang="es-ES" dirty="0"/>
              <a:t> </a:t>
            </a:r>
          </a:p>
        </p:txBody>
      </p:sp>
      <p:pic>
        <p:nvPicPr>
          <p:cNvPr id="8" name="Imagen 7">
            <a:extLst>
              <a:ext uri="{FF2B5EF4-FFF2-40B4-BE49-F238E27FC236}">
                <a16:creationId xmlns:a16="http://schemas.microsoft.com/office/drawing/2014/main" id="{06A8A7B8-0CF9-471C-BFEF-1646B4D20EE5}"/>
              </a:ext>
            </a:extLst>
          </p:cNvPr>
          <p:cNvPicPr>
            <a:picLocks noChangeAspect="1"/>
          </p:cNvPicPr>
          <p:nvPr/>
        </p:nvPicPr>
        <p:blipFill>
          <a:blip r:embed="rId3"/>
          <a:stretch>
            <a:fillRect/>
          </a:stretch>
        </p:blipFill>
        <p:spPr>
          <a:xfrm>
            <a:off x="6444208" y="1371918"/>
            <a:ext cx="1920007" cy="5271499"/>
          </a:xfrm>
          <a:prstGeom prst="rect">
            <a:avLst/>
          </a:prstGeom>
        </p:spPr>
      </p:pic>
    </p:spTree>
    <p:extLst>
      <p:ext uri="{BB962C8B-B14F-4D97-AF65-F5344CB8AC3E}">
        <p14:creationId xmlns:p14="http://schemas.microsoft.com/office/powerpoint/2010/main" val="7059622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00A65F2-1555-4B4C-8E2E-9818CE36C130}"/>
              </a:ext>
            </a:extLst>
          </p:cNvPr>
          <p:cNvSpPr>
            <a:spLocks noGrp="1"/>
          </p:cNvSpPr>
          <p:nvPr>
            <p:ph type="ctrTitle"/>
          </p:nvPr>
        </p:nvSpPr>
        <p:spPr/>
        <p:txBody>
          <a:bodyPr/>
          <a:lstStyle/>
          <a:p>
            <a:r>
              <a:rPr lang="es-ES" b="1" dirty="0"/>
              <a:t>MAPAS AUTO-ORGANIZATIVOS</a:t>
            </a:r>
            <a:br>
              <a:rPr lang="es-ES" b="1" dirty="0"/>
            </a:br>
            <a:r>
              <a:rPr lang="es-ES" b="1" dirty="0"/>
              <a:t>DE KOHONEN</a:t>
            </a:r>
          </a:p>
        </p:txBody>
      </p:sp>
      <p:sp>
        <p:nvSpPr>
          <p:cNvPr id="5" name="Subtítulo 4">
            <a:extLst>
              <a:ext uri="{FF2B5EF4-FFF2-40B4-BE49-F238E27FC236}">
                <a16:creationId xmlns:a16="http://schemas.microsoft.com/office/drawing/2014/main" id="{5CB67D2F-8213-400B-9A0D-B5268974866B}"/>
              </a:ext>
            </a:extLst>
          </p:cNvPr>
          <p:cNvSpPr>
            <a:spLocks noGrp="1"/>
          </p:cNvSpPr>
          <p:nvPr>
            <p:ph type="subTitle" idx="1"/>
          </p:nvPr>
        </p:nvSpPr>
        <p:spPr/>
        <p:txBody>
          <a:bodyPr>
            <a:normAutofit/>
          </a:bodyPr>
          <a:lstStyle/>
          <a:p>
            <a:r>
              <a:rPr lang="es-ES" sz="4800" dirty="0"/>
              <a:t> </a:t>
            </a:r>
            <a:r>
              <a:rPr lang="es-ES" sz="4800" b="1" dirty="0" err="1"/>
              <a:t>Self-Organizing</a:t>
            </a:r>
            <a:r>
              <a:rPr lang="es-ES" sz="4800" b="1" dirty="0"/>
              <a:t> </a:t>
            </a:r>
            <a:r>
              <a:rPr lang="es-ES" sz="4800" b="1" dirty="0" err="1"/>
              <a:t>Maps</a:t>
            </a:r>
            <a:r>
              <a:rPr lang="es-ES" sz="4800" b="1" dirty="0"/>
              <a:t> SOM</a:t>
            </a:r>
          </a:p>
        </p:txBody>
      </p:sp>
      <p:sp>
        <p:nvSpPr>
          <p:cNvPr id="2" name="Marcador de pie de página 1">
            <a:extLst>
              <a:ext uri="{FF2B5EF4-FFF2-40B4-BE49-F238E27FC236}">
                <a16:creationId xmlns:a16="http://schemas.microsoft.com/office/drawing/2014/main" id="{F59893DE-F643-4599-92CC-03B3A7B6DCD6}"/>
              </a:ext>
            </a:extLst>
          </p:cNvPr>
          <p:cNvSpPr>
            <a:spLocks noGrp="1"/>
          </p:cNvSpPr>
          <p:nvPr>
            <p:ph type="ftr" sz="quarter" idx="11"/>
          </p:nvPr>
        </p:nvSpPr>
        <p:spPr/>
        <p:txBody>
          <a:bodyPr/>
          <a:lstStyle/>
          <a:p>
            <a:r>
              <a:rPr lang="es-ES"/>
              <a:t>Fernando Fernández Rodríguez (ULPGC)</a:t>
            </a:r>
          </a:p>
        </p:txBody>
      </p:sp>
      <p:sp>
        <p:nvSpPr>
          <p:cNvPr id="3" name="Marcador de número de diapositiva 2">
            <a:extLst>
              <a:ext uri="{FF2B5EF4-FFF2-40B4-BE49-F238E27FC236}">
                <a16:creationId xmlns:a16="http://schemas.microsoft.com/office/drawing/2014/main" id="{CB4D3145-91DF-4CEF-8980-F37D9846D0E8}"/>
              </a:ext>
            </a:extLst>
          </p:cNvPr>
          <p:cNvSpPr>
            <a:spLocks noGrp="1"/>
          </p:cNvSpPr>
          <p:nvPr>
            <p:ph type="sldNum" sz="quarter" idx="12"/>
          </p:nvPr>
        </p:nvSpPr>
        <p:spPr/>
        <p:txBody>
          <a:bodyPr/>
          <a:lstStyle/>
          <a:p>
            <a:fld id="{D62E4E2B-6C83-4C79-B545-67C46A76D299}" type="slidenum">
              <a:rPr lang="es-ES" smtClean="0"/>
              <a:t>100</a:t>
            </a:fld>
            <a:endParaRPr lang="es-ES"/>
          </a:p>
        </p:txBody>
      </p:sp>
    </p:spTree>
    <p:extLst>
      <p:ext uri="{BB962C8B-B14F-4D97-AF65-F5344CB8AC3E}">
        <p14:creationId xmlns:p14="http://schemas.microsoft.com/office/powerpoint/2010/main" val="5914562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a:t>MAPAS AUTO-ORGANIZATIVOS</a:t>
            </a:r>
            <a:endParaRPr lang="es-ES" dirty="0"/>
          </a:p>
        </p:txBody>
      </p:sp>
      <p:sp>
        <p:nvSpPr>
          <p:cNvPr id="3" name="2 Marcador de contenido"/>
          <p:cNvSpPr>
            <a:spLocks noGrp="1"/>
          </p:cNvSpPr>
          <p:nvPr>
            <p:ph idx="1"/>
          </p:nvPr>
        </p:nvSpPr>
        <p:spPr/>
        <p:txBody>
          <a:bodyPr>
            <a:normAutofit/>
          </a:bodyPr>
          <a:lstStyle/>
          <a:p>
            <a:endParaRPr lang="es-ES" sz="2400" dirty="0"/>
          </a:p>
          <a:p>
            <a:pPr marL="0" indent="0">
              <a:buNone/>
            </a:pPr>
            <a:r>
              <a:rPr lang="es-ES" sz="2400" dirty="0"/>
              <a:t>Aprender la </a:t>
            </a:r>
            <a:r>
              <a:rPr lang="es-ES" sz="2400" b="1" dirty="0"/>
              <a:t>topología</a:t>
            </a:r>
            <a:r>
              <a:rPr lang="es-ES" sz="2400" dirty="0"/>
              <a:t> de un espacio </a:t>
            </a:r>
          </a:p>
          <a:p>
            <a:pPr marL="0" indent="0">
              <a:buNone/>
            </a:pPr>
            <a:r>
              <a:rPr lang="es-ES" sz="2400" b="1" dirty="0"/>
              <a:t>n-dimensional</a:t>
            </a:r>
            <a:r>
              <a:rPr lang="es-ES" sz="2400" dirty="0"/>
              <a:t> de inputs </a:t>
            </a:r>
            <a:r>
              <a:rPr lang="es-ES" sz="2400" b="1" dirty="0"/>
              <a:t>en dimensión 2</a:t>
            </a:r>
            <a:r>
              <a:rPr lang="es-ES" sz="2400" dirty="0"/>
              <a:t>.</a:t>
            </a:r>
          </a:p>
          <a:p>
            <a:pPr marL="0" indent="0">
              <a:buNone/>
            </a:pPr>
            <a:r>
              <a:rPr lang="es-ES" sz="2400" b="1" dirty="0"/>
              <a:t>Aprendizaje no supervisado</a:t>
            </a:r>
          </a:p>
          <a:p>
            <a:pPr marL="0" indent="0">
              <a:buNone/>
            </a:pPr>
            <a:r>
              <a:rPr lang="es-ES" sz="2400" dirty="0"/>
              <a:t>Usando una función de vecindad, proyectar el espacio de vectores de entrada  n-dimensional en un espacio bidimensional de neuronas preservando sus propiedades topológicas .</a:t>
            </a:r>
          </a:p>
          <a:p>
            <a:pPr marL="0" indent="0">
              <a:buNone/>
            </a:pPr>
            <a:r>
              <a:rPr lang="es-ES" sz="2400" dirty="0"/>
              <a:t>Una </a:t>
            </a:r>
            <a:r>
              <a:rPr lang="es-ES" sz="2400" b="1" dirty="0"/>
              <a:t>capa competitiva</a:t>
            </a:r>
            <a:r>
              <a:rPr lang="es-ES" sz="2400" dirty="0"/>
              <a:t> puede clasificar vectores con determinada dimensión en tantas clases como neuronas tiene la capa</a:t>
            </a:r>
          </a:p>
        </p:txBody>
      </p:sp>
      <p:pic>
        <p:nvPicPr>
          <p:cNvPr id="4" name="Imagen 3">
            <a:extLst>
              <a:ext uri="{FF2B5EF4-FFF2-40B4-BE49-F238E27FC236}">
                <a16:creationId xmlns:a16="http://schemas.microsoft.com/office/drawing/2014/main" id="{1595D6F0-E78E-473E-8DD8-9677360699B0}"/>
              </a:ext>
            </a:extLst>
          </p:cNvPr>
          <p:cNvPicPr>
            <a:picLocks noChangeAspect="1"/>
          </p:cNvPicPr>
          <p:nvPr/>
        </p:nvPicPr>
        <p:blipFill>
          <a:blip r:embed="rId3"/>
          <a:stretch>
            <a:fillRect/>
          </a:stretch>
        </p:blipFill>
        <p:spPr>
          <a:xfrm>
            <a:off x="6085040" y="1388266"/>
            <a:ext cx="2608932" cy="2016224"/>
          </a:xfrm>
          <a:prstGeom prst="rect">
            <a:avLst/>
          </a:prstGeom>
        </p:spPr>
      </p:pic>
      <p:sp>
        <p:nvSpPr>
          <p:cNvPr id="5" name="Marcador de pie de página 4">
            <a:extLst>
              <a:ext uri="{FF2B5EF4-FFF2-40B4-BE49-F238E27FC236}">
                <a16:creationId xmlns:a16="http://schemas.microsoft.com/office/drawing/2014/main" id="{F4408402-7180-43EC-8091-9FC7FD45E2D9}"/>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21682C98-F4A8-4050-813C-AA4B7A5D003A}"/>
              </a:ext>
            </a:extLst>
          </p:cNvPr>
          <p:cNvSpPr>
            <a:spLocks noGrp="1"/>
          </p:cNvSpPr>
          <p:nvPr>
            <p:ph type="sldNum" sz="quarter" idx="12"/>
          </p:nvPr>
        </p:nvSpPr>
        <p:spPr/>
        <p:txBody>
          <a:bodyPr/>
          <a:lstStyle/>
          <a:p>
            <a:fld id="{D62E4E2B-6C83-4C79-B545-67C46A76D299}" type="slidenum">
              <a:rPr lang="es-ES" smtClean="0"/>
              <a:t>101</a:t>
            </a:fld>
            <a:endParaRPr lang="es-ES"/>
          </a:p>
        </p:txBody>
      </p:sp>
    </p:spTree>
    <p:extLst>
      <p:ext uri="{BB962C8B-B14F-4D97-AF65-F5344CB8AC3E}">
        <p14:creationId xmlns:p14="http://schemas.microsoft.com/office/powerpoint/2010/main" val="21611171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D0BF5C-17B7-49F3-9D85-D48819613117}"/>
              </a:ext>
            </a:extLst>
          </p:cNvPr>
          <p:cNvSpPr>
            <a:spLocks noGrp="1"/>
          </p:cNvSpPr>
          <p:nvPr>
            <p:ph type="title"/>
          </p:nvPr>
        </p:nvSpPr>
        <p:spPr/>
        <p:txBody>
          <a:bodyPr/>
          <a:lstStyle/>
          <a:p>
            <a:r>
              <a:rPr lang="es-ES" b="1" dirty="0"/>
              <a:t>RED NEURONAL DE KOHONEN</a:t>
            </a:r>
          </a:p>
        </p:txBody>
      </p:sp>
      <p:sp>
        <p:nvSpPr>
          <p:cNvPr id="6" name="Marcador de contenido 5">
            <a:extLst>
              <a:ext uri="{FF2B5EF4-FFF2-40B4-BE49-F238E27FC236}">
                <a16:creationId xmlns:a16="http://schemas.microsoft.com/office/drawing/2014/main" id="{98857008-6694-40AE-A583-B5F5C02C1E0F}"/>
              </a:ext>
            </a:extLst>
          </p:cNvPr>
          <p:cNvSpPr>
            <a:spLocks noGrp="1"/>
          </p:cNvSpPr>
          <p:nvPr>
            <p:ph idx="1"/>
          </p:nvPr>
        </p:nvSpPr>
        <p:spPr>
          <a:xfrm>
            <a:off x="448743" y="1196752"/>
            <a:ext cx="8229600" cy="4525963"/>
          </a:xfrm>
        </p:spPr>
        <p:txBody>
          <a:bodyPr>
            <a:normAutofit/>
          </a:bodyPr>
          <a:lstStyle/>
          <a:p>
            <a:r>
              <a:rPr lang="es-ES" sz="2800" dirty="0"/>
              <a:t>Las neuronas de salida deben auto-organizarse en función de los estímulos de la capa de entrada</a:t>
            </a:r>
          </a:p>
          <a:p>
            <a:r>
              <a:rPr lang="es-ES" sz="2800" dirty="0"/>
              <a:t>Cada neurona de salida tienen asociado un vector de pesos de todas las conexiones con las neuronas de la capa de entrada </a:t>
            </a:r>
          </a:p>
        </p:txBody>
      </p:sp>
      <p:pic>
        <p:nvPicPr>
          <p:cNvPr id="7" name="Imagen 6">
            <a:extLst>
              <a:ext uri="{FF2B5EF4-FFF2-40B4-BE49-F238E27FC236}">
                <a16:creationId xmlns:a16="http://schemas.microsoft.com/office/drawing/2014/main" id="{5BE066A5-DC71-4FF2-BFD6-9B1546963AAB}"/>
              </a:ext>
            </a:extLst>
          </p:cNvPr>
          <p:cNvPicPr>
            <a:picLocks noChangeAspect="1"/>
          </p:cNvPicPr>
          <p:nvPr/>
        </p:nvPicPr>
        <p:blipFill>
          <a:blip r:embed="rId3"/>
          <a:stretch>
            <a:fillRect/>
          </a:stretch>
        </p:blipFill>
        <p:spPr>
          <a:xfrm>
            <a:off x="1547664" y="3573016"/>
            <a:ext cx="6016825" cy="2593826"/>
          </a:xfrm>
          <a:prstGeom prst="rect">
            <a:avLst/>
          </a:prstGeom>
        </p:spPr>
      </p:pic>
      <p:sp>
        <p:nvSpPr>
          <p:cNvPr id="3" name="Marcador de pie de página 2">
            <a:extLst>
              <a:ext uri="{FF2B5EF4-FFF2-40B4-BE49-F238E27FC236}">
                <a16:creationId xmlns:a16="http://schemas.microsoft.com/office/drawing/2014/main" id="{C7C76BCF-A5D1-4852-8F68-B8F4F5890917}"/>
              </a:ext>
            </a:extLst>
          </p:cNvPr>
          <p:cNvSpPr>
            <a:spLocks noGrp="1"/>
          </p:cNvSpPr>
          <p:nvPr>
            <p:ph type="ftr" sz="quarter" idx="11"/>
          </p:nvPr>
        </p:nvSpPr>
        <p:spPr/>
        <p:txBody>
          <a:bodyPr/>
          <a:lstStyle/>
          <a:p>
            <a:r>
              <a:rPr lang="es-ES"/>
              <a:t>Fernando Fernández Rodríguez (ULPGC)</a:t>
            </a:r>
          </a:p>
        </p:txBody>
      </p:sp>
      <p:sp>
        <p:nvSpPr>
          <p:cNvPr id="4" name="Marcador de número de diapositiva 3">
            <a:extLst>
              <a:ext uri="{FF2B5EF4-FFF2-40B4-BE49-F238E27FC236}">
                <a16:creationId xmlns:a16="http://schemas.microsoft.com/office/drawing/2014/main" id="{58D92544-2B50-42A8-89D2-A0FB622B8812}"/>
              </a:ext>
            </a:extLst>
          </p:cNvPr>
          <p:cNvSpPr>
            <a:spLocks noGrp="1"/>
          </p:cNvSpPr>
          <p:nvPr>
            <p:ph type="sldNum" sz="quarter" idx="12"/>
          </p:nvPr>
        </p:nvSpPr>
        <p:spPr/>
        <p:txBody>
          <a:bodyPr/>
          <a:lstStyle/>
          <a:p>
            <a:fld id="{D62E4E2B-6C83-4C79-B545-67C46A76D299}" type="slidenum">
              <a:rPr lang="es-ES" smtClean="0"/>
              <a:t>102</a:t>
            </a:fld>
            <a:endParaRPr lang="es-ES"/>
          </a:p>
        </p:txBody>
      </p:sp>
    </p:spTree>
    <p:extLst>
      <p:ext uri="{BB962C8B-B14F-4D97-AF65-F5344CB8AC3E}">
        <p14:creationId xmlns:p14="http://schemas.microsoft.com/office/powerpoint/2010/main" val="13184248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D0BF5C-17B7-49F3-9D85-D48819613117}"/>
              </a:ext>
            </a:extLst>
          </p:cNvPr>
          <p:cNvSpPr>
            <a:spLocks noGrp="1"/>
          </p:cNvSpPr>
          <p:nvPr>
            <p:ph type="title"/>
          </p:nvPr>
        </p:nvSpPr>
        <p:spPr>
          <a:xfrm>
            <a:off x="457200" y="274638"/>
            <a:ext cx="8229600" cy="634082"/>
          </a:xfrm>
        </p:spPr>
        <p:txBody>
          <a:bodyPr>
            <a:normAutofit fontScale="90000"/>
          </a:bodyPr>
          <a:lstStyle/>
          <a:p>
            <a:r>
              <a:rPr lang="es-ES" b="1" dirty="0"/>
              <a:t>ALGORITMO DE APRENDIZAJE</a:t>
            </a:r>
          </a:p>
        </p:txBody>
      </p:sp>
      <p:sp>
        <p:nvSpPr>
          <p:cNvPr id="8" name="Marcador de texto 7">
            <a:extLst>
              <a:ext uri="{FF2B5EF4-FFF2-40B4-BE49-F238E27FC236}">
                <a16:creationId xmlns:a16="http://schemas.microsoft.com/office/drawing/2014/main" id="{2F87AE16-693C-4C00-9CE8-7CCD3E72353B}"/>
              </a:ext>
            </a:extLst>
          </p:cNvPr>
          <p:cNvSpPr>
            <a:spLocks noGrp="1"/>
          </p:cNvSpPr>
          <p:nvPr>
            <p:ph idx="1"/>
          </p:nvPr>
        </p:nvSpPr>
        <p:spPr>
          <a:xfrm>
            <a:off x="457200" y="908720"/>
            <a:ext cx="8229600" cy="5447630"/>
          </a:xfrm>
        </p:spPr>
        <p:txBody>
          <a:bodyPr/>
          <a:lstStyle/>
          <a:p>
            <a:r>
              <a:rPr lang="es-ES" sz="2400" dirty="0" err="1"/>
              <a:t>Inicializacion</a:t>
            </a:r>
            <a:r>
              <a:rPr lang="es-ES" sz="2400" dirty="0"/>
              <a:t> de los pesos </a:t>
            </a:r>
            <a:r>
              <a:rPr lang="es-ES" sz="2400" dirty="0" err="1"/>
              <a:t>w</a:t>
            </a:r>
            <a:r>
              <a:rPr lang="es-ES" sz="2400" baseline="-25000" dirty="0" err="1"/>
              <a:t>ijk</a:t>
            </a:r>
            <a:r>
              <a:rPr lang="es-ES" sz="2400" dirty="0"/>
              <a:t>. </a:t>
            </a:r>
          </a:p>
          <a:p>
            <a:r>
              <a:rPr lang="es-ES" sz="2400" dirty="0"/>
              <a:t>Para cada neurona del mapa, calcular distancia del patrón de entrada </a:t>
            </a:r>
            <a:r>
              <a:rPr lang="es-ES" sz="2400" b="1" dirty="0"/>
              <a:t>x</a:t>
            </a:r>
            <a:r>
              <a:rPr lang="es-ES" sz="2400" dirty="0"/>
              <a:t> y el vector de pesos sinápticos </a:t>
            </a:r>
            <a:r>
              <a:rPr lang="es-ES" sz="2400" dirty="0" err="1"/>
              <a:t>w</a:t>
            </a:r>
            <a:r>
              <a:rPr lang="es-ES" sz="2400" baseline="-25000" dirty="0" err="1"/>
              <a:t>ijk</a:t>
            </a:r>
            <a:r>
              <a:rPr lang="es-ES" sz="2400" dirty="0"/>
              <a:t> </a:t>
            </a:r>
          </a:p>
          <a:p>
            <a:r>
              <a:rPr lang="es-ES" sz="2400" b="1" dirty="0"/>
              <a:t>Neurona ganadora: </a:t>
            </a:r>
            <a:r>
              <a:rPr lang="es-ES" sz="2400" dirty="0"/>
              <a:t>cuya distancia es la menor de todas a x </a:t>
            </a:r>
          </a:p>
          <a:p>
            <a:r>
              <a:rPr lang="es-ES" sz="2400" dirty="0"/>
              <a:t>Actualizar los pesos de la neurona ganadora y de sus vecinas</a:t>
            </a:r>
          </a:p>
          <a:p>
            <a:endParaRPr lang="es-ES" dirty="0"/>
          </a:p>
        </p:txBody>
      </p:sp>
      <p:sp>
        <p:nvSpPr>
          <p:cNvPr id="3" name="Marcador de pie de página 2">
            <a:extLst>
              <a:ext uri="{FF2B5EF4-FFF2-40B4-BE49-F238E27FC236}">
                <a16:creationId xmlns:a16="http://schemas.microsoft.com/office/drawing/2014/main" id="{C7C76BCF-A5D1-4852-8F68-B8F4F5890917}"/>
              </a:ext>
            </a:extLst>
          </p:cNvPr>
          <p:cNvSpPr>
            <a:spLocks noGrp="1"/>
          </p:cNvSpPr>
          <p:nvPr>
            <p:ph type="ftr" sz="quarter" idx="11"/>
          </p:nvPr>
        </p:nvSpPr>
        <p:spPr/>
        <p:txBody>
          <a:bodyPr/>
          <a:lstStyle/>
          <a:p>
            <a:r>
              <a:rPr lang="es-ES"/>
              <a:t>Fernando Fernández Rodríguez (ULPGC)</a:t>
            </a:r>
          </a:p>
        </p:txBody>
      </p:sp>
      <p:sp>
        <p:nvSpPr>
          <p:cNvPr id="4" name="Marcador de número de diapositiva 3">
            <a:extLst>
              <a:ext uri="{FF2B5EF4-FFF2-40B4-BE49-F238E27FC236}">
                <a16:creationId xmlns:a16="http://schemas.microsoft.com/office/drawing/2014/main" id="{58D92544-2B50-42A8-89D2-A0FB622B8812}"/>
              </a:ext>
            </a:extLst>
          </p:cNvPr>
          <p:cNvSpPr>
            <a:spLocks noGrp="1"/>
          </p:cNvSpPr>
          <p:nvPr>
            <p:ph type="sldNum" sz="quarter" idx="12"/>
          </p:nvPr>
        </p:nvSpPr>
        <p:spPr/>
        <p:txBody>
          <a:bodyPr/>
          <a:lstStyle/>
          <a:p>
            <a:fld id="{D62E4E2B-6C83-4C79-B545-67C46A76D299}" type="slidenum">
              <a:rPr lang="es-ES" smtClean="0"/>
              <a:t>103</a:t>
            </a:fld>
            <a:endParaRPr lang="es-ES"/>
          </a:p>
        </p:txBody>
      </p:sp>
      <p:pic>
        <p:nvPicPr>
          <p:cNvPr id="5" name="Imagen 4">
            <a:extLst>
              <a:ext uri="{FF2B5EF4-FFF2-40B4-BE49-F238E27FC236}">
                <a16:creationId xmlns:a16="http://schemas.microsoft.com/office/drawing/2014/main" id="{5D0B8118-AA8F-4EE5-ADBB-9009E6C2E632}"/>
              </a:ext>
            </a:extLst>
          </p:cNvPr>
          <p:cNvPicPr>
            <a:picLocks noChangeAspect="1"/>
          </p:cNvPicPr>
          <p:nvPr/>
        </p:nvPicPr>
        <p:blipFill>
          <a:blip r:embed="rId3"/>
          <a:stretch>
            <a:fillRect/>
          </a:stretch>
        </p:blipFill>
        <p:spPr>
          <a:xfrm>
            <a:off x="1571950" y="3301258"/>
            <a:ext cx="6048375" cy="2657475"/>
          </a:xfrm>
          <a:prstGeom prst="rect">
            <a:avLst/>
          </a:prstGeom>
        </p:spPr>
      </p:pic>
    </p:spTree>
    <p:extLst>
      <p:ext uri="{BB962C8B-B14F-4D97-AF65-F5344CB8AC3E}">
        <p14:creationId xmlns:p14="http://schemas.microsoft.com/office/powerpoint/2010/main" val="6262919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3EDD33-B481-4C17-A440-3B5CA3C3ABC1}"/>
              </a:ext>
            </a:extLst>
          </p:cNvPr>
          <p:cNvSpPr>
            <a:spLocks noGrp="1"/>
          </p:cNvSpPr>
          <p:nvPr>
            <p:ph type="title"/>
          </p:nvPr>
        </p:nvSpPr>
        <p:spPr/>
        <p:txBody>
          <a:bodyPr/>
          <a:lstStyle/>
          <a:p>
            <a:r>
              <a:rPr lang="es-ES" dirty="0"/>
              <a:t>PROCESO </a:t>
            </a:r>
            <a:r>
              <a:rPr lang="es-ES" dirty="0">
                <a:solidFill>
                  <a:srgbClr val="FF0000"/>
                </a:solidFill>
              </a:rPr>
              <a:t>COMPETITIVO</a:t>
            </a:r>
            <a:r>
              <a:rPr lang="es-ES" dirty="0"/>
              <a:t> EN SOM</a:t>
            </a:r>
          </a:p>
        </p:txBody>
      </p:sp>
      <p:sp>
        <p:nvSpPr>
          <p:cNvPr id="3" name="Marcador de contenido 2">
            <a:extLst>
              <a:ext uri="{FF2B5EF4-FFF2-40B4-BE49-F238E27FC236}">
                <a16:creationId xmlns:a16="http://schemas.microsoft.com/office/drawing/2014/main" id="{8C2452C7-949F-4970-857B-C7FBBDA208B9}"/>
              </a:ext>
            </a:extLst>
          </p:cNvPr>
          <p:cNvSpPr>
            <a:spLocks noGrp="1"/>
          </p:cNvSpPr>
          <p:nvPr>
            <p:ph idx="1"/>
          </p:nvPr>
        </p:nvSpPr>
        <p:spPr>
          <a:xfrm>
            <a:off x="457200" y="1600200"/>
            <a:ext cx="8229600" cy="4756150"/>
          </a:xfrm>
        </p:spPr>
        <p:txBody>
          <a:bodyPr>
            <a:normAutofit lnSpcReduction="10000"/>
          </a:bodyPr>
          <a:lstStyle/>
          <a:p>
            <a:r>
              <a:rPr lang="es-ES" dirty="0"/>
              <a:t> </a:t>
            </a:r>
          </a:p>
          <a:p>
            <a:endParaRPr lang="es-ES" dirty="0"/>
          </a:p>
          <a:p>
            <a:endParaRPr lang="es-ES" dirty="0"/>
          </a:p>
          <a:p>
            <a:endParaRPr lang="es-ES" dirty="0"/>
          </a:p>
          <a:p>
            <a:endParaRPr lang="es-ES" dirty="0"/>
          </a:p>
          <a:p>
            <a:r>
              <a:rPr lang="es-ES" dirty="0"/>
              <a:t>Neurona ganadora para el input x</a:t>
            </a:r>
          </a:p>
          <a:p>
            <a:endParaRPr lang="es-ES" dirty="0"/>
          </a:p>
          <a:p>
            <a:r>
              <a:rPr lang="es-ES" dirty="0"/>
              <a:t>i(x) mapea el espacio de inputs en el espacio bidimensional de neuronas </a:t>
            </a:r>
          </a:p>
          <a:p>
            <a:endParaRPr lang="es-ES" dirty="0"/>
          </a:p>
        </p:txBody>
      </p:sp>
      <p:sp>
        <p:nvSpPr>
          <p:cNvPr id="4" name="Marcador de pie de página 3">
            <a:extLst>
              <a:ext uri="{FF2B5EF4-FFF2-40B4-BE49-F238E27FC236}">
                <a16:creationId xmlns:a16="http://schemas.microsoft.com/office/drawing/2014/main" id="{2482D4C7-F03B-4CB7-976D-0E9ACDC8A6CD}"/>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CB697F09-7E16-46F8-B72F-3ABBD6E9B252}"/>
              </a:ext>
            </a:extLst>
          </p:cNvPr>
          <p:cNvSpPr>
            <a:spLocks noGrp="1"/>
          </p:cNvSpPr>
          <p:nvPr>
            <p:ph type="sldNum" sz="quarter" idx="12"/>
          </p:nvPr>
        </p:nvSpPr>
        <p:spPr/>
        <p:txBody>
          <a:bodyPr/>
          <a:lstStyle/>
          <a:p>
            <a:fld id="{D62E4E2B-6C83-4C79-B545-67C46A76D299}" type="slidenum">
              <a:rPr lang="es-ES" smtClean="0"/>
              <a:t>104</a:t>
            </a:fld>
            <a:endParaRPr lang="es-ES"/>
          </a:p>
        </p:txBody>
      </p:sp>
      <p:pic>
        <p:nvPicPr>
          <p:cNvPr id="6" name="Imagen 5">
            <a:extLst>
              <a:ext uri="{FF2B5EF4-FFF2-40B4-BE49-F238E27FC236}">
                <a16:creationId xmlns:a16="http://schemas.microsoft.com/office/drawing/2014/main" id="{C8A6E726-0161-4320-9225-5FD1384B5BC0}"/>
              </a:ext>
            </a:extLst>
          </p:cNvPr>
          <p:cNvPicPr>
            <a:picLocks noChangeAspect="1"/>
          </p:cNvPicPr>
          <p:nvPr/>
        </p:nvPicPr>
        <p:blipFill>
          <a:blip r:embed="rId4"/>
          <a:stretch>
            <a:fillRect/>
          </a:stretch>
        </p:blipFill>
        <p:spPr>
          <a:xfrm>
            <a:off x="4894748" y="1988840"/>
            <a:ext cx="3765097" cy="2251019"/>
          </a:xfrm>
          <a:prstGeom prst="rect">
            <a:avLst/>
          </a:prstGeom>
        </p:spPr>
      </p:pic>
      <p:graphicFrame>
        <p:nvGraphicFramePr>
          <p:cNvPr id="7" name="Objeto 6">
            <a:extLst>
              <a:ext uri="{FF2B5EF4-FFF2-40B4-BE49-F238E27FC236}">
                <a16:creationId xmlns:a16="http://schemas.microsoft.com/office/drawing/2014/main" id="{38BC0AD7-74AB-46C5-ADCC-E47B90772FB3}"/>
              </a:ext>
            </a:extLst>
          </p:cNvPr>
          <p:cNvGraphicFramePr>
            <a:graphicFrameLocks noChangeAspect="1"/>
          </p:cNvGraphicFramePr>
          <p:nvPr>
            <p:extLst>
              <p:ext uri="{D42A27DB-BD31-4B8C-83A1-F6EECF244321}">
                <p14:modId xmlns:p14="http://schemas.microsoft.com/office/powerpoint/2010/main" val="330096121"/>
              </p:ext>
            </p:extLst>
          </p:nvPr>
        </p:nvGraphicFramePr>
        <p:xfrm>
          <a:off x="1115616" y="1536664"/>
          <a:ext cx="3133638" cy="2882947"/>
        </p:xfrm>
        <a:graphic>
          <a:graphicData uri="http://schemas.openxmlformats.org/presentationml/2006/ole">
            <mc:AlternateContent xmlns:mc="http://schemas.openxmlformats.org/markup-compatibility/2006">
              <mc:Choice xmlns:v="urn:schemas-microsoft-com:vml" Requires="v">
                <p:oleObj spid="_x0000_s49397" name="Equation" r:id="rId5" imgW="1587240" imgH="1460160" progId="Equation.DSMT4">
                  <p:embed/>
                </p:oleObj>
              </mc:Choice>
              <mc:Fallback>
                <p:oleObj name="Equation" r:id="rId5" imgW="1587240" imgH="1460160" progId="Equation.DSMT4">
                  <p:embed/>
                  <p:pic>
                    <p:nvPicPr>
                      <p:cNvPr id="0" name=""/>
                      <p:cNvPicPr/>
                      <p:nvPr/>
                    </p:nvPicPr>
                    <p:blipFill>
                      <a:blip r:embed="rId6"/>
                      <a:stretch>
                        <a:fillRect/>
                      </a:stretch>
                    </p:blipFill>
                    <p:spPr>
                      <a:xfrm>
                        <a:off x="1115616" y="1536664"/>
                        <a:ext cx="3133638" cy="2882947"/>
                      </a:xfrm>
                      <a:prstGeom prst="rect">
                        <a:avLst/>
                      </a:prstGeom>
                    </p:spPr>
                  </p:pic>
                </p:oleObj>
              </mc:Fallback>
            </mc:AlternateContent>
          </a:graphicData>
        </a:graphic>
      </p:graphicFrame>
      <p:graphicFrame>
        <p:nvGraphicFramePr>
          <p:cNvPr id="8" name="Objeto 7">
            <a:extLst>
              <a:ext uri="{FF2B5EF4-FFF2-40B4-BE49-F238E27FC236}">
                <a16:creationId xmlns:a16="http://schemas.microsoft.com/office/drawing/2014/main" id="{AD185542-235F-4B88-B13B-D7192A4314AF}"/>
              </a:ext>
            </a:extLst>
          </p:cNvPr>
          <p:cNvGraphicFramePr>
            <a:graphicFrameLocks noChangeAspect="1"/>
          </p:cNvGraphicFramePr>
          <p:nvPr>
            <p:extLst>
              <p:ext uri="{D42A27DB-BD31-4B8C-83A1-F6EECF244321}">
                <p14:modId xmlns:p14="http://schemas.microsoft.com/office/powerpoint/2010/main" val="2534431707"/>
              </p:ext>
            </p:extLst>
          </p:nvPr>
        </p:nvGraphicFramePr>
        <p:xfrm>
          <a:off x="1804193" y="4714880"/>
          <a:ext cx="2640013" cy="673100"/>
        </p:xfrm>
        <a:graphic>
          <a:graphicData uri="http://schemas.openxmlformats.org/presentationml/2006/ole">
            <mc:AlternateContent xmlns:mc="http://schemas.openxmlformats.org/markup-compatibility/2006">
              <mc:Choice xmlns:v="urn:schemas-microsoft-com:vml" Requires="v">
                <p:oleObj spid="_x0000_s49398" name="Equation" r:id="rId7" imgW="1396800" imgH="355320" progId="Equation.DSMT4">
                  <p:embed/>
                </p:oleObj>
              </mc:Choice>
              <mc:Fallback>
                <p:oleObj name="Equation" r:id="rId7" imgW="1396800" imgH="355320" progId="Equation.DSMT4">
                  <p:embed/>
                  <p:pic>
                    <p:nvPicPr>
                      <p:cNvPr id="0" name=""/>
                      <p:cNvPicPr/>
                      <p:nvPr/>
                    </p:nvPicPr>
                    <p:blipFill>
                      <a:blip r:embed="rId8"/>
                      <a:stretch>
                        <a:fillRect/>
                      </a:stretch>
                    </p:blipFill>
                    <p:spPr>
                      <a:xfrm>
                        <a:off x="1804193" y="4714880"/>
                        <a:ext cx="2640013" cy="673100"/>
                      </a:xfrm>
                      <a:prstGeom prst="rect">
                        <a:avLst/>
                      </a:prstGeom>
                    </p:spPr>
                  </p:pic>
                </p:oleObj>
              </mc:Fallback>
            </mc:AlternateContent>
          </a:graphicData>
        </a:graphic>
      </p:graphicFrame>
    </p:spTree>
    <p:extLst>
      <p:ext uri="{BB962C8B-B14F-4D97-AF65-F5344CB8AC3E}">
        <p14:creationId xmlns:p14="http://schemas.microsoft.com/office/powerpoint/2010/main" val="238804160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DC825C-48A5-404B-8BF7-DD3C695E040A}"/>
              </a:ext>
            </a:extLst>
          </p:cNvPr>
          <p:cNvSpPr>
            <a:spLocks noGrp="1"/>
          </p:cNvSpPr>
          <p:nvPr>
            <p:ph type="title"/>
          </p:nvPr>
        </p:nvSpPr>
        <p:spPr/>
        <p:txBody>
          <a:bodyPr/>
          <a:lstStyle/>
          <a:p>
            <a:r>
              <a:rPr lang="es-ES" dirty="0"/>
              <a:t>PROCESO </a:t>
            </a:r>
            <a:r>
              <a:rPr lang="es-ES" dirty="0">
                <a:solidFill>
                  <a:srgbClr val="FF0000"/>
                </a:solidFill>
              </a:rPr>
              <a:t>COOPERATIVO</a:t>
            </a:r>
            <a:r>
              <a:rPr lang="es-ES" dirty="0"/>
              <a:t> EN SOM</a:t>
            </a:r>
          </a:p>
        </p:txBody>
      </p:sp>
      <p:sp>
        <p:nvSpPr>
          <p:cNvPr id="3" name="Marcador de contenido 2">
            <a:extLst>
              <a:ext uri="{FF2B5EF4-FFF2-40B4-BE49-F238E27FC236}">
                <a16:creationId xmlns:a16="http://schemas.microsoft.com/office/drawing/2014/main" id="{981723BD-FBD7-46CA-91A2-B875ADB20254}"/>
              </a:ext>
            </a:extLst>
          </p:cNvPr>
          <p:cNvSpPr>
            <a:spLocks noGrp="1"/>
          </p:cNvSpPr>
          <p:nvPr>
            <p:ph idx="1"/>
          </p:nvPr>
        </p:nvSpPr>
        <p:spPr/>
        <p:txBody>
          <a:bodyPr/>
          <a:lstStyle/>
          <a:p>
            <a:r>
              <a:rPr lang="es-ES" sz="3000" b="1" dirty="0"/>
              <a:t>La neurona ganadora excita las neuronas de su entorno alterando sus pesos</a:t>
            </a:r>
          </a:p>
          <a:p>
            <a:r>
              <a:rPr lang="es-ES" sz="3000" dirty="0"/>
              <a:t>Regla de </a:t>
            </a:r>
            <a:r>
              <a:rPr lang="es-ES" sz="3000" dirty="0" err="1"/>
              <a:t>Kohonen</a:t>
            </a:r>
            <a:r>
              <a:rPr lang="es-ES" sz="3000" dirty="0"/>
              <a:t> para alterar pesos de neurona j en función de cercanía a la ganadora i(x)</a:t>
            </a:r>
          </a:p>
          <a:p>
            <a:endParaRPr lang="es-ES" dirty="0"/>
          </a:p>
        </p:txBody>
      </p:sp>
      <p:sp>
        <p:nvSpPr>
          <p:cNvPr id="4" name="Marcador de pie de página 3">
            <a:extLst>
              <a:ext uri="{FF2B5EF4-FFF2-40B4-BE49-F238E27FC236}">
                <a16:creationId xmlns:a16="http://schemas.microsoft.com/office/drawing/2014/main" id="{0A452CF3-82B3-41DC-AD7C-B3EF1FA9B1A5}"/>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528446CE-2644-4AFD-8E00-124E39F36C60}"/>
              </a:ext>
            </a:extLst>
          </p:cNvPr>
          <p:cNvSpPr>
            <a:spLocks noGrp="1"/>
          </p:cNvSpPr>
          <p:nvPr>
            <p:ph type="sldNum" sz="quarter" idx="12"/>
          </p:nvPr>
        </p:nvSpPr>
        <p:spPr/>
        <p:txBody>
          <a:bodyPr/>
          <a:lstStyle/>
          <a:p>
            <a:fld id="{D62E4E2B-6C83-4C79-B545-67C46A76D299}" type="slidenum">
              <a:rPr lang="es-ES" smtClean="0"/>
              <a:t>105</a:t>
            </a:fld>
            <a:endParaRPr lang="es-ES"/>
          </a:p>
        </p:txBody>
      </p:sp>
      <p:graphicFrame>
        <p:nvGraphicFramePr>
          <p:cNvPr id="6" name="Objeto 5">
            <a:extLst>
              <a:ext uri="{FF2B5EF4-FFF2-40B4-BE49-F238E27FC236}">
                <a16:creationId xmlns:a16="http://schemas.microsoft.com/office/drawing/2014/main" id="{0E06A4AA-6FA6-4096-8FD8-969AEC11844C}"/>
              </a:ext>
            </a:extLst>
          </p:cNvPr>
          <p:cNvGraphicFramePr>
            <a:graphicFrameLocks noChangeAspect="1"/>
          </p:cNvGraphicFramePr>
          <p:nvPr>
            <p:extLst>
              <p:ext uri="{D42A27DB-BD31-4B8C-83A1-F6EECF244321}">
                <p14:modId xmlns:p14="http://schemas.microsoft.com/office/powerpoint/2010/main" val="956197437"/>
              </p:ext>
            </p:extLst>
          </p:nvPr>
        </p:nvGraphicFramePr>
        <p:xfrm>
          <a:off x="1097820" y="4077072"/>
          <a:ext cx="4929823" cy="1510036"/>
        </p:xfrm>
        <a:graphic>
          <a:graphicData uri="http://schemas.openxmlformats.org/presentationml/2006/ole">
            <mc:AlternateContent xmlns:mc="http://schemas.openxmlformats.org/markup-compatibility/2006">
              <mc:Choice xmlns:v="urn:schemas-microsoft-com:vml" Requires="v">
                <p:oleObj spid="_x0000_s50299" name="Equation" r:id="rId3" imgW="2819160" imgH="863280" progId="Equation.DSMT4">
                  <p:embed/>
                </p:oleObj>
              </mc:Choice>
              <mc:Fallback>
                <p:oleObj name="Equation" r:id="rId3" imgW="2819160" imgH="863280" progId="Equation.DSMT4">
                  <p:embed/>
                  <p:pic>
                    <p:nvPicPr>
                      <p:cNvPr id="0" name=""/>
                      <p:cNvPicPr/>
                      <p:nvPr/>
                    </p:nvPicPr>
                    <p:blipFill>
                      <a:blip r:embed="rId4"/>
                      <a:stretch>
                        <a:fillRect/>
                      </a:stretch>
                    </p:blipFill>
                    <p:spPr>
                      <a:xfrm>
                        <a:off x="1097820" y="4077072"/>
                        <a:ext cx="4929823" cy="1510036"/>
                      </a:xfrm>
                      <a:prstGeom prst="rect">
                        <a:avLst/>
                      </a:prstGeom>
                    </p:spPr>
                  </p:pic>
                </p:oleObj>
              </mc:Fallback>
            </mc:AlternateContent>
          </a:graphicData>
        </a:graphic>
      </p:graphicFrame>
      <p:pic>
        <p:nvPicPr>
          <p:cNvPr id="7" name="Imagen 6">
            <a:extLst>
              <a:ext uri="{FF2B5EF4-FFF2-40B4-BE49-F238E27FC236}">
                <a16:creationId xmlns:a16="http://schemas.microsoft.com/office/drawing/2014/main" id="{4D81EA6A-5FBD-47A3-B7D5-88C4B9721351}"/>
              </a:ext>
            </a:extLst>
          </p:cNvPr>
          <p:cNvPicPr>
            <a:picLocks noChangeAspect="1"/>
          </p:cNvPicPr>
          <p:nvPr/>
        </p:nvPicPr>
        <p:blipFill>
          <a:blip r:embed="rId5"/>
          <a:stretch>
            <a:fillRect/>
          </a:stretch>
        </p:blipFill>
        <p:spPr>
          <a:xfrm>
            <a:off x="6235943" y="3734967"/>
            <a:ext cx="2520290" cy="2506289"/>
          </a:xfrm>
          <a:prstGeom prst="rect">
            <a:avLst/>
          </a:prstGeom>
        </p:spPr>
      </p:pic>
    </p:spTree>
    <p:extLst>
      <p:ext uri="{BB962C8B-B14F-4D97-AF65-F5344CB8AC3E}">
        <p14:creationId xmlns:p14="http://schemas.microsoft.com/office/powerpoint/2010/main" val="149535445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140449-C3B8-43A2-977D-AF1EEBCC11FB}"/>
              </a:ext>
            </a:extLst>
          </p:cNvPr>
          <p:cNvSpPr>
            <a:spLocks noGrp="1"/>
          </p:cNvSpPr>
          <p:nvPr>
            <p:ph type="title"/>
          </p:nvPr>
        </p:nvSpPr>
        <p:spPr/>
        <p:txBody>
          <a:bodyPr/>
          <a:lstStyle/>
          <a:p>
            <a:r>
              <a:rPr lang="es-ES" b="1" dirty="0"/>
              <a:t>APRENDIZAJE COMPETITIVO</a:t>
            </a:r>
          </a:p>
        </p:txBody>
      </p:sp>
      <p:sp>
        <p:nvSpPr>
          <p:cNvPr id="3" name="Marcador de contenido 2">
            <a:extLst>
              <a:ext uri="{FF2B5EF4-FFF2-40B4-BE49-F238E27FC236}">
                <a16:creationId xmlns:a16="http://schemas.microsoft.com/office/drawing/2014/main" id="{6397C4F4-D7D6-4DA4-A8EE-4174C2AE504D}"/>
              </a:ext>
            </a:extLst>
          </p:cNvPr>
          <p:cNvSpPr>
            <a:spLocks noGrp="1"/>
          </p:cNvSpPr>
          <p:nvPr>
            <p:ph idx="1"/>
          </p:nvPr>
        </p:nvSpPr>
        <p:spPr>
          <a:xfrm>
            <a:off x="457200" y="1250156"/>
            <a:ext cx="8229600" cy="4525963"/>
          </a:xfrm>
        </p:spPr>
        <p:txBody>
          <a:bodyPr/>
          <a:lstStyle/>
          <a:p>
            <a:r>
              <a:rPr lang="es-ES" dirty="0"/>
              <a:t>Para cada entrada X </a:t>
            </a:r>
          </a:p>
          <a:p>
            <a:pPr lvl="1"/>
            <a:r>
              <a:rPr lang="es-ES" dirty="0"/>
              <a:t>Identificada la </a:t>
            </a:r>
            <a:r>
              <a:rPr lang="es-ES" b="1" dirty="0"/>
              <a:t>neurona ganadora </a:t>
            </a:r>
            <a:r>
              <a:rPr lang="es-ES" dirty="0"/>
              <a:t>u* por distancia </a:t>
            </a:r>
          </a:p>
          <a:p>
            <a:pPr lvl="1"/>
            <a:r>
              <a:rPr lang="es-ES" dirty="0"/>
              <a:t>Actualizar sus pesos y los de las neuronas del entorno</a:t>
            </a:r>
          </a:p>
          <a:p>
            <a:pPr lvl="1"/>
            <a:endParaRPr lang="es-ES" dirty="0"/>
          </a:p>
        </p:txBody>
      </p:sp>
      <p:graphicFrame>
        <p:nvGraphicFramePr>
          <p:cNvPr id="5" name="Objeto 4">
            <a:extLst>
              <a:ext uri="{FF2B5EF4-FFF2-40B4-BE49-F238E27FC236}">
                <a16:creationId xmlns:a16="http://schemas.microsoft.com/office/drawing/2014/main" id="{EF6353D0-9E28-4AD3-9711-5B993A09CEBA}"/>
              </a:ext>
            </a:extLst>
          </p:cNvPr>
          <p:cNvGraphicFramePr>
            <a:graphicFrameLocks noChangeAspect="1"/>
          </p:cNvGraphicFramePr>
          <p:nvPr>
            <p:extLst>
              <p:ext uri="{D42A27DB-BD31-4B8C-83A1-F6EECF244321}">
                <p14:modId xmlns:p14="http://schemas.microsoft.com/office/powerpoint/2010/main" val="2399697198"/>
              </p:ext>
            </p:extLst>
          </p:nvPr>
        </p:nvGraphicFramePr>
        <p:xfrm>
          <a:off x="644525" y="3513137"/>
          <a:ext cx="8042275" cy="2690813"/>
        </p:xfrm>
        <a:graphic>
          <a:graphicData uri="http://schemas.openxmlformats.org/presentationml/2006/ole">
            <mc:AlternateContent xmlns:mc="http://schemas.openxmlformats.org/markup-compatibility/2006">
              <mc:Choice xmlns:v="urn:schemas-microsoft-com:vml" Requires="v">
                <p:oleObj spid="_x0000_s18928" name="Equation" r:id="rId4" imgW="3263760" imgH="1091880" progId="Equation.DSMT4">
                  <p:embed/>
                </p:oleObj>
              </mc:Choice>
              <mc:Fallback>
                <p:oleObj name="Equation" r:id="rId4" imgW="3263760" imgH="1091880" progId="Equation.DSMT4">
                  <p:embed/>
                  <p:pic>
                    <p:nvPicPr>
                      <p:cNvPr id="5" name="Objeto 4">
                        <a:extLst>
                          <a:ext uri="{FF2B5EF4-FFF2-40B4-BE49-F238E27FC236}">
                            <a16:creationId xmlns:a16="http://schemas.microsoft.com/office/drawing/2014/main" id="{EF6353D0-9E28-4AD3-9711-5B993A09CEBA}"/>
                          </a:ext>
                        </a:extLst>
                      </p:cNvPr>
                      <p:cNvPicPr/>
                      <p:nvPr/>
                    </p:nvPicPr>
                    <p:blipFill>
                      <a:blip r:embed="rId5"/>
                      <a:stretch>
                        <a:fillRect/>
                      </a:stretch>
                    </p:blipFill>
                    <p:spPr>
                      <a:xfrm>
                        <a:off x="644525" y="3513137"/>
                        <a:ext cx="8042275" cy="2690813"/>
                      </a:xfrm>
                      <a:prstGeom prst="rect">
                        <a:avLst/>
                      </a:prstGeom>
                    </p:spPr>
                  </p:pic>
                </p:oleObj>
              </mc:Fallback>
            </mc:AlternateContent>
          </a:graphicData>
        </a:graphic>
      </p:graphicFrame>
      <p:sp>
        <p:nvSpPr>
          <p:cNvPr id="4" name="Marcador de pie de página 3">
            <a:extLst>
              <a:ext uri="{FF2B5EF4-FFF2-40B4-BE49-F238E27FC236}">
                <a16:creationId xmlns:a16="http://schemas.microsoft.com/office/drawing/2014/main" id="{ECAA8473-C594-4CBD-9387-3AECE0887C25}"/>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E77A2F13-FD66-4DEA-A97C-270A7C69CAB7}"/>
              </a:ext>
            </a:extLst>
          </p:cNvPr>
          <p:cNvSpPr>
            <a:spLocks noGrp="1"/>
          </p:cNvSpPr>
          <p:nvPr>
            <p:ph type="sldNum" sz="quarter" idx="12"/>
          </p:nvPr>
        </p:nvSpPr>
        <p:spPr/>
        <p:txBody>
          <a:bodyPr/>
          <a:lstStyle/>
          <a:p>
            <a:fld id="{D62E4E2B-6C83-4C79-B545-67C46A76D299}" type="slidenum">
              <a:rPr lang="es-ES" smtClean="0"/>
              <a:t>106</a:t>
            </a:fld>
            <a:endParaRPr lang="es-ES"/>
          </a:p>
        </p:txBody>
      </p:sp>
    </p:spTree>
    <p:extLst>
      <p:ext uri="{BB962C8B-B14F-4D97-AF65-F5344CB8AC3E}">
        <p14:creationId xmlns:p14="http://schemas.microsoft.com/office/powerpoint/2010/main" val="243230614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840E4F-A49F-459B-ABB8-BD66ADDA0686}"/>
              </a:ext>
            </a:extLst>
          </p:cNvPr>
          <p:cNvSpPr>
            <a:spLocks noGrp="1"/>
          </p:cNvSpPr>
          <p:nvPr>
            <p:ph type="title"/>
          </p:nvPr>
        </p:nvSpPr>
        <p:spPr/>
        <p:txBody>
          <a:bodyPr>
            <a:normAutofit fontScale="90000"/>
          </a:bodyPr>
          <a:lstStyle/>
          <a:p>
            <a:r>
              <a:rPr lang="es-ES" b="1" dirty="0"/>
              <a:t>AJUSTE DE PESOS DE LA NEURONA GANADORA Y SU VECINDAD </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7A127A03-6145-4E09-9866-6BCD61BEF91E}"/>
                  </a:ext>
                </a:extLst>
              </p:cNvPr>
              <p:cNvSpPr>
                <a:spLocks noGrp="1"/>
              </p:cNvSpPr>
              <p:nvPr>
                <p:ph idx="1"/>
              </p:nvPr>
            </p:nvSpPr>
            <p:spPr>
              <a:xfrm>
                <a:off x="457200" y="1417639"/>
                <a:ext cx="8686800" cy="5150464"/>
              </a:xfrm>
            </p:spPr>
            <p:txBody>
              <a:bodyPr>
                <a:normAutofit/>
              </a:bodyPr>
              <a:lstStyle/>
              <a:p>
                <a:r>
                  <a:rPr lang="es-ES" sz="2800" dirty="0"/>
                  <a:t>La tasa de aprendizaje en la vecindad es más reducida que en la neurona ganadora</a:t>
                </a:r>
              </a:p>
              <a:p>
                <a:endParaRPr lang="es-ES" sz="2800" dirty="0"/>
              </a:p>
              <a:p>
                <a:endParaRPr lang="es-ES" sz="2800" dirty="0"/>
              </a:p>
              <a:p>
                <a:endParaRPr lang="es-ES" sz="2800" dirty="0"/>
              </a:p>
              <a:p>
                <a:endParaRPr lang="es-ES" sz="2800" dirty="0"/>
              </a:p>
              <a:p>
                <a:r>
                  <a:rPr lang="es-ES" sz="2800" dirty="0"/>
                  <a:t>Las neuronas aprenden la topología en </a:t>
                </a:r>
                <a14:m>
                  <m:oMath xmlns:m="http://schemas.openxmlformats.org/officeDocument/2006/math">
                    <m:sSup>
                      <m:sSupPr>
                        <m:ctrlPr>
                          <a:rPr lang="es-ES" sz="2800" i="1" smtClean="0">
                            <a:latin typeface="Cambria Math" panose="02040503050406030204" pitchFamily="18" charset="0"/>
                          </a:rPr>
                        </m:ctrlPr>
                      </m:sSupPr>
                      <m:e>
                        <m:r>
                          <a:rPr lang="es-ES" sz="2800" b="0" i="1" smtClean="0">
                            <a:latin typeface="Cambria Math" panose="02040503050406030204" pitchFamily="18" charset="0"/>
                          </a:rPr>
                          <m:t>𝑅</m:t>
                        </m:r>
                      </m:e>
                      <m:sup>
                        <m:r>
                          <a:rPr lang="es-ES" sz="2800" b="0" i="1" smtClean="0">
                            <a:latin typeface="Cambria Math" panose="02040503050406030204" pitchFamily="18" charset="0"/>
                          </a:rPr>
                          <m:t>𝑛</m:t>
                        </m:r>
                      </m:sup>
                    </m:sSup>
                  </m:oMath>
                </a14:m>
                <a:r>
                  <a:rPr lang="es-ES" sz="2800" dirty="0"/>
                  <a:t> de los inputs</a:t>
                </a:r>
              </a:p>
              <a:p>
                <a:endParaRPr lang="es-ES" sz="2800" dirty="0"/>
              </a:p>
              <a:p>
                <a:endParaRPr lang="es-ES" sz="2800" dirty="0"/>
              </a:p>
              <a:p>
                <a:endParaRPr lang="es-ES" sz="2800" dirty="0"/>
              </a:p>
            </p:txBody>
          </p:sp>
        </mc:Choice>
        <mc:Fallback xmlns="">
          <p:sp>
            <p:nvSpPr>
              <p:cNvPr id="3" name="Marcador de contenido 2">
                <a:extLst>
                  <a:ext uri="{FF2B5EF4-FFF2-40B4-BE49-F238E27FC236}">
                    <a16:creationId xmlns:a16="http://schemas.microsoft.com/office/drawing/2014/main" id="{7A127A03-6145-4E09-9866-6BCD61BEF91E}"/>
                  </a:ext>
                </a:extLst>
              </p:cNvPr>
              <p:cNvSpPr>
                <a:spLocks noGrp="1" noRot="1" noChangeAspect="1" noMove="1" noResize="1" noEditPoints="1" noAdjustHandles="1" noChangeArrowheads="1" noChangeShapeType="1" noTextEdit="1"/>
              </p:cNvSpPr>
              <p:nvPr>
                <p:ph idx="1"/>
              </p:nvPr>
            </p:nvSpPr>
            <p:spPr>
              <a:xfrm>
                <a:off x="457200" y="1417639"/>
                <a:ext cx="8686800" cy="5150464"/>
              </a:xfrm>
              <a:blipFill>
                <a:blip r:embed="rId3"/>
                <a:stretch>
                  <a:fillRect l="-1263" t="-1185"/>
                </a:stretch>
              </a:blipFill>
            </p:spPr>
            <p:txBody>
              <a:bodyPr/>
              <a:lstStyle/>
              <a:p>
                <a:r>
                  <a:rPr lang="es-ES">
                    <a:noFill/>
                  </a:rPr>
                  <a:t> </a:t>
                </a:r>
              </a:p>
            </p:txBody>
          </p:sp>
        </mc:Fallback>
      </mc:AlternateContent>
      <p:pic>
        <p:nvPicPr>
          <p:cNvPr id="4" name="Imagen 3">
            <a:extLst>
              <a:ext uri="{FF2B5EF4-FFF2-40B4-BE49-F238E27FC236}">
                <a16:creationId xmlns:a16="http://schemas.microsoft.com/office/drawing/2014/main" id="{656793D1-ECE4-41B3-AABC-8F8F8CAA0C83}"/>
              </a:ext>
            </a:extLst>
          </p:cNvPr>
          <p:cNvPicPr>
            <a:picLocks noChangeAspect="1"/>
          </p:cNvPicPr>
          <p:nvPr/>
        </p:nvPicPr>
        <p:blipFill>
          <a:blip r:embed="rId4"/>
          <a:stretch>
            <a:fillRect/>
          </a:stretch>
        </p:blipFill>
        <p:spPr>
          <a:xfrm>
            <a:off x="1619672" y="2398957"/>
            <a:ext cx="4896544" cy="2060085"/>
          </a:xfrm>
          <a:prstGeom prst="rect">
            <a:avLst/>
          </a:prstGeom>
        </p:spPr>
      </p:pic>
      <p:pic>
        <p:nvPicPr>
          <p:cNvPr id="5" name="Imagen 4">
            <a:extLst>
              <a:ext uri="{FF2B5EF4-FFF2-40B4-BE49-F238E27FC236}">
                <a16:creationId xmlns:a16="http://schemas.microsoft.com/office/drawing/2014/main" id="{8036557D-7F1B-42FF-ABD9-77E678B810C5}"/>
              </a:ext>
            </a:extLst>
          </p:cNvPr>
          <p:cNvPicPr>
            <a:picLocks noChangeAspect="1"/>
          </p:cNvPicPr>
          <p:nvPr/>
        </p:nvPicPr>
        <p:blipFill>
          <a:blip r:embed="rId5"/>
          <a:stretch>
            <a:fillRect/>
          </a:stretch>
        </p:blipFill>
        <p:spPr>
          <a:xfrm>
            <a:off x="1475656" y="4869160"/>
            <a:ext cx="5674891" cy="1559765"/>
          </a:xfrm>
          <a:prstGeom prst="rect">
            <a:avLst/>
          </a:prstGeom>
        </p:spPr>
      </p:pic>
      <p:sp>
        <p:nvSpPr>
          <p:cNvPr id="6" name="Marcador de pie de página 5">
            <a:extLst>
              <a:ext uri="{FF2B5EF4-FFF2-40B4-BE49-F238E27FC236}">
                <a16:creationId xmlns:a16="http://schemas.microsoft.com/office/drawing/2014/main" id="{FA172CDD-9364-482A-8EF5-B4DEA58C17DB}"/>
              </a:ext>
            </a:extLst>
          </p:cNvPr>
          <p:cNvSpPr>
            <a:spLocks noGrp="1"/>
          </p:cNvSpPr>
          <p:nvPr>
            <p:ph type="ftr" sz="quarter" idx="11"/>
          </p:nvPr>
        </p:nvSpPr>
        <p:spPr/>
        <p:txBody>
          <a:bodyPr/>
          <a:lstStyle/>
          <a:p>
            <a:r>
              <a:rPr lang="es-ES"/>
              <a:t>Fernando Fernández Rodríguez (ULPGC)</a:t>
            </a:r>
          </a:p>
        </p:txBody>
      </p:sp>
      <p:sp>
        <p:nvSpPr>
          <p:cNvPr id="7" name="Marcador de número de diapositiva 6">
            <a:extLst>
              <a:ext uri="{FF2B5EF4-FFF2-40B4-BE49-F238E27FC236}">
                <a16:creationId xmlns:a16="http://schemas.microsoft.com/office/drawing/2014/main" id="{E9DB7FE3-31D9-47D1-ADF6-80B3803CA728}"/>
              </a:ext>
            </a:extLst>
          </p:cNvPr>
          <p:cNvSpPr>
            <a:spLocks noGrp="1"/>
          </p:cNvSpPr>
          <p:nvPr>
            <p:ph type="sldNum" sz="quarter" idx="12"/>
          </p:nvPr>
        </p:nvSpPr>
        <p:spPr/>
        <p:txBody>
          <a:bodyPr/>
          <a:lstStyle/>
          <a:p>
            <a:fld id="{D62E4E2B-6C83-4C79-B545-67C46A76D299}" type="slidenum">
              <a:rPr lang="es-ES" smtClean="0"/>
              <a:t>107</a:t>
            </a:fld>
            <a:endParaRPr lang="es-ES"/>
          </a:p>
        </p:txBody>
      </p:sp>
    </p:spTree>
    <p:extLst>
      <p:ext uri="{BB962C8B-B14F-4D97-AF65-F5344CB8AC3E}">
        <p14:creationId xmlns:p14="http://schemas.microsoft.com/office/powerpoint/2010/main" val="373952700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0BEB0-9D38-425C-A830-1C3A525A3CCB}"/>
              </a:ext>
            </a:extLst>
          </p:cNvPr>
          <p:cNvSpPr>
            <a:spLocks noGrp="1"/>
          </p:cNvSpPr>
          <p:nvPr>
            <p:ph type="title"/>
          </p:nvPr>
        </p:nvSpPr>
        <p:spPr/>
        <p:txBody>
          <a:bodyPr>
            <a:normAutofit fontScale="90000"/>
          </a:bodyPr>
          <a:lstStyle/>
          <a:p>
            <a:r>
              <a:rPr lang="es-ES" b="1" dirty="0"/>
              <a:t>CONFIGURACIÓN DE NEURONAS CAPA DE SALIDA (DIMENSIÓN 2)</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CBCB69B8-7078-4065-A56F-CB77BDE78A26}"/>
                  </a:ext>
                </a:extLst>
              </p:cNvPr>
              <p:cNvSpPr>
                <a:spLocks noGrp="1"/>
              </p:cNvSpPr>
              <p:nvPr>
                <p:ph idx="1"/>
              </p:nvPr>
            </p:nvSpPr>
            <p:spPr/>
            <p:txBody>
              <a:bodyPr>
                <a:normAutofit/>
              </a:bodyPr>
              <a:lstStyle/>
              <a:p>
                <a:r>
                  <a:rPr lang="es-ES" sz="2800" dirty="0"/>
                  <a:t>Rejilla hexagonal o rectangular</a:t>
                </a:r>
              </a:p>
              <a:p>
                <a:r>
                  <a:rPr lang="es-ES" sz="2800" dirty="0"/>
                  <a:t>El aprendizaje </a:t>
                </a:r>
                <a:r>
                  <a:rPr lang="es-ES" sz="2800" b="1" dirty="0"/>
                  <a:t>transforma observaciones similares en </a:t>
                </a:r>
                <a14:m>
                  <m:oMath xmlns:m="http://schemas.openxmlformats.org/officeDocument/2006/math">
                    <m:sSup>
                      <m:sSupPr>
                        <m:ctrlPr>
                          <a:rPr lang="es-ES" sz="2800" b="1" i="1" smtClean="0">
                            <a:latin typeface="Cambria Math" panose="02040503050406030204" pitchFamily="18" charset="0"/>
                          </a:rPr>
                        </m:ctrlPr>
                      </m:sSupPr>
                      <m:e>
                        <m:r>
                          <a:rPr lang="es-ES" sz="2800" b="1" i="1" smtClean="0">
                            <a:latin typeface="Cambria Math" panose="02040503050406030204" pitchFamily="18" charset="0"/>
                          </a:rPr>
                          <m:t>𝑹</m:t>
                        </m:r>
                      </m:e>
                      <m:sup>
                        <m:r>
                          <a:rPr lang="es-ES" sz="2800" b="1" i="1" smtClean="0">
                            <a:latin typeface="Cambria Math" panose="02040503050406030204" pitchFamily="18" charset="0"/>
                          </a:rPr>
                          <m:t>𝒏</m:t>
                        </m:r>
                      </m:sup>
                    </m:sSup>
                  </m:oMath>
                </a14:m>
                <a:r>
                  <a:rPr lang="es-ES" sz="2800" b="1" dirty="0"/>
                  <a:t> en puntos cercanos del plano</a:t>
                </a:r>
              </a:p>
            </p:txBody>
          </p:sp>
        </mc:Choice>
        <mc:Fallback xmlns="">
          <p:sp>
            <p:nvSpPr>
              <p:cNvPr id="3" name="Marcador de contenido 2">
                <a:extLst>
                  <a:ext uri="{FF2B5EF4-FFF2-40B4-BE49-F238E27FC236}">
                    <a16:creationId xmlns:a16="http://schemas.microsoft.com/office/drawing/2014/main" id="{CBCB69B8-7078-4065-A56F-CB77BDE78A26}"/>
                  </a:ext>
                </a:extLst>
              </p:cNvPr>
              <p:cNvSpPr>
                <a:spLocks noGrp="1" noRot="1" noChangeAspect="1" noMove="1" noResize="1" noEditPoints="1" noAdjustHandles="1" noChangeArrowheads="1" noChangeShapeType="1" noTextEdit="1"/>
              </p:cNvSpPr>
              <p:nvPr>
                <p:ph idx="1"/>
              </p:nvPr>
            </p:nvSpPr>
            <p:spPr>
              <a:blipFill>
                <a:blip r:embed="rId3"/>
                <a:stretch>
                  <a:fillRect l="-1333" t="-1348"/>
                </a:stretch>
              </a:blipFill>
            </p:spPr>
            <p:txBody>
              <a:bodyPr/>
              <a:lstStyle/>
              <a:p>
                <a:r>
                  <a:rPr lang="es-ES">
                    <a:noFill/>
                  </a:rPr>
                  <a:t> </a:t>
                </a:r>
              </a:p>
            </p:txBody>
          </p:sp>
        </mc:Fallback>
      </mc:AlternateContent>
      <p:pic>
        <p:nvPicPr>
          <p:cNvPr id="4" name="Imagen 3">
            <a:extLst>
              <a:ext uri="{FF2B5EF4-FFF2-40B4-BE49-F238E27FC236}">
                <a16:creationId xmlns:a16="http://schemas.microsoft.com/office/drawing/2014/main" id="{0A114E19-2077-49A8-A7C7-9C47C367FFBF}"/>
              </a:ext>
            </a:extLst>
          </p:cNvPr>
          <p:cNvPicPr>
            <a:picLocks noChangeAspect="1"/>
          </p:cNvPicPr>
          <p:nvPr/>
        </p:nvPicPr>
        <p:blipFill>
          <a:blip r:embed="rId4"/>
          <a:stretch>
            <a:fillRect/>
          </a:stretch>
        </p:blipFill>
        <p:spPr>
          <a:xfrm>
            <a:off x="1058322" y="3426755"/>
            <a:ext cx="6962274" cy="2699408"/>
          </a:xfrm>
          <a:prstGeom prst="rect">
            <a:avLst/>
          </a:prstGeom>
        </p:spPr>
      </p:pic>
      <p:sp>
        <p:nvSpPr>
          <p:cNvPr id="5" name="Marcador de pie de página 4">
            <a:extLst>
              <a:ext uri="{FF2B5EF4-FFF2-40B4-BE49-F238E27FC236}">
                <a16:creationId xmlns:a16="http://schemas.microsoft.com/office/drawing/2014/main" id="{994EEB2C-3174-4EAF-82CF-E44D6DBB5DD6}"/>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097C35A7-FAE8-425E-8763-CF9880AA0863}"/>
              </a:ext>
            </a:extLst>
          </p:cNvPr>
          <p:cNvSpPr>
            <a:spLocks noGrp="1"/>
          </p:cNvSpPr>
          <p:nvPr>
            <p:ph type="sldNum" sz="quarter" idx="12"/>
          </p:nvPr>
        </p:nvSpPr>
        <p:spPr/>
        <p:txBody>
          <a:bodyPr/>
          <a:lstStyle/>
          <a:p>
            <a:fld id="{D62E4E2B-6C83-4C79-B545-67C46A76D299}" type="slidenum">
              <a:rPr lang="es-ES" smtClean="0"/>
              <a:t>108</a:t>
            </a:fld>
            <a:endParaRPr lang="es-ES"/>
          </a:p>
        </p:txBody>
      </p:sp>
    </p:spTree>
    <p:extLst>
      <p:ext uri="{BB962C8B-B14F-4D97-AF65-F5344CB8AC3E}">
        <p14:creationId xmlns:p14="http://schemas.microsoft.com/office/powerpoint/2010/main" val="16238933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503BF6-2293-4818-920F-6A64C6F6D322}"/>
              </a:ext>
            </a:extLst>
          </p:cNvPr>
          <p:cNvSpPr>
            <a:spLocks noGrp="1"/>
          </p:cNvSpPr>
          <p:nvPr>
            <p:ph type="title"/>
          </p:nvPr>
        </p:nvSpPr>
        <p:spPr/>
        <p:txBody>
          <a:bodyPr/>
          <a:lstStyle/>
          <a:p>
            <a:r>
              <a:rPr lang="es-ES" b="1" dirty="0"/>
              <a:t>APRENDIZAJE COMPETITIVO</a:t>
            </a:r>
          </a:p>
        </p:txBody>
      </p:sp>
      <p:sp>
        <p:nvSpPr>
          <p:cNvPr id="3" name="Marcador de contenido 2">
            <a:extLst>
              <a:ext uri="{FF2B5EF4-FFF2-40B4-BE49-F238E27FC236}">
                <a16:creationId xmlns:a16="http://schemas.microsoft.com/office/drawing/2014/main" id="{9FD8E089-9F68-4BD6-92E7-62ED8CCCAD0B}"/>
              </a:ext>
            </a:extLst>
          </p:cNvPr>
          <p:cNvSpPr>
            <a:spLocks noGrp="1"/>
          </p:cNvSpPr>
          <p:nvPr>
            <p:ph idx="1"/>
          </p:nvPr>
        </p:nvSpPr>
        <p:spPr>
          <a:xfrm>
            <a:off x="458761" y="1112232"/>
            <a:ext cx="8229600" cy="5141168"/>
          </a:xfrm>
        </p:spPr>
        <p:txBody>
          <a:bodyPr>
            <a:normAutofit/>
          </a:bodyPr>
          <a:lstStyle/>
          <a:p>
            <a:r>
              <a:rPr lang="es-ES" sz="2800" b="1" dirty="0"/>
              <a:t>Las neuronas ganadoras se acercan a las áreas donde la densidad de datos es alta</a:t>
            </a:r>
          </a:p>
          <a:p>
            <a:r>
              <a:rPr lang="es-ES" sz="2800" dirty="0"/>
              <a:t>Puntos verdes son vectores de entrenamiento. Los vértices son los pesos iniciales de cada neurona</a:t>
            </a:r>
          </a:p>
        </p:txBody>
      </p:sp>
      <p:pic>
        <p:nvPicPr>
          <p:cNvPr id="4" name="Imagen 3">
            <a:extLst>
              <a:ext uri="{FF2B5EF4-FFF2-40B4-BE49-F238E27FC236}">
                <a16:creationId xmlns:a16="http://schemas.microsoft.com/office/drawing/2014/main" id="{D6889FA4-0935-42C5-968C-D669587E7718}"/>
              </a:ext>
            </a:extLst>
          </p:cNvPr>
          <p:cNvPicPr>
            <a:picLocks noChangeAspect="1"/>
          </p:cNvPicPr>
          <p:nvPr/>
        </p:nvPicPr>
        <p:blipFill>
          <a:blip r:embed="rId3"/>
          <a:stretch>
            <a:fillRect/>
          </a:stretch>
        </p:blipFill>
        <p:spPr>
          <a:xfrm>
            <a:off x="1263168" y="3237492"/>
            <a:ext cx="2466045" cy="3015908"/>
          </a:xfrm>
          <a:prstGeom prst="rect">
            <a:avLst/>
          </a:prstGeom>
        </p:spPr>
      </p:pic>
      <p:pic>
        <p:nvPicPr>
          <p:cNvPr id="5" name="Imagen 4">
            <a:extLst>
              <a:ext uri="{FF2B5EF4-FFF2-40B4-BE49-F238E27FC236}">
                <a16:creationId xmlns:a16="http://schemas.microsoft.com/office/drawing/2014/main" id="{B80C4D8F-51C2-4320-98B0-46F5B0A8DF0C}"/>
              </a:ext>
            </a:extLst>
          </p:cNvPr>
          <p:cNvPicPr>
            <a:picLocks noChangeAspect="1"/>
          </p:cNvPicPr>
          <p:nvPr/>
        </p:nvPicPr>
        <p:blipFill>
          <a:blip r:embed="rId4"/>
          <a:stretch>
            <a:fillRect/>
          </a:stretch>
        </p:blipFill>
        <p:spPr>
          <a:xfrm>
            <a:off x="5004048" y="3352854"/>
            <a:ext cx="2806642" cy="2900546"/>
          </a:xfrm>
          <a:prstGeom prst="rect">
            <a:avLst/>
          </a:prstGeom>
        </p:spPr>
      </p:pic>
      <p:sp>
        <p:nvSpPr>
          <p:cNvPr id="6" name="Marcador de pie de página 5">
            <a:extLst>
              <a:ext uri="{FF2B5EF4-FFF2-40B4-BE49-F238E27FC236}">
                <a16:creationId xmlns:a16="http://schemas.microsoft.com/office/drawing/2014/main" id="{878F0EAB-A3A2-476E-A942-81556A2F2794}"/>
              </a:ext>
            </a:extLst>
          </p:cNvPr>
          <p:cNvSpPr>
            <a:spLocks noGrp="1"/>
          </p:cNvSpPr>
          <p:nvPr>
            <p:ph type="ftr" sz="quarter" idx="11"/>
          </p:nvPr>
        </p:nvSpPr>
        <p:spPr/>
        <p:txBody>
          <a:bodyPr/>
          <a:lstStyle/>
          <a:p>
            <a:r>
              <a:rPr lang="es-ES"/>
              <a:t>Fernando Fernández Rodríguez (ULPGC)</a:t>
            </a:r>
          </a:p>
        </p:txBody>
      </p:sp>
      <p:sp>
        <p:nvSpPr>
          <p:cNvPr id="7" name="Marcador de número de diapositiva 6">
            <a:extLst>
              <a:ext uri="{FF2B5EF4-FFF2-40B4-BE49-F238E27FC236}">
                <a16:creationId xmlns:a16="http://schemas.microsoft.com/office/drawing/2014/main" id="{D30DF16C-97CE-4362-966D-ED5D503D0E75}"/>
              </a:ext>
            </a:extLst>
          </p:cNvPr>
          <p:cNvSpPr>
            <a:spLocks noGrp="1"/>
          </p:cNvSpPr>
          <p:nvPr>
            <p:ph type="sldNum" sz="quarter" idx="12"/>
          </p:nvPr>
        </p:nvSpPr>
        <p:spPr/>
        <p:txBody>
          <a:bodyPr/>
          <a:lstStyle/>
          <a:p>
            <a:fld id="{D62E4E2B-6C83-4C79-B545-67C46A76D299}" type="slidenum">
              <a:rPr lang="es-ES" smtClean="0"/>
              <a:t>109</a:t>
            </a:fld>
            <a:endParaRPr lang="es-ES"/>
          </a:p>
        </p:txBody>
      </p:sp>
    </p:spTree>
    <p:extLst>
      <p:ext uri="{BB962C8B-B14F-4D97-AF65-F5344CB8AC3E}">
        <p14:creationId xmlns:p14="http://schemas.microsoft.com/office/powerpoint/2010/main" val="746521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61035-5888-4FD3-BAA9-53C847D1850E}"/>
              </a:ext>
            </a:extLst>
          </p:cNvPr>
          <p:cNvSpPr>
            <a:spLocks noGrp="1"/>
          </p:cNvSpPr>
          <p:nvPr>
            <p:ph type="title"/>
          </p:nvPr>
        </p:nvSpPr>
        <p:spPr>
          <a:xfrm>
            <a:off x="457200" y="274638"/>
            <a:ext cx="8229600" cy="634082"/>
          </a:xfrm>
        </p:spPr>
        <p:txBody>
          <a:bodyPr>
            <a:normAutofit fontScale="90000"/>
          </a:bodyPr>
          <a:lstStyle/>
          <a:p>
            <a:r>
              <a:rPr lang="es-ES" sz="3600" b="1" dirty="0"/>
              <a:t>TEOREMA DE APROXIMACIÓN UNIVERSAL</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7F965D4C-C692-40C9-919F-4C29D9BC81C6}"/>
                  </a:ext>
                </a:extLst>
              </p:cNvPr>
              <p:cNvSpPr>
                <a:spLocks noGrp="1"/>
              </p:cNvSpPr>
              <p:nvPr>
                <p:ph idx="1"/>
              </p:nvPr>
            </p:nvSpPr>
            <p:spPr>
              <a:xfrm>
                <a:off x="482954" y="1124744"/>
                <a:ext cx="8229600" cy="5231606"/>
              </a:xfrm>
            </p:spPr>
            <p:txBody>
              <a:bodyPr>
                <a:normAutofit fontScale="55000" lnSpcReduction="20000"/>
              </a:bodyPr>
              <a:lstStyle/>
              <a:p>
                <a:r>
                  <a:rPr lang="es-ES" sz="6000" dirty="0"/>
                  <a:t>Sea cualquier función continua creciente </a:t>
                </a:r>
                <a14:m>
                  <m:oMath xmlns:m="http://schemas.openxmlformats.org/officeDocument/2006/math">
                    <m:r>
                      <a:rPr lang="es-ES" sz="6000" i="1" smtClean="0">
                        <a:latin typeface="Cambria Math" panose="02040503050406030204" pitchFamily="18" charset="0"/>
                        <a:ea typeface="Cambria Math" panose="02040503050406030204" pitchFamily="18" charset="0"/>
                      </a:rPr>
                      <m:t>𝜑</m:t>
                    </m:r>
                  </m:oMath>
                </a14:m>
                <a:endParaRPr lang="es-ES" sz="6000" dirty="0">
                  <a:ea typeface="Cambria Math" panose="02040503050406030204" pitchFamily="18" charset="0"/>
                </a:endParaRPr>
              </a:p>
              <a:p>
                <a:r>
                  <a:rPr lang="es-ES" sz="6000" dirty="0"/>
                  <a:t>Para algún m, toda función continua </a:t>
                </a:r>
                <a14:m>
                  <m:oMath xmlns:m="http://schemas.openxmlformats.org/officeDocument/2006/math">
                    <m:r>
                      <a:rPr lang="es-ES" sz="6000" b="0" i="1" smtClean="0">
                        <a:latin typeface="Cambria Math" panose="02040503050406030204" pitchFamily="18" charset="0"/>
                      </a:rPr>
                      <m:t>𝑓</m:t>
                    </m:r>
                    <m:d>
                      <m:dPr>
                        <m:ctrlPr>
                          <a:rPr lang="es-ES" sz="6000" b="0" i="1" smtClean="0">
                            <a:latin typeface="Cambria Math" panose="02040503050406030204" pitchFamily="18" charset="0"/>
                          </a:rPr>
                        </m:ctrlPr>
                      </m:dPr>
                      <m:e>
                        <m:sSub>
                          <m:sSubPr>
                            <m:ctrlPr>
                              <a:rPr lang="es-ES" sz="6000" b="0" i="1" smtClean="0">
                                <a:latin typeface="Cambria Math" panose="02040503050406030204" pitchFamily="18" charset="0"/>
                              </a:rPr>
                            </m:ctrlPr>
                          </m:sSubPr>
                          <m:e>
                            <m:r>
                              <a:rPr lang="es-ES" sz="6000" b="0" i="1" smtClean="0">
                                <a:latin typeface="Cambria Math" panose="02040503050406030204" pitchFamily="18" charset="0"/>
                              </a:rPr>
                              <m:t>𝑥</m:t>
                            </m:r>
                          </m:e>
                          <m:sub>
                            <m:r>
                              <a:rPr lang="es-ES" sz="6000" b="0" i="1" smtClean="0">
                                <a:latin typeface="Cambria Math" panose="02040503050406030204" pitchFamily="18" charset="0"/>
                              </a:rPr>
                              <m:t>1</m:t>
                            </m:r>
                          </m:sub>
                        </m:sSub>
                        <m:r>
                          <a:rPr lang="es-ES" sz="6000" b="0" i="1" smtClean="0">
                            <a:latin typeface="Cambria Math" panose="02040503050406030204" pitchFamily="18" charset="0"/>
                          </a:rPr>
                          <m:t>,…,</m:t>
                        </m:r>
                        <m:sSub>
                          <m:sSubPr>
                            <m:ctrlPr>
                              <a:rPr lang="es-ES" sz="6000" b="0" i="1" smtClean="0">
                                <a:latin typeface="Cambria Math" panose="02040503050406030204" pitchFamily="18" charset="0"/>
                              </a:rPr>
                            </m:ctrlPr>
                          </m:sSubPr>
                          <m:e>
                            <m:r>
                              <a:rPr lang="es-ES" sz="6000" b="0" i="1" smtClean="0">
                                <a:latin typeface="Cambria Math" panose="02040503050406030204" pitchFamily="18" charset="0"/>
                              </a:rPr>
                              <m:t>𝑥</m:t>
                            </m:r>
                          </m:e>
                          <m:sub>
                            <m:r>
                              <a:rPr lang="es-ES" sz="6000" b="0" i="1" smtClean="0">
                                <a:latin typeface="Cambria Math" panose="02040503050406030204" pitchFamily="18" charset="0"/>
                              </a:rPr>
                              <m:t>𝑘</m:t>
                            </m:r>
                          </m:sub>
                        </m:sSub>
                      </m:e>
                    </m:d>
                  </m:oMath>
                </a14:m>
                <a:r>
                  <a:rPr lang="es-ES" sz="6000" dirty="0"/>
                  <a:t>  en </a:t>
                </a:r>
                <a14:m>
                  <m:oMath xmlns:m="http://schemas.openxmlformats.org/officeDocument/2006/math">
                    <m:sSup>
                      <m:sSupPr>
                        <m:ctrlPr>
                          <a:rPr lang="es-ES" sz="6000" i="1" smtClean="0">
                            <a:latin typeface="Cambria Math" panose="02040503050406030204" pitchFamily="18" charset="0"/>
                          </a:rPr>
                        </m:ctrlPr>
                      </m:sSupPr>
                      <m:e>
                        <m:d>
                          <m:dPr>
                            <m:begChr m:val="["/>
                            <m:endChr m:val="]"/>
                            <m:ctrlPr>
                              <a:rPr lang="es-ES" sz="6000" i="1" smtClean="0">
                                <a:latin typeface="Cambria Math" panose="02040503050406030204" pitchFamily="18" charset="0"/>
                              </a:rPr>
                            </m:ctrlPr>
                          </m:dPr>
                          <m:e>
                            <m:r>
                              <a:rPr lang="es-ES" sz="6000" b="0" i="1" smtClean="0">
                                <a:latin typeface="Cambria Math" panose="02040503050406030204" pitchFamily="18" charset="0"/>
                              </a:rPr>
                              <m:t>0,1</m:t>
                            </m:r>
                          </m:e>
                        </m:d>
                      </m:e>
                      <m:sup>
                        <m:r>
                          <a:rPr lang="es-ES" sz="6000" b="0" i="1" smtClean="0">
                            <a:latin typeface="Cambria Math" panose="02040503050406030204" pitchFamily="18" charset="0"/>
                          </a:rPr>
                          <m:t>𝑘</m:t>
                        </m:r>
                      </m:sup>
                    </m:sSup>
                  </m:oMath>
                </a14:m>
                <a:r>
                  <a:rPr lang="es-ES" sz="6000" dirty="0"/>
                  <a:t> se aproxima por una red de una capa oculta</a:t>
                </a:r>
              </a:p>
              <a:p>
                <a:endParaRPr lang="es-ES" sz="4400" dirty="0"/>
              </a:p>
              <a:p>
                <a:endParaRPr lang="es-ES" sz="4400" dirty="0"/>
              </a:p>
              <a:p>
                <a:endParaRPr lang="es-ES" sz="4400" dirty="0"/>
              </a:p>
              <a:p>
                <a:endParaRPr lang="es-ES" sz="4400" b="1" dirty="0"/>
              </a:p>
              <a:p>
                <a:endParaRPr lang="es-ES" sz="6000" b="1" dirty="0"/>
              </a:p>
              <a:p>
                <a:r>
                  <a:rPr lang="es-ES" sz="6000" b="1" dirty="0"/>
                  <a:t>k: </a:t>
                </a:r>
                <a:r>
                  <a:rPr lang="es-ES" sz="6000" b="1" dirty="0" err="1"/>
                  <a:t>nº</a:t>
                </a:r>
                <a:r>
                  <a:rPr lang="es-ES" sz="6000" b="1" dirty="0"/>
                  <a:t> de neuronas capa de entrada; m: </a:t>
                </a:r>
                <a:r>
                  <a:rPr lang="es-ES" sz="6000" b="1" dirty="0" err="1"/>
                  <a:t>nº</a:t>
                </a:r>
                <a:r>
                  <a:rPr lang="es-ES" sz="6000" b="1" dirty="0"/>
                  <a:t> de neuronas capa oculta; </a:t>
                </a:r>
                <a14:m>
                  <m:oMath xmlns:m="http://schemas.openxmlformats.org/officeDocument/2006/math">
                    <m:r>
                      <a:rPr lang="es-ES" sz="6000" b="1" i="1">
                        <a:latin typeface="Cambria Math" panose="02040503050406030204" pitchFamily="18" charset="0"/>
                        <a:ea typeface="Cambria Math" panose="02040503050406030204" pitchFamily="18" charset="0"/>
                      </a:rPr>
                      <m:t>𝝋</m:t>
                    </m:r>
                    <m:r>
                      <a:rPr lang="es-ES" sz="6000" b="1" i="0" smtClean="0">
                        <a:latin typeface="Cambria Math" panose="02040503050406030204" pitchFamily="18" charset="0"/>
                        <a:ea typeface="Cambria Math" panose="02040503050406030204" pitchFamily="18" charset="0"/>
                      </a:rPr>
                      <m:t>: </m:t>
                    </m:r>
                  </m:oMath>
                </a14:m>
                <a:r>
                  <a:rPr lang="es-ES" sz="6000" b="1" dirty="0"/>
                  <a:t>es una función de activación.</a:t>
                </a:r>
              </a:p>
              <a:p>
                <a:endParaRPr lang="es-ES" sz="6000" dirty="0"/>
              </a:p>
            </p:txBody>
          </p:sp>
        </mc:Choice>
        <mc:Fallback xmlns="">
          <p:sp>
            <p:nvSpPr>
              <p:cNvPr id="3" name="Marcador de contenido 2">
                <a:extLst>
                  <a:ext uri="{FF2B5EF4-FFF2-40B4-BE49-F238E27FC236}">
                    <a16:creationId xmlns:a16="http://schemas.microsoft.com/office/drawing/2014/main" id="{7F965D4C-C692-40C9-919F-4C29D9BC81C6}"/>
                  </a:ext>
                </a:extLst>
              </p:cNvPr>
              <p:cNvSpPr>
                <a:spLocks noGrp="1" noRot="1" noChangeAspect="1" noMove="1" noResize="1" noEditPoints="1" noAdjustHandles="1" noChangeArrowheads="1" noChangeShapeType="1" noTextEdit="1"/>
              </p:cNvSpPr>
              <p:nvPr>
                <p:ph idx="1"/>
              </p:nvPr>
            </p:nvSpPr>
            <p:spPr>
              <a:xfrm>
                <a:off x="482954" y="1124744"/>
                <a:ext cx="8229600" cy="5231606"/>
              </a:xfrm>
              <a:blipFill>
                <a:blip r:embed="rId4"/>
                <a:stretch>
                  <a:fillRect l="-1778" t="-3263" r="-2741" b="-1399"/>
                </a:stretch>
              </a:blipFill>
            </p:spPr>
            <p:txBody>
              <a:bodyPr/>
              <a:lstStyle/>
              <a:p>
                <a:r>
                  <a:rPr lang="es-ES">
                    <a:noFill/>
                  </a:rPr>
                  <a:t> </a:t>
                </a:r>
              </a:p>
            </p:txBody>
          </p:sp>
        </mc:Fallback>
      </mc:AlternateContent>
      <p:sp>
        <p:nvSpPr>
          <p:cNvPr id="4" name="Marcador de pie de página 3">
            <a:extLst>
              <a:ext uri="{FF2B5EF4-FFF2-40B4-BE49-F238E27FC236}">
                <a16:creationId xmlns:a16="http://schemas.microsoft.com/office/drawing/2014/main" id="{D3BD01CA-4F41-42BB-96A5-8D54E16E0AEE}"/>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9278FEE2-5C40-438A-B3BC-2C5441242693}"/>
              </a:ext>
            </a:extLst>
          </p:cNvPr>
          <p:cNvSpPr>
            <a:spLocks noGrp="1"/>
          </p:cNvSpPr>
          <p:nvPr>
            <p:ph type="sldNum" sz="quarter" idx="12"/>
          </p:nvPr>
        </p:nvSpPr>
        <p:spPr/>
        <p:txBody>
          <a:bodyPr/>
          <a:lstStyle/>
          <a:p>
            <a:fld id="{D62E4E2B-6C83-4C79-B545-67C46A76D299}" type="slidenum">
              <a:rPr lang="es-ES" smtClean="0"/>
              <a:t>11</a:t>
            </a:fld>
            <a:endParaRPr lang="es-ES"/>
          </a:p>
        </p:txBody>
      </p:sp>
      <p:graphicFrame>
        <p:nvGraphicFramePr>
          <p:cNvPr id="7" name="Objeto 6">
            <a:extLst>
              <a:ext uri="{FF2B5EF4-FFF2-40B4-BE49-F238E27FC236}">
                <a16:creationId xmlns:a16="http://schemas.microsoft.com/office/drawing/2014/main" id="{F801E010-037F-4E8F-9071-D46914295C9B}"/>
              </a:ext>
            </a:extLst>
          </p:cNvPr>
          <p:cNvGraphicFramePr>
            <a:graphicFrameLocks noChangeAspect="1"/>
          </p:cNvGraphicFramePr>
          <p:nvPr>
            <p:extLst>
              <p:ext uri="{D42A27DB-BD31-4B8C-83A1-F6EECF244321}">
                <p14:modId xmlns:p14="http://schemas.microsoft.com/office/powerpoint/2010/main" val="255978893"/>
              </p:ext>
            </p:extLst>
          </p:nvPr>
        </p:nvGraphicFramePr>
        <p:xfrm>
          <a:off x="972698" y="3068960"/>
          <a:ext cx="7250112" cy="1689100"/>
        </p:xfrm>
        <a:graphic>
          <a:graphicData uri="http://schemas.openxmlformats.org/presentationml/2006/ole">
            <mc:AlternateContent xmlns:mc="http://schemas.openxmlformats.org/markup-compatibility/2006">
              <mc:Choice xmlns:v="urn:schemas-microsoft-com:vml" Requires="v">
                <p:oleObj spid="_x0000_s64520" name="Equation" r:id="rId5" imgW="3771720" imgH="876240" progId="Equation.DSMT4">
                  <p:embed/>
                </p:oleObj>
              </mc:Choice>
              <mc:Fallback>
                <p:oleObj name="Equation" r:id="rId5" imgW="3771720" imgH="876240" progId="Equation.DSMT4">
                  <p:embed/>
                  <p:pic>
                    <p:nvPicPr>
                      <p:cNvPr id="7" name="Objeto 6">
                        <a:extLst>
                          <a:ext uri="{FF2B5EF4-FFF2-40B4-BE49-F238E27FC236}">
                            <a16:creationId xmlns:a16="http://schemas.microsoft.com/office/drawing/2014/main" id="{F801E010-037F-4E8F-9071-D46914295C9B}"/>
                          </a:ext>
                        </a:extLst>
                      </p:cNvPr>
                      <p:cNvPicPr/>
                      <p:nvPr/>
                    </p:nvPicPr>
                    <p:blipFill>
                      <a:blip r:embed="rId6"/>
                      <a:stretch>
                        <a:fillRect/>
                      </a:stretch>
                    </p:blipFill>
                    <p:spPr>
                      <a:xfrm>
                        <a:off x="972698" y="3068960"/>
                        <a:ext cx="7250112" cy="1689100"/>
                      </a:xfrm>
                      <a:prstGeom prst="rect">
                        <a:avLst/>
                      </a:prstGeom>
                    </p:spPr>
                  </p:pic>
                </p:oleObj>
              </mc:Fallback>
            </mc:AlternateContent>
          </a:graphicData>
        </a:graphic>
      </p:graphicFrame>
    </p:spTree>
    <p:extLst>
      <p:ext uri="{BB962C8B-B14F-4D97-AF65-F5344CB8AC3E}">
        <p14:creationId xmlns:p14="http://schemas.microsoft.com/office/powerpoint/2010/main" val="266981290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ECEA95-3E18-4F09-BAF3-5DC9C2B421B1}"/>
              </a:ext>
            </a:extLst>
          </p:cNvPr>
          <p:cNvSpPr>
            <a:spLocks noGrp="1"/>
          </p:cNvSpPr>
          <p:nvPr>
            <p:ph type="title"/>
          </p:nvPr>
        </p:nvSpPr>
        <p:spPr/>
        <p:txBody>
          <a:bodyPr>
            <a:normAutofit fontScale="90000"/>
          </a:bodyPr>
          <a:lstStyle/>
          <a:p>
            <a:r>
              <a:rPr lang="es-ES" b="1" dirty="0"/>
              <a:t>APLICACIONES DE SISTEMAS AUTO-ORGANIZADOS</a:t>
            </a:r>
          </a:p>
        </p:txBody>
      </p:sp>
      <p:sp>
        <p:nvSpPr>
          <p:cNvPr id="3" name="Marcador de contenido 2">
            <a:extLst>
              <a:ext uri="{FF2B5EF4-FFF2-40B4-BE49-F238E27FC236}">
                <a16:creationId xmlns:a16="http://schemas.microsoft.com/office/drawing/2014/main" id="{88C65327-F822-4938-A39C-58A168B5EA51}"/>
              </a:ext>
            </a:extLst>
          </p:cNvPr>
          <p:cNvSpPr>
            <a:spLocks noGrp="1"/>
          </p:cNvSpPr>
          <p:nvPr>
            <p:ph idx="1"/>
          </p:nvPr>
        </p:nvSpPr>
        <p:spPr>
          <a:xfrm>
            <a:off x="457200" y="1484784"/>
            <a:ext cx="8229600" cy="4896544"/>
          </a:xfrm>
        </p:spPr>
        <p:txBody>
          <a:bodyPr>
            <a:normAutofit fontScale="92500" lnSpcReduction="20000"/>
          </a:bodyPr>
          <a:lstStyle/>
          <a:p>
            <a:r>
              <a:rPr lang="es-ES" sz="3000" b="1" dirty="0" err="1"/>
              <a:t>Clustering</a:t>
            </a:r>
            <a:r>
              <a:rPr lang="es-ES" sz="3000" dirty="0"/>
              <a:t> o agrupamiento</a:t>
            </a:r>
          </a:p>
          <a:p>
            <a:r>
              <a:rPr lang="es-ES" sz="3000" dirty="0"/>
              <a:t>Reducción de dimensionalidad</a:t>
            </a:r>
          </a:p>
          <a:p>
            <a:r>
              <a:rPr lang="es-ES" sz="3000" dirty="0"/>
              <a:t>Detección de familiaridad (similitud entre un nuevo valor y valores ya presentados)</a:t>
            </a:r>
          </a:p>
          <a:p>
            <a:r>
              <a:rPr lang="es-ES" sz="3000" b="1" dirty="0"/>
              <a:t>Reconocimiento de caracteres</a:t>
            </a:r>
            <a:r>
              <a:rPr lang="es-ES" sz="3000" dirty="0"/>
              <a:t>: firma, huellas dactilares…</a:t>
            </a:r>
          </a:p>
          <a:p>
            <a:r>
              <a:rPr lang="es-ES" sz="3000" dirty="0"/>
              <a:t>Minería de datos biológicos. Clasificación de </a:t>
            </a:r>
            <a:r>
              <a:rPr lang="es-ES" sz="3000" b="1" dirty="0"/>
              <a:t>tumores</a:t>
            </a:r>
          </a:p>
          <a:p>
            <a:r>
              <a:rPr lang="es-ES" sz="3000" b="1" dirty="0"/>
              <a:t>Segmentar el mercado </a:t>
            </a:r>
            <a:r>
              <a:rPr lang="es-ES" sz="3000" dirty="0"/>
              <a:t>agrupando consumidores de acuerdo a un patrón de consumo.</a:t>
            </a:r>
          </a:p>
          <a:p>
            <a:r>
              <a:rPr lang="es-ES" sz="3000" dirty="0" err="1"/>
              <a:t>Clusterizar</a:t>
            </a:r>
            <a:r>
              <a:rPr lang="es-ES" sz="3000" dirty="0"/>
              <a:t> los bancos por </a:t>
            </a:r>
            <a:r>
              <a:rPr lang="es-ES" sz="3000" b="1" dirty="0"/>
              <a:t>propensión al fracaso</a:t>
            </a:r>
            <a:r>
              <a:rPr lang="es-ES" sz="3000" dirty="0"/>
              <a:t>.</a:t>
            </a:r>
          </a:p>
          <a:p>
            <a:r>
              <a:rPr lang="es-ES" sz="3000" dirty="0"/>
              <a:t>Formar grupos de activos para </a:t>
            </a:r>
            <a:r>
              <a:rPr lang="es-ES" sz="3000" b="1" dirty="0"/>
              <a:t>diversificación</a:t>
            </a:r>
          </a:p>
          <a:p>
            <a:r>
              <a:rPr lang="es-ES" sz="3000" dirty="0"/>
              <a:t>Detección del </a:t>
            </a:r>
            <a:r>
              <a:rPr lang="es-ES" sz="3000" b="1" dirty="0"/>
              <a:t>fraude</a:t>
            </a:r>
          </a:p>
          <a:p>
            <a:endParaRPr lang="es-ES" dirty="0"/>
          </a:p>
        </p:txBody>
      </p:sp>
      <p:sp>
        <p:nvSpPr>
          <p:cNvPr id="4" name="Marcador de pie de página 3">
            <a:extLst>
              <a:ext uri="{FF2B5EF4-FFF2-40B4-BE49-F238E27FC236}">
                <a16:creationId xmlns:a16="http://schemas.microsoft.com/office/drawing/2014/main" id="{22931659-94DC-40C1-A871-6900C976F71D}"/>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3A2D4DC3-8414-4EE3-B8FD-0BEA201DC2F6}"/>
              </a:ext>
            </a:extLst>
          </p:cNvPr>
          <p:cNvSpPr>
            <a:spLocks noGrp="1"/>
          </p:cNvSpPr>
          <p:nvPr>
            <p:ph type="sldNum" sz="quarter" idx="12"/>
          </p:nvPr>
        </p:nvSpPr>
        <p:spPr/>
        <p:txBody>
          <a:bodyPr/>
          <a:lstStyle/>
          <a:p>
            <a:fld id="{D62E4E2B-6C83-4C79-B545-67C46A76D299}" type="slidenum">
              <a:rPr lang="es-ES" smtClean="0"/>
              <a:t>110</a:t>
            </a:fld>
            <a:endParaRPr lang="es-ES"/>
          </a:p>
        </p:txBody>
      </p:sp>
    </p:spTree>
    <p:extLst>
      <p:ext uri="{BB962C8B-B14F-4D97-AF65-F5344CB8AC3E}">
        <p14:creationId xmlns:p14="http://schemas.microsoft.com/office/powerpoint/2010/main" val="38785252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7BD39F-C0A4-4D6D-A7BE-ED4670CC4C0A}"/>
              </a:ext>
            </a:extLst>
          </p:cNvPr>
          <p:cNvSpPr>
            <a:spLocks noGrp="1"/>
          </p:cNvSpPr>
          <p:nvPr>
            <p:ph type="title"/>
          </p:nvPr>
        </p:nvSpPr>
        <p:spPr/>
        <p:txBody>
          <a:bodyPr>
            <a:normAutofit fontScale="90000"/>
          </a:bodyPr>
          <a:lstStyle/>
          <a:p>
            <a:r>
              <a:rPr lang="es-ES" b="1" dirty="0"/>
              <a:t>IMPLEMENTACIÓN EN MATLAB</a:t>
            </a:r>
            <a:br>
              <a:rPr lang="es-ES" b="1" dirty="0"/>
            </a:br>
            <a:r>
              <a:rPr lang="es-ES" b="1" dirty="0"/>
              <a:t>MATRIZ DE DISTANCIA DE PESOS</a:t>
            </a:r>
          </a:p>
        </p:txBody>
      </p:sp>
      <p:sp>
        <p:nvSpPr>
          <p:cNvPr id="3" name="Marcador de contenido 2">
            <a:extLst>
              <a:ext uri="{FF2B5EF4-FFF2-40B4-BE49-F238E27FC236}">
                <a16:creationId xmlns:a16="http://schemas.microsoft.com/office/drawing/2014/main" id="{5F0C9A5F-AA80-4CF7-B365-0CD7839408C3}"/>
              </a:ext>
            </a:extLst>
          </p:cNvPr>
          <p:cNvSpPr>
            <a:spLocks noGrp="1"/>
          </p:cNvSpPr>
          <p:nvPr>
            <p:ph sz="half" idx="1"/>
          </p:nvPr>
        </p:nvSpPr>
        <p:spPr/>
        <p:txBody>
          <a:bodyPr>
            <a:normAutofit fontScale="92500" lnSpcReduction="20000"/>
          </a:bodyPr>
          <a:lstStyle/>
          <a:p>
            <a:r>
              <a:rPr lang="nl-NL" sz="2800" dirty="0"/>
              <a:t>x = iris_dataset; </a:t>
            </a:r>
          </a:p>
          <a:p>
            <a:r>
              <a:rPr lang="nl-NL" sz="2800" dirty="0"/>
              <a:t>net = selforgmap([6 6]); </a:t>
            </a:r>
          </a:p>
          <a:p>
            <a:r>
              <a:rPr lang="nl-NL" sz="2800" dirty="0"/>
              <a:t>net = train(net,x); </a:t>
            </a:r>
          </a:p>
          <a:p>
            <a:endParaRPr lang="nl-NL" sz="2800" dirty="0"/>
          </a:p>
          <a:p>
            <a:r>
              <a:rPr lang="nl-NL" dirty="0"/>
              <a:t>Matriz U de distancia</a:t>
            </a:r>
            <a:endParaRPr lang="nl-NL" sz="2800" dirty="0"/>
          </a:p>
          <a:p>
            <a:r>
              <a:rPr lang="es-ES" sz="2800" dirty="0"/>
              <a:t>Color oscuro más distancia</a:t>
            </a:r>
            <a:endParaRPr lang="nl-NL" sz="2800" dirty="0"/>
          </a:p>
          <a:p>
            <a:endParaRPr lang="nl-NL" sz="2800" dirty="0"/>
          </a:p>
          <a:p>
            <a:endParaRPr lang="nl-NL" sz="2800" dirty="0"/>
          </a:p>
          <a:p>
            <a:endParaRPr lang="nl-NL" sz="2800" dirty="0"/>
          </a:p>
          <a:p>
            <a:r>
              <a:rPr lang="es-ES" sz="2800" dirty="0"/>
              <a:t>                                             </a:t>
            </a:r>
            <a:endParaRPr lang="nl-NL" sz="2800" dirty="0"/>
          </a:p>
        </p:txBody>
      </p:sp>
      <p:pic>
        <p:nvPicPr>
          <p:cNvPr id="9" name="Marcador de contenido 8">
            <a:extLst>
              <a:ext uri="{FF2B5EF4-FFF2-40B4-BE49-F238E27FC236}">
                <a16:creationId xmlns:a16="http://schemas.microsoft.com/office/drawing/2014/main" id="{B5F61499-D0CB-4FBA-80D3-52E58B41B191}"/>
              </a:ext>
            </a:extLst>
          </p:cNvPr>
          <p:cNvPicPr>
            <a:picLocks noGrp="1" noChangeAspect="1"/>
          </p:cNvPicPr>
          <p:nvPr>
            <p:ph sz="half" idx="2"/>
          </p:nvPr>
        </p:nvPicPr>
        <p:blipFill>
          <a:blip r:embed="rId3"/>
          <a:stretch>
            <a:fillRect/>
          </a:stretch>
        </p:blipFill>
        <p:spPr>
          <a:xfrm>
            <a:off x="4074313" y="2060848"/>
            <a:ext cx="4999771" cy="3744416"/>
          </a:xfrm>
          <a:prstGeom prst="rect">
            <a:avLst/>
          </a:prstGeom>
        </p:spPr>
      </p:pic>
      <p:sp>
        <p:nvSpPr>
          <p:cNvPr id="6" name="Marcador de pie de página 5">
            <a:extLst>
              <a:ext uri="{FF2B5EF4-FFF2-40B4-BE49-F238E27FC236}">
                <a16:creationId xmlns:a16="http://schemas.microsoft.com/office/drawing/2014/main" id="{3B0EA118-202D-4DEE-A511-C8C168099FBA}"/>
              </a:ext>
            </a:extLst>
          </p:cNvPr>
          <p:cNvSpPr>
            <a:spLocks noGrp="1"/>
          </p:cNvSpPr>
          <p:nvPr>
            <p:ph type="ftr" sz="quarter" idx="11"/>
          </p:nvPr>
        </p:nvSpPr>
        <p:spPr/>
        <p:txBody>
          <a:bodyPr/>
          <a:lstStyle/>
          <a:p>
            <a:r>
              <a:rPr lang="es-ES"/>
              <a:t>Fernando Fernández Rodríguez (ULPGC)</a:t>
            </a:r>
          </a:p>
        </p:txBody>
      </p:sp>
      <p:sp>
        <p:nvSpPr>
          <p:cNvPr id="7" name="Marcador de número de diapositiva 6">
            <a:extLst>
              <a:ext uri="{FF2B5EF4-FFF2-40B4-BE49-F238E27FC236}">
                <a16:creationId xmlns:a16="http://schemas.microsoft.com/office/drawing/2014/main" id="{D1CCC1D9-1616-4771-9B32-11EAFBE09F3E}"/>
              </a:ext>
            </a:extLst>
          </p:cNvPr>
          <p:cNvSpPr>
            <a:spLocks noGrp="1"/>
          </p:cNvSpPr>
          <p:nvPr>
            <p:ph type="sldNum" sz="quarter" idx="12"/>
          </p:nvPr>
        </p:nvSpPr>
        <p:spPr/>
        <p:txBody>
          <a:bodyPr/>
          <a:lstStyle/>
          <a:p>
            <a:fld id="{D62E4E2B-6C83-4C79-B545-67C46A76D299}" type="slidenum">
              <a:rPr lang="es-ES" smtClean="0"/>
              <a:t>111</a:t>
            </a:fld>
            <a:endParaRPr lang="es-ES"/>
          </a:p>
        </p:txBody>
      </p:sp>
    </p:spTree>
    <p:extLst>
      <p:ext uri="{BB962C8B-B14F-4D97-AF65-F5344CB8AC3E}">
        <p14:creationId xmlns:p14="http://schemas.microsoft.com/office/powerpoint/2010/main" val="123579150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7BD39F-C0A4-4D6D-A7BE-ED4670CC4C0A}"/>
              </a:ext>
            </a:extLst>
          </p:cNvPr>
          <p:cNvSpPr>
            <a:spLocks noGrp="1"/>
          </p:cNvSpPr>
          <p:nvPr>
            <p:ph type="title"/>
          </p:nvPr>
        </p:nvSpPr>
        <p:spPr>
          <a:xfrm>
            <a:off x="457200" y="274638"/>
            <a:ext cx="8229600" cy="850106"/>
          </a:xfrm>
        </p:spPr>
        <p:txBody>
          <a:bodyPr/>
          <a:lstStyle/>
          <a:p>
            <a:r>
              <a:rPr lang="es-ES" b="1" dirty="0"/>
              <a:t>IMPLEMENTACIÓN EN MATLAB</a:t>
            </a:r>
          </a:p>
        </p:txBody>
      </p:sp>
      <p:sp>
        <p:nvSpPr>
          <p:cNvPr id="3" name="Marcador de contenido 2">
            <a:extLst>
              <a:ext uri="{FF2B5EF4-FFF2-40B4-BE49-F238E27FC236}">
                <a16:creationId xmlns:a16="http://schemas.microsoft.com/office/drawing/2014/main" id="{5F0C9A5F-AA80-4CF7-B365-0CD7839408C3}"/>
              </a:ext>
            </a:extLst>
          </p:cNvPr>
          <p:cNvSpPr>
            <a:spLocks noGrp="1"/>
          </p:cNvSpPr>
          <p:nvPr>
            <p:ph idx="1"/>
          </p:nvPr>
        </p:nvSpPr>
        <p:spPr>
          <a:xfrm>
            <a:off x="457200" y="1268760"/>
            <a:ext cx="8229600" cy="4857403"/>
          </a:xfrm>
        </p:spPr>
        <p:txBody>
          <a:bodyPr>
            <a:normAutofit/>
          </a:bodyPr>
          <a:lstStyle/>
          <a:p>
            <a:r>
              <a:rPr lang="nl-NL" sz="2800" dirty="0"/>
              <a:t>x = simplecluster_dataset; </a:t>
            </a:r>
          </a:p>
          <a:p>
            <a:r>
              <a:rPr lang="nl-NL" sz="2800" dirty="0"/>
              <a:t>net = selforgmap([6 6]); </a:t>
            </a:r>
          </a:p>
          <a:p>
            <a:r>
              <a:rPr lang="nl-NL" sz="2800" dirty="0"/>
              <a:t>net = train(net,x); </a:t>
            </a:r>
          </a:p>
          <a:p>
            <a:endParaRPr lang="nl-NL" sz="2800" dirty="0"/>
          </a:p>
          <a:p>
            <a:endParaRPr lang="nl-NL" sz="2800" dirty="0"/>
          </a:p>
          <a:p>
            <a:endParaRPr lang="nl-NL" sz="2800" dirty="0"/>
          </a:p>
          <a:p>
            <a:endParaRPr lang="nl-NL" sz="2800" dirty="0"/>
          </a:p>
          <a:p>
            <a:endParaRPr lang="nl-NL" sz="2800" dirty="0"/>
          </a:p>
          <a:p>
            <a:r>
              <a:rPr lang="es-ES" sz="2800" dirty="0"/>
              <a:t>                                             </a:t>
            </a:r>
            <a:endParaRPr lang="nl-NL" sz="2800" dirty="0"/>
          </a:p>
        </p:txBody>
      </p:sp>
      <p:sp>
        <p:nvSpPr>
          <p:cNvPr id="6" name="Marcador de pie de página 5">
            <a:extLst>
              <a:ext uri="{FF2B5EF4-FFF2-40B4-BE49-F238E27FC236}">
                <a16:creationId xmlns:a16="http://schemas.microsoft.com/office/drawing/2014/main" id="{3B0EA118-202D-4DEE-A511-C8C168099FBA}"/>
              </a:ext>
            </a:extLst>
          </p:cNvPr>
          <p:cNvSpPr>
            <a:spLocks noGrp="1"/>
          </p:cNvSpPr>
          <p:nvPr>
            <p:ph type="ftr" sz="quarter" idx="11"/>
          </p:nvPr>
        </p:nvSpPr>
        <p:spPr/>
        <p:txBody>
          <a:bodyPr/>
          <a:lstStyle/>
          <a:p>
            <a:r>
              <a:rPr lang="es-ES"/>
              <a:t>Fernando Fernández Rodríguez (ULPGC)</a:t>
            </a:r>
          </a:p>
        </p:txBody>
      </p:sp>
      <p:sp>
        <p:nvSpPr>
          <p:cNvPr id="7" name="Marcador de número de diapositiva 6">
            <a:extLst>
              <a:ext uri="{FF2B5EF4-FFF2-40B4-BE49-F238E27FC236}">
                <a16:creationId xmlns:a16="http://schemas.microsoft.com/office/drawing/2014/main" id="{D1CCC1D9-1616-4771-9B32-11EAFBE09F3E}"/>
              </a:ext>
            </a:extLst>
          </p:cNvPr>
          <p:cNvSpPr>
            <a:spLocks noGrp="1"/>
          </p:cNvSpPr>
          <p:nvPr>
            <p:ph type="sldNum" sz="quarter" idx="12"/>
          </p:nvPr>
        </p:nvSpPr>
        <p:spPr/>
        <p:txBody>
          <a:bodyPr/>
          <a:lstStyle/>
          <a:p>
            <a:fld id="{D62E4E2B-6C83-4C79-B545-67C46A76D299}" type="slidenum">
              <a:rPr lang="es-ES" smtClean="0"/>
              <a:t>112</a:t>
            </a:fld>
            <a:endParaRPr lang="es-ES"/>
          </a:p>
        </p:txBody>
      </p:sp>
      <p:pic>
        <p:nvPicPr>
          <p:cNvPr id="8" name="Imagen 7">
            <a:extLst>
              <a:ext uri="{FF2B5EF4-FFF2-40B4-BE49-F238E27FC236}">
                <a16:creationId xmlns:a16="http://schemas.microsoft.com/office/drawing/2014/main" id="{26939C01-CAC7-4183-B16A-27061CFCBAFF}"/>
              </a:ext>
            </a:extLst>
          </p:cNvPr>
          <p:cNvPicPr>
            <a:picLocks noChangeAspect="1"/>
          </p:cNvPicPr>
          <p:nvPr/>
        </p:nvPicPr>
        <p:blipFill>
          <a:blip r:embed="rId3"/>
          <a:stretch>
            <a:fillRect/>
          </a:stretch>
        </p:blipFill>
        <p:spPr>
          <a:xfrm>
            <a:off x="2771800" y="2481831"/>
            <a:ext cx="5661029" cy="4239644"/>
          </a:xfrm>
          <a:prstGeom prst="rect">
            <a:avLst/>
          </a:prstGeom>
        </p:spPr>
      </p:pic>
    </p:spTree>
    <p:extLst>
      <p:ext uri="{BB962C8B-B14F-4D97-AF65-F5344CB8AC3E}">
        <p14:creationId xmlns:p14="http://schemas.microsoft.com/office/powerpoint/2010/main" val="27952560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5A6CDF-2CCC-4B42-AF72-89055341DE56}"/>
              </a:ext>
            </a:extLst>
          </p:cNvPr>
          <p:cNvSpPr>
            <a:spLocks noGrp="1"/>
          </p:cNvSpPr>
          <p:nvPr>
            <p:ph type="title"/>
          </p:nvPr>
        </p:nvSpPr>
        <p:spPr/>
        <p:txBody>
          <a:bodyPr>
            <a:normAutofit fontScale="90000"/>
          </a:bodyPr>
          <a:lstStyle/>
          <a:p>
            <a:r>
              <a:rPr lang="es-ES" dirty="0"/>
              <a:t>NÚMERO DE DATOS ASOCIADOS A CADA NEURONA DE SALIDA</a:t>
            </a:r>
          </a:p>
        </p:txBody>
      </p:sp>
      <p:sp>
        <p:nvSpPr>
          <p:cNvPr id="3" name="Marcador de pie de página 2">
            <a:extLst>
              <a:ext uri="{FF2B5EF4-FFF2-40B4-BE49-F238E27FC236}">
                <a16:creationId xmlns:a16="http://schemas.microsoft.com/office/drawing/2014/main" id="{446E9CDC-16BE-4C3A-BED8-6119C763CBD0}"/>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282666C2-12FD-42F0-B57C-A7E65E38B262}"/>
              </a:ext>
            </a:extLst>
          </p:cNvPr>
          <p:cNvSpPr>
            <a:spLocks noGrp="1"/>
          </p:cNvSpPr>
          <p:nvPr>
            <p:ph type="sldNum" sz="quarter" idx="12"/>
          </p:nvPr>
        </p:nvSpPr>
        <p:spPr/>
        <p:txBody>
          <a:bodyPr/>
          <a:lstStyle/>
          <a:p>
            <a:fld id="{D62E4E2B-6C83-4C79-B545-67C46A76D299}" type="slidenum">
              <a:rPr lang="es-ES" smtClean="0"/>
              <a:t>113</a:t>
            </a:fld>
            <a:endParaRPr lang="es-ES"/>
          </a:p>
        </p:txBody>
      </p:sp>
      <p:pic>
        <p:nvPicPr>
          <p:cNvPr id="8" name="Marcador de contenido 7">
            <a:extLst>
              <a:ext uri="{FF2B5EF4-FFF2-40B4-BE49-F238E27FC236}">
                <a16:creationId xmlns:a16="http://schemas.microsoft.com/office/drawing/2014/main" id="{69D169C0-D06B-4BA9-9E6C-8AFABF416B4C}"/>
              </a:ext>
            </a:extLst>
          </p:cNvPr>
          <p:cNvPicPr>
            <a:picLocks noGrp="1" noChangeAspect="1"/>
          </p:cNvPicPr>
          <p:nvPr>
            <p:ph idx="1"/>
          </p:nvPr>
        </p:nvPicPr>
        <p:blipFill>
          <a:blip r:embed="rId3"/>
          <a:stretch>
            <a:fillRect/>
          </a:stretch>
        </p:blipFill>
        <p:spPr>
          <a:xfrm>
            <a:off x="1403648" y="1844823"/>
            <a:ext cx="6120680" cy="4583884"/>
          </a:xfrm>
          <a:prstGeom prst="rect">
            <a:avLst/>
          </a:prstGeom>
        </p:spPr>
      </p:pic>
    </p:spTree>
    <p:extLst>
      <p:ext uri="{BB962C8B-B14F-4D97-AF65-F5344CB8AC3E}">
        <p14:creationId xmlns:p14="http://schemas.microsoft.com/office/powerpoint/2010/main" val="175921376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EE9123-75E5-457F-B6ED-BE81031380CE}"/>
              </a:ext>
            </a:extLst>
          </p:cNvPr>
          <p:cNvSpPr>
            <a:spLocks noGrp="1"/>
          </p:cNvSpPr>
          <p:nvPr>
            <p:ph type="title"/>
          </p:nvPr>
        </p:nvSpPr>
        <p:spPr/>
        <p:txBody>
          <a:bodyPr>
            <a:normAutofit fontScale="90000"/>
          </a:bodyPr>
          <a:lstStyle/>
          <a:p>
            <a:r>
              <a:rPr lang="es-ES" b="1" dirty="0"/>
              <a:t>PESOS QUE CONECTAN CADA INPUT CON CADA UNA DE LAS NEURONAS</a:t>
            </a:r>
          </a:p>
        </p:txBody>
      </p:sp>
      <p:sp>
        <p:nvSpPr>
          <p:cNvPr id="4" name="Marcador de pie de página 3">
            <a:extLst>
              <a:ext uri="{FF2B5EF4-FFF2-40B4-BE49-F238E27FC236}">
                <a16:creationId xmlns:a16="http://schemas.microsoft.com/office/drawing/2014/main" id="{E78A00AD-26A5-4C07-977B-58C7FAA0AD37}"/>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97C2C249-4178-43F6-91AF-1C95F53D84DB}"/>
              </a:ext>
            </a:extLst>
          </p:cNvPr>
          <p:cNvSpPr>
            <a:spLocks noGrp="1"/>
          </p:cNvSpPr>
          <p:nvPr>
            <p:ph type="sldNum" sz="quarter" idx="12"/>
          </p:nvPr>
        </p:nvSpPr>
        <p:spPr/>
        <p:txBody>
          <a:bodyPr/>
          <a:lstStyle/>
          <a:p>
            <a:fld id="{D62E4E2B-6C83-4C79-B545-67C46A76D299}" type="slidenum">
              <a:rPr lang="es-ES" smtClean="0"/>
              <a:t>114</a:t>
            </a:fld>
            <a:endParaRPr lang="es-ES"/>
          </a:p>
        </p:txBody>
      </p:sp>
      <p:sp>
        <p:nvSpPr>
          <p:cNvPr id="11" name="Marcador de contenido 10">
            <a:extLst>
              <a:ext uri="{FF2B5EF4-FFF2-40B4-BE49-F238E27FC236}">
                <a16:creationId xmlns:a16="http://schemas.microsoft.com/office/drawing/2014/main" id="{45C53A18-5B56-40EC-9933-DCAFF1976F09}"/>
              </a:ext>
            </a:extLst>
          </p:cNvPr>
          <p:cNvSpPr>
            <a:spLocks noGrp="1"/>
          </p:cNvSpPr>
          <p:nvPr>
            <p:ph idx="1"/>
          </p:nvPr>
        </p:nvSpPr>
        <p:spPr/>
        <p:txBody>
          <a:bodyPr/>
          <a:lstStyle/>
          <a:p>
            <a:r>
              <a:rPr lang="es-ES" dirty="0"/>
              <a:t>.</a:t>
            </a:r>
          </a:p>
        </p:txBody>
      </p:sp>
      <p:pic>
        <p:nvPicPr>
          <p:cNvPr id="12" name="Imagen 11">
            <a:extLst>
              <a:ext uri="{FF2B5EF4-FFF2-40B4-BE49-F238E27FC236}">
                <a16:creationId xmlns:a16="http://schemas.microsoft.com/office/drawing/2014/main" id="{6A338D74-CA43-418B-BC39-280A3431F877}"/>
              </a:ext>
            </a:extLst>
          </p:cNvPr>
          <p:cNvPicPr>
            <a:picLocks noChangeAspect="1"/>
          </p:cNvPicPr>
          <p:nvPr/>
        </p:nvPicPr>
        <p:blipFill>
          <a:blip r:embed="rId3"/>
          <a:stretch>
            <a:fillRect/>
          </a:stretch>
        </p:blipFill>
        <p:spPr>
          <a:xfrm>
            <a:off x="2298093" y="1584913"/>
            <a:ext cx="4547813" cy="4541250"/>
          </a:xfrm>
          <a:prstGeom prst="rect">
            <a:avLst/>
          </a:prstGeom>
        </p:spPr>
      </p:pic>
    </p:spTree>
    <p:extLst>
      <p:ext uri="{BB962C8B-B14F-4D97-AF65-F5344CB8AC3E}">
        <p14:creationId xmlns:p14="http://schemas.microsoft.com/office/powerpoint/2010/main" val="356131897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PREDICCIÓN FRACASO CON MAPAS AUTO-ORGANIZATIVOS DE COHONEN</a:t>
            </a:r>
            <a:endParaRPr lang="es-ES" dirty="0"/>
          </a:p>
        </p:txBody>
      </p:sp>
      <p:sp>
        <p:nvSpPr>
          <p:cNvPr id="3" name="2 Marcador de contenido"/>
          <p:cNvSpPr>
            <a:spLocks noGrp="1"/>
          </p:cNvSpPr>
          <p:nvPr>
            <p:ph idx="1"/>
          </p:nvPr>
        </p:nvSpPr>
        <p:spPr>
          <a:xfrm>
            <a:off x="251520" y="1600200"/>
            <a:ext cx="8435280" cy="4525963"/>
          </a:xfrm>
        </p:spPr>
        <p:txBody>
          <a:bodyPr/>
          <a:lstStyle/>
          <a:p>
            <a:r>
              <a:rPr lang="es-ES" sz="2800" dirty="0"/>
              <a:t>Serrano y Martín (1993)</a:t>
            </a:r>
          </a:p>
          <a:p>
            <a:r>
              <a:rPr lang="es-ES" sz="2800" dirty="0"/>
              <a:t>Crisis bancarias (1977 y 1985)</a:t>
            </a:r>
          </a:p>
          <a:p>
            <a:r>
              <a:rPr lang="es-ES" sz="2800" dirty="0"/>
              <a:t>Información 9 ratios contables</a:t>
            </a:r>
          </a:p>
          <a:p>
            <a:r>
              <a:rPr lang="es-ES" sz="2800" dirty="0"/>
              <a:t>De 76 bancos, 20 quebraron</a:t>
            </a:r>
          </a:p>
          <a:p>
            <a:r>
              <a:rPr lang="es-ES" sz="2800" dirty="0"/>
              <a:t>Estructura neuronal 14x14</a:t>
            </a:r>
          </a:p>
          <a:p>
            <a:endParaRPr lang="es-ES" sz="2800" dirty="0"/>
          </a:p>
          <a:p>
            <a:endParaRPr lang="es-ES" dirty="0"/>
          </a:p>
        </p:txBody>
      </p:sp>
      <p:pic>
        <p:nvPicPr>
          <p:cNvPr id="4" name="Imagen 3">
            <a:extLst>
              <a:ext uri="{FF2B5EF4-FFF2-40B4-BE49-F238E27FC236}">
                <a16:creationId xmlns:a16="http://schemas.microsoft.com/office/drawing/2014/main" id="{866EFAC5-75DB-4EC1-A447-81DB133A154F}"/>
              </a:ext>
            </a:extLst>
          </p:cNvPr>
          <p:cNvPicPr>
            <a:picLocks noChangeAspect="1"/>
          </p:cNvPicPr>
          <p:nvPr/>
        </p:nvPicPr>
        <p:blipFill>
          <a:blip r:embed="rId3"/>
          <a:stretch>
            <a:fillRect/>
          </a:stretch>
        </p:blipFill>
        <p:spPr>
          <a:xfrm>
            <a:off x="5076056" y="1647825"/>
            <a:ext cx="3776836" cy="4502609"/>
          </a:xfrm>
          <a:prstGeom prst="rect">
            <a:avLst/>
          </a:prstGeom>
        </p:spPr>
      </p:pic>
      <p:pic>
        <p:nvPicPr>
          <p:cNvPr id="5" name="Imagen 4">
            <a:extLst>
              <a:ext uri="{FF2B5EF4-FFF2-40B4-BE49-F238E27FC236}">
                <a16:creationId xmlns:a16="http://schemas.microsoft.com/office/drawing/2014/main" id="{6758993B-F6F8-4C12-98CF-4BE29CE92ADD}"/>
              </a:ext>
            </a:extLst>
          </p:cNvPr>
          <p:cNvPicPr>
            <a:picLocks noChangeAspect="1"/>
          </p:cNvPicPr>
          <p:nvPr/>
        </p:nvPicPr>
        <p:blipFill>
          <a:blip r:embed="rId4"/>
          <a:stretch>
            <a:fillRect/>
          </a:stretch>
        </p:blipFill>
        <p:spPr>
          <a:xfrm>
            <a:off x="1818908" y="4365104"/>
            <a:ext cx="2152650" cy="1285875"/>
          </a:xfrm>
          <a:prstGeom prst="rect">
            <a:avLst/>
          </a:prstGeom>
        </p:spPr>
      </p:pic>
      <p:sp>
        <p:nvSpPr>
          <p:cNvPr id="6" name="Marcador de pie de página 5">
            <a:extLst>
              <a:ext uri="{FF2B5EF4-FFF2-40B4-BE49-F238E27FC236}">
                <a16:creationId xmlns:a16="http://schemas.microsoft.com/office/drawing/2014/main" id="{E36AF1B0-1E41-474B-9865-54390DCAADC0}"/>
              </a:ext>
            </a:extLst>
          </p:cNvPr>
          <p:cNvSpPr>
            <a:spLocks noGrp="1"/>
          </p:cNvSpPr>
          <p:nvPr>
            <p:ph type="ftr" sz="quarter" idx="11"/>
          </p:nvPr>
        </p:nvSpPr>
        <p:spPr/>
        <p:txBody>
          <a:bodyPr/>
          <a:lstStyle/>
          <a:p>
            <a:r>
              <a:rPr lang="es-ES"/>
              <a:t>Fernando Fernández Rodríguez (ULPGC)</a:t>
            </a:r>
          </a:p>
        </p:txBody>
      </p:sp>
      <p:sp>
        <p:nvSpPr>
          <p:cNvPr id="7" name="Marcador de número de diapositiva 6">
            <a:extLst>
              <a:ext uri="{FF2B5EF4-FFF2-40B4-BE49-F238E27FC236}">
                <a16:creationId xmlns:a16="http://schemas.microsoft.com/office/drawing/2014/main" id="{1916EA4B-1CD0-4F8E-8251-A86689C287BD}"/>
              </a:ext>
            </a:extLst>
          </p:cNvPr>
          <p:cNvSpPr>
            <a:spLocks noGrp="1"/>
          </p:cNvSpPr>
          <p:nvPr>
            <p:ph type="sldNum" sz="quarter" idx="12"/>
          </p:nvPr>
        </p:nvSpPr>
        <p:spPr/>
        <p:txBody>
          <a:bodyPr/>
          <a:lstStyle/>
          <a:p>
            <a:fld id="{D62E4E2B-6C83-4C79-B545-67C46A76D299}" type="slidenum">
              <a:rPr lang="es-ES" smtClean="0"/>
              <a:t>115</a:t>
            </a:fld>
            <a:endParaRPr lang="es-ES"/>
          </a:p>
        </p:txBody>
      </p:sp>
    </p:spTree>
    <p:extLst>
      <p:ext uri="{BB962C8B-B14F-4D97-AF65-F5344CB8AC3E}">
        <p14:creationId xmlns:p14="http://schemas.microsoft.com/office/powerpoint/2010/main" val="116925158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386D4D5-B3A5-4CED-B728-CBA5986053F3}"/>
              </a:ext>
            </a:extLst>
          </p:cNvPr>
          <p:cNvPicPr>
            <a:picLocks noChangeAspect="1"/>
          </p:cNvPicPr>
          <p:nvPr/>
        </p:nvPicPr>
        <p:blipFill>
          <a:blip r:embed="rId2"/>
          <a:stretch>
            <a:fillRect/>
          </a:stretch>
        </p:blipFill>
        <p:spPr>
          <a:xfrm>
            <a:off x="1257069" y="0"/>
            <a:ext cx="6629861" cy="6858000"/>
          </a:xfrm>
          <a:prstGeom prst="rect">
            <a:avLst/>
          </a:prstGeom>
        </p:spPr>
      </p:pic>
      <p:sp>
        <p:nvSpPr>
          <p:cNvPr id="3" name="Marcador de pie de página 2">
            <a:extLst>
              <a:ext uri="{FF2B5EF4-FFF2-40B4-BE49-F238E27FC236}">
                <a16:creationId xmlns:a16="http://schemas.microsoft.com/office/drawing/2014/main" id="{2C4C1FFC-5E2B-4A1E-B9B0-95192EE434F4}"/>
              </a:ext>
            </a:extLst>
          </p:cNvPr>
          <p:cNvSpPr>
            <a:spLocks noGrp="1"/>
          </p:cNvSpPr>
          <p:nvPr>
            <p:ph type="ftr" sz="quarter" idx="11"/>
          </p:nvPr>
        </p:nvSpPr>
        <p:spPr/>
        <p:txBody>
          <a:bodyPr/>
          <a:lstStyle/>
          <a:p>
            <a:r>
              <a:rPr lang="es-ES"/>
              <a:t>Fernando Fernández Rodríguez (ULPGC)</a:t>
            </a:r>
          </a:p>
        </p:txBody>
      </p:sp>
      <p:sp>
        <p:nvSpPr>
          <p:cNvPr id="4" name="Marcador de número de diapositiva 3">
            <a:extLst>
              <a:ext uri="{FF2B5EF4-FFF2-40B4-BE49-F238E27FC236}">
                <a16:creationId xmlns:a16="http://schemas.microsoft.com/office/drawing/2014/main" id="{3177DCCB-5606-4583-A51E-2A13FECC0702}"/>
              </a:ext>
            </a:extLst>
          </p:cNvPr>
          <p:cNvSpPr>
            <a:spLocks noGrp="1"/>
          </p:cNvSpPr>
          <p:nvPr>
            <p:ph type="sldNum" sz="quarter" idx="12"/>
          </p:nvPr>
        </p:nvSpPr>
        <p:spPr/>
        <p:txBody>
          <a:bodyPr/>
          <a:lstStyle/>
          <a:p>
            <a:fld id="{D62E4E2B-6C83-4C79-B545-67C46A76D299}" type="slidenum">
              <a:rPr lang="es-ES" smtClean="0"/>
              <a:t>116</a:t>
            </a:fld>
            <a:endParaRPr lang="es-ES"/>
          </a:p>
        </p:txBody>
      </p:sp>
    </p:spTree>
    <p:extLst>
      <p:ext uri="{BB962C8B-B14F-4D97-AF65-F5344CB8AC3E}">
        <p14:creationId xmlns:p14="http://schemas.microsoft.com/office/powerpoint/2010/main" val="125917937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53490731-9D40-4098-B1F5-8F6B1828A9F5}"/>
              </a:ext>
            </a:extLst>
          </p:cNvPr>
          <p:cNvSpPr>
            <a:spLocks noGrp="1"/>
          </p:cNvSpPr>
          <p:nvPr>
            <p:ph type="title"/>
          </p:nvPr>
        </p:nvSpPr>
        <p:spPr/>
        <p:txBody>
          <a:bodyPr>
            <a:noAutofit/>
          </a:bodyPr>
          <a:lstStyle/>
          <a:p>
            <a:r>
              <a:rPr lang="es-ES" sz="3600" b="1" dirty="0"/>
              <a:t>EL PERCEPTRON SOLO RESUELVE PROBLEMAS LINEALMENTE SEPARABLES</a:t>
            </a:r>
          </a:p>
        </p:txBody>
      </p:sp>
      <p:sp>
        <p:nvSpPr>
          <p:cNvPr id="7" name="Marcador de contenido 6">
            <a:extLst>
              <a:ext uri="{FF2B5EF4-FFF2-40B4-BE49-F238E27FC236}">
                <a16:creationId xmlns:a16="http://schemas.microsoft.com/office/drawing/2014/main" id="{9DF97D64-2964-49A8-A31F-B67AA09132F0}"/>
              </a:ext>
            </a:extLst>
          </p:cNvPr>
          <p:cNvSpPr>
            <a:spLocks noGrp="1"/>
          </p:cNvSpPr>
          <p:nvPr>
            <p:ph sz="half" idx="1"/>
          </p:nvPr>
        </p:nvSpPr>
        <p:spPr>
          <a:xfrm>
            <a:off x="457199" y="1600200"/>
            <a:ext cx="4834881" cy="4756150"/>
          </a:xfrm>
        </p:spPr>
        <p:txBody>
          <a:bodyPr>
            <a:normAutofit fontScale="92500" lnSpcReduction="20000"/>
          </a:bodyPr>
          <a:lstStyle/>
          <a:p>
            <a:r>
              <a:rPr lang="es-ES" sz="2600" dirty="0"/>
              <a:t>Una capa oculta separa (0,0), (1,1) de (1,0), (0,1) </a:t>
            </a:r>
          </a:p>
          <a:p>
            <a:r>
              <a:rPr lang="es-ES" sz="2600" dirty="0"/>
              <a:t>Neuro 1  w11=1, w21=1, w10=-3/2</a:t>
            </a:r>
          </a:p>
          <a:p>
            <a:r>
              <a:rPr lang="es-ES" sz="2600" dirty="0"/>
              <a:t> x1+x2&gt;3/2</a:t>
            </a:r>
          </a:p>
          <a:p>
            <a:r>
              <a:rPr lang="es-ES" sz="2600" dirty="0"/>
              <a:t>Neuro 2 w21=1, w22=1, w20=-1/2</a:t>
            </a:r>
          </a:p>
          <a:p>
            <a:r>
              <a:rPr lang="es-ES" sz="2600" dirty="0"/>
              <a:t> x1+x2&gt;1/2</a:t>
            </a:r>
          </a:p>
          <a:p>
            <a:r>
              <a:rPr lang="es-ES" sz="2600" dirty="0"/>
              <a:t>Capa oculta</a:t>
            </a:r>
          </a:p>
          <a:p>
            <a:r>
              <a:rPr lang="es-ES" sz="2600" dirty="0"/>
              <a:t>y1=x1+x2-3/2</a:t>
            </a:r>
          </a:p>
          <a:p>
            <a:r>
              <a:rPr lang="es-ES" sz="2600" dirty="0"/>
              <a:t>y2=x1+x2-1/2</a:t>
            </a:r>
          </a:p>
          <a:p>
            <a:r>
              <a:rPr lang="es-ES" sz="2600" dirty="0" err="1"/>
              <a:t>Neur</a:t>
            </a:r>
            <a:r>
              <a:rPr lang="es-ES" sz="2600" dirty="0"/>
              <a:t> 3   w31=-2, w32=1, w30=-1/2</a:t>
            </a:r>
          </a:p>
          <a:p>
            <a:r>
              <a:rPr lang="es-ES" sz="2600" dirty="0"/>
              <a:t>-2y1+y2&gt;1/2</a:t>
            </a:r>
          </a:p>
          <a:p>
            <a:r>
              <a:rPr lang="es-ES" sz="2600" dirty="0"/>
              <a:t>-2y1+y2&lt;1/2</a:t>
            </a:r>
          </a:p>
          <a:p>
            <a:endParaRPr lang="es-ES" sz="2600" dirty="0"/>
          </a:p>
          <a:p>
            <a:endParaRPr lang="es-ES" sz="2600" dirty="0"/>
          </a:p>
          <a:p>
            <a:endParaRPr lang="es-ES" sz="2600" dirty="0"/>
          </a:p>
          <a:p>
            <a:endParaRPr lang="es-ES" sz="2600" dirty="0"/>
          </a:p>
        </p:txBody>
      </p:sp>
      <p:pic>
        <p:nvPicPr>
          <p:cNvPr id="9" name="Marcador de contenido 8">
            <a:extLst>
              <a:ext uri="{FF2B5EF4-FFF2-40B4-BE49-F238E27FC236}">
                <a16:creationId xmlns:a16="http://schemas.microsoft.com/office/drawing/2014/main" id="{D592ADC7-4B8C-4D87-90AD-451258B7E51F}"/>
              </a:ext>
            </a:extLst>
          </p:cNvPr>
          <p:cNvPicPr>
            <a:picLocks noGrp="1" noChangeAspect="1"/>
          </p:cNvPicPr>
          <p:nvPr>
            <p:ph sz="half" idx="2"/>
          </p:nvPr>
        </p:nvPicPr>
        <p:blipFill>
          <a:blip r:embed="rId3"/>
          <a:stretch>
            <a:fillRect/>
          </a:stretch>
        </p:blipFill>
        <p:spPr>
          <a:xfrm>
            <a:off x="5447778" y="1844824"/>
            <a:ext cx="3696222" cy="4281339"/>
          </a:xfrm>
          <a:prstGeom prst="rect">
            <a:avLst/>
          </a:prstGeom>
        </p:spPr>
      </p:pic>
      <p:sp>
        <p:nvSpPr>
          <p:cNvPr id="4" name="Marcador de pie de página 3">
            <a:extLst>
              <a:ext uri="{FF2B5EF4-FFF2-40B4-BE49-F238E27FC236}">
                <a16:creationId xmlns:a16="http://schemas.microsoft.com/office/drawing/2014/main" id="{95627F6C-30D1-48CF-BF87-D9FEA35A104E}"/>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D8FFFAC3-C325-4D73-AA70-DD5AB9017963}"/>
              </a:ext>
            </a:extLst>
          </p:cNvPr>
          <p:cNvSpPr>
            <a:spLocks noGrp="1"/>
          </p:cNvSpPr>
          <p:nvPr>
            <p:ph type="sldNum" sz="quarter" idx="12"/>
          </p:nvPr>
        </p:nvSpPr>
        <p:spPr/>
        <p:txBody>
          <a:bodyPr/>
          <a:lstStyle/>
          <a:p>
            <a:fld id="{D62E4E2B-6C83-4C79-B545-67C46A76D299}" type="slidenum">
              <a:rPr lang="es-ES" smtClean="0"/>
              <a:t>117</a:t>
            </a:fld>
            <a:endParaRPr lang="es-ES"/>
          </a:p>
        </p:txBody>
      </p:sp>
    </p:spTree>
    <p:extLst>
      <p:ext uri="{BB962C8B-B14F-4D97-AF65-F5344CB8AC3E}">
        <p14:creationId xmlns:p14="http://schemas.microsoft.com/office/powerpoint/2010/main" val="351660020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6526"/>
            <a:ext cx="8229600" cy="695101"/>
          </a:xfrm>
        </p:spPr>
        <p:txBody>
          <a:bodyPr>
            <a:normAutofit fontScale="90000"/>
          </a:bodyPr>
          <a:lstStyle/>
          <a:p>
            <a:br>
              <a:rPr lang="es-ES" dirty="0"/>
            </a:br>
            <a:r>
              <a:rPr lang="es-ES" dirty="0"/>
              <a:t>VARIAS CAPAS OCULTAS </a:t>
            </a:r>
            <a:br>
              <a:rPr lang="es-ES" dirty="0"/>
            </a:br>
            <a:endParaRPr lang="es-ES" dirty="0"/>
          </a:p>
        </p:txBody>
      </p:sp>
      <p:sp>
        <p:nvSpPr>
          <p:cNvPr id="3" name="2 Marcador de contenido"/>
          <p:cNvSpPr>
            <a:spLocks noGrp="1"/>
          </p:cNvSpPr>
          <p:nvPr>
            <p:ph idx="1"/>
          </p:nvPr>
        </p:nvSpPr>
        <p:spPr>
          <a:xfrm>
            <a:off x="457200" y="1196752"/>
            <a:ext cx="8363272" cy="4525963"/>
          </a:xfrm>
        </p:spPr>
        <p:txBody>
          <a:bodyPr/>
          <a:lstStyle/>
          <a:p>
            <a:r>
              <a:rPr lang="es-ES" sz="2400" dirty="0"/>
              <a:t>En cada neurona se suman las señales que llegan multiplicadas por los pesos; a dicha suma se le aplica la función de activación y dicha señal se manda a las neuronas de la capa siguiente, multiplicada por los respectivos pesos.</a:t>
            </a:r>
          </a:p>
          <a:p>
            <a:endParaRPr lang="es-E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870" y="2755906"/>
            <a:ext cx="6266259" cy="3600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arcador de pie de página 3">
            <a:extLst>
              <a:ext uri="{FF2B5EF4-FFF2-40B4-BE49-F238E27FC236}">
                <a16:creationId xmlns:a16="http://schemas.microsoft.com/office/drawing/2014/main" id="{A5D3655F-2A72-4168-A6E2-5E55A40F68AD}"/>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66920B05-C866-42AE-ACD2-2A8B4BFAD6A5}"/>
              </a:ext>
            </a:extLst>
          </p:cNvPr>
          <p:cNvSpPr>
            <a:spLocks noGrp="1"/>
          </p:cNvSpPr>
          <p:nvPr>
            <p:ph type="sldNum" sz="quarter" idx="12"/>
          </p:nvPr>
        </p:nvSpPr>
        <p:spPr/>
        <p:txBody>
          <a:bodyPr/>
          <a:lstStyle/>
          <a:p>
            <a:fld id="{D62E4E2B-6C83-4C79-B545-67C46A76D299}" type="slidenum">
              <a:rPr lang="es-ES" smtClean="0"/>
              <a:t>118</a:t>
            </a:fld>
            <a:endParaRPr lang="es-ES"/>
          </a:p>
        </p:txBody>
      </p:sp>
    </p:spTree>
    <p:extLst>
      <p:ext uri="{BB962C8B-B14F-4D97-AF65-F5344CB8AC3E}">
        <p14:creationId xmlns:p14="http://schemas.microsoft.com/office/powerpoint/2010/main" val="176683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97C4C6-7639-4AD5-A208-36731C3277DC}"/>
              </a:ext>
            </a:extLst>
          </p:cNvPr>
          <p:cNvSpPr>
            <a:spLocks noGrp="1"/>
          </p:cNvSpPr>
          <p:nvPr>
            <p:ph type="title"/>
          </p:nvPr>
        </p:nvSpPr>
        <p:spPr/>
        <p:txBody>
          <a:bodyPr>
            <a:noAutofit/>
          </a:bodyPr>
          <a:lstStyle/>
          <a:p>
            <a:r>
              <a:rPr lang="es-ES" sz="3200" b="1" dirty="0"/>
              <a:t>APROXIMACIÓN UNIVERSAL Y  CONTRASTE DE ESPECIFICACIÓN LINEAL DE WHITE</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1B6F7F17-8524-48A7-86B2-B2898D8A1BE2}"/>
                  </a:ext>
                </a:extLst>
              </p:cNvPr>
              <p:cNvSpPr>
                <a:spLocks noGrp="1"/>
              </p:cNvSpPr>
              <p:nvPr>
                <p:ph idx="1"/>
              </p:nvPr>
            </p:nvSpPr>
            <p:spPr>
              <a:xfrm>
                <a:off x="457200" y="1600200"/>
                <a:ext cx="8229600" cy="4781128"/>
              </a:xfrm>
            </p:spPr>
            <p:txBody>
              <a:bodyPr>
                <a:noAutofit/>
              </a:bodyPr>
              <a:lstStyle/>
              <a:p>
                <a:r>
                  <a:rPr lang="es-ES" sz="2800" dirty="0"/>
                  <a:t>Contraste de especificación lineal</a:t>
                </a:r>
              </a:p>
              <a:p>
                <a:endParaRPr lang="es-ES" sz="2800" dirty="0"/>
              </a:p>
              <a:p>
                <a:endParaRPr lang="es-ES" sz="2800" dirty="0"/>
              </a:p>
              <a:p>
                <a14:m>
                  <m:oMath xmlns:m="http://schemas.openxmlformats.org/officeDocument/2006/math">
                    <m:r>
                      <a:rPr lang="es-ES" sz="2800" b="1" i="1" smtClean="0">
                        <a:latin typeface="Cambria Math" panose="02040503050406030204" pitchFamily="18" charset="0"/>
                        <a:ea typeface="Cambria Math" panose="02040503050406030204" pitchFamily="18" charset="0"/>
                      </a:rPr>
                      <m:t>∄</m:t>
                    </m:r>
                  </m:oMath>
                </a14:m>
                <a:r>
                  <a:rPr lang="es-ES" sz="2800" b="1" dirty="0"/>
                  <a:t> ninguna relación funcional entre </a:t>
                </a:r>
                <a14:m>
                  <m:oMath xmlns:m="http://schemas.openxmlformats.org/officeDocument/2006/math">
                    <m:r>
                      <a:rPr lang="es-ES" sz="2800" b="1" i="1" smtClean="0">
                        <a:latin typeface="Cambria Math" panose="02040503050406030204" pitchFamily="18" charset="0"/>
                        <a:ea typeface="Cambria Math" panose="02040503050406030204" pitchFamily="18" charset="0"/>
                      </a:rPr>
                      <m:t>𝜺</m:t>
                    </m:r>
                  </m:oMath>
                </a14:m>
                <a:r>
                  <a:rPr lang="es-ES" sz="2800" b="1" dirty="0"/>
                  <a:t> y </a:t>
                </a:r>
                <a14:m>
                  <m:oMath xmlns:m="http://schemas.openxmlformats.org/officeDocument/2006/math">
                    <m:sSub>
                      <m:sSubPr>
                        <m:ctrlPr>
                          <a:rPr lang="es-ES" sz="2800" b="1" i="1" smtClean="0">
                            <a:latin typeface="Cambria Math" panose="02040503050406030204" pitchFamily="18" charset="0"/>
                          </a:rPr>
                        </m:ctrlPr>
                      </m:sSubPr>
                      <m:e>
                        <m:r>
                          <a:rPr lang="es-ES" sz="2800" b="1" i="1" smtClean="0">
                            <a:latin typeface="Cambria Math" panose="02040503050406030204" pitchFamily="18" charset="0"/>
                          </a:rPr>
                          <m:t>𝒙</m:t>
                        </m:r>
                      </m:e>
                      <m:sub>
                        <m:r>
                          <a:rPr lang="es-ES" sz="2800" b="1" i="1" smtClean="0">
                            <a:latin typeface="Cambria Math" panose="02040503050406030204" pitchFamily="18" charset="0"/>
                          </a:rPr>
                          <m:t>𝟏</m:t>
                        </m:r>
                      </m:sub>
                    </m:sSub>
                    <m:r>
                      <a:rPr lang="es-ES" sz="2800" b="1" i="1" smtClean="0">
                        <a:latin typeface="Cambria Math" panose="02040503050406030204" pitchFamily="18" charset="0"/>
                      </a:rPr>
                      <m:t>,…,</m:t>
                    </m:r>
                    <m:sSub>
                      <m:sSubPr>
                        <m:ctrlPr>
                          <a:rPr lang="es-ES" sz="2800" b="1" i="1" smtClean="0">
                            <a:latin typeface="Cambria Math" panose="02040503050406030204" pitchFamily="18" charset="0"/>
                          </a:rPr>
                        </m:ctrlPr>
                      </m:sSubPr>
                      <m:e>
                        <m:r>
                          <a:rPr lang="es-ES" sz="2800" b="1" i="1" smtClean="0">
                            <a:latin typeface="Cambria Math" panose="02040503050406030204" pitchFamily="18" charset="0"/>
                          </a:rPr>
                          <m:t>𝒙</m:t>
                        </m:r>
                      </m:e>
                      <m:sub>
                        <m:r>
                          <a:rPr lang="es-ES" sz="2800" b="1" i="1" smtClean="0">
                            <a:latin typeface="Cambria Math" panose="02040503050406030204" pitchFamily="18" charset="0"/>
                          </a:rPr>
                          <m:t>𝒏</m:t>
                        </m:r>
                      </m:sub>
                    </m:sSub>
                  </m:oMath>
                </a14:m>
                <a:r>
                  <a:rPr lang="es-ES" sz="2800" dirty="0"/>
                  <a:t> </a:t>
                </a:r>
              </a:p>
              <a:p>
                <a:r>
                  <a:rPr lang="es-ES" sz="2800" dirty="0"/>
                  <a:t>Toda relación funcional se aproxima por una red</a:t>
                </a:r>
              </a:p>
              <a:p>
                <a:r>
                  <a:rPr lang="es-ES" sz="2800" dirty="0"/>
                  <a:t>Una red neuronal con entrada </a:t>
                </a:r>
                <a14:m>
                  <m:oMath xmlns:m="http://schemas.openxmlformats.org/officeDocument/2006/math">
                    <m:sSub>
                      <m:sSubPr>
                        <m:ctrlPr>
                          <a:rPr lang="es-ES" sz="2800" i="1" smtClean="0">
                            <a:latin typeface="Cambria Math" panose="02040503050406030204" pitchFamily="18" charset="0"/>
                          </a:rPr>
                        </m:ctrlPr>
                      </m:sSubPr>
                      <m:e>
                        <m:r>
                          <a:rPr lang="es-ES" sz="2800" i="1">
                            <a:latin typeface="Cambria Math" panose="02040503050406030204" pitchFamily="18" charset="0"/>
                          </a:rPr>
                          <m:t>𝑥</m:t>
                        </m:r>
                      </m:e>
                      <m:sub>
                        <m:r>
                          <a:rPr lang="es-ES" sz="2800" i="1">
                            <a:latin typeface="Cambria Math" panose="02040503050406030204" pitchFamily="18" charset="0"/>
                          </a:rPr>
                          <m:t>1</m:t>
                        </m:r>
                      </m:sub>
                    </m:sSub>
                    <m:r>
                      <a:rPr lang="es-ES" sz="2800" i="1">
                        <a:latin typeface="Cambria Math" panose="02040503050406030204" pitchFamily="18" charset="0"/>
                      </a:rPr>
                      <m:t>,…,</m:t>
                    </m:r>
                    <m:sSub>
                      <m:sSubPr>
                        <m:ctrlPr>
                          <a:rPr lang="es-ES" sz="2800" i="1">
                            <a:latin typeface="Cambria Math" panose="02040503050406030204" pitchFamily="18" charset="0"/>
                          </a:rPr>
                        </m:ctrlPr>
                      </m:sSubPr>
                      <m:e>
                        <m:r>
                          <a:rPr lang="es-ES" sz="2800" i="1">
                            <a:latin typeface="Cambria Math" panose="02040503050406030204" pitchFamily="18" charset="0"/>
                          </a:rPr>
                          <m:t>𝑥</m:t>
                        </m:r>
                      </m:e>
                      <m:sub>
                        <m:r>
                          <a:rPr lang="es-ES" sz="2800" i="1">
                            <a:latin typeface="Cambria Math" panose="02040503050406030204" pitchFamily="18" charset="0"/>
                          </a:rPr>
                          <m:t>𝑛</m:t>
                        </m:r>
                      </m:sub>
                    </m:sSub>
                  </m:oMath>
                </a14:m>
                <a:r>
                  <a:rPr lang="es-ES" sz="2800" dirty="0"/>
                  <a:t> y salida </a:t>
                </a:r>
                <a14:m>
                  <m:oMath xmlns:m="http://schemas.openxmlformats.org/officeDocument/2006/math">
                    <m:r>
                      <a:rPr lang="es-ES" sz="2800" i="1" smtClean="0">
                        <a:latin typeface="Cambria Math" panose="02040503050406030204" pitchFamily="18" charset="0"/>
                        <a:ea typeface="Cambria Math" panose="02040503050406030204" pitchFamily="18" charset="0"/>
                      </a:rPr>
                      <m:t>𝜀</m:t>
                    </m:r>
                  </m:oMath>
                </a14:m>
                <a:r>
                  <a:rPr lang="es-ES" sz="2800" dirty="0"/>
                  <a:t> no puede tener </a:t>
                </a:r>
                <a:r>
                  <a:rPr lang="es-ES" sz="2800" b="1" dirty="0"/>
                  <a:t>algún</a:t>
                </a:r>
                <a:r>
                  <a:rPr lang="es-ES" sz="2800" dirty="0"/>
                  <a:t> </a:t>
                </a:r>
                <a:r>
                  <a:rPr lang="es-ES" sz="2800" b="1" dirty="0"/>
                  <a:t>peso significativamente distinto de cero </a:t>
                </a:r>
              </a:p>
              <a:p>
                <a:r>
                  <a:rPr lang="es-ES" sz="2800" dirty="0"/>
                  <a:t>Variando aleatoriamente la configuración inicial de pesos de la capa oculta crear intervalos de confianza.</a:t>
                </a:r>
              </a:p>
            </p:txBody>
          </p:sp>
        </mc:Choice>
        <mc:Fallback xmlns="">
          <p:sp>
            <p:nvSpPr>
              <p:cNvPr id="3" name="Marcador de contenido 2">
                <a:extLst>
                  <a:ext uri="{FF2B5EF4-FFF2-40B4-BE49-F238E27FC236}">
                    <a16:creationId xmlns:a16="http://schemas.microsoft.com/office/drawing/2014/main" id="{1B6F7F17-8524-48A7-86B2-B2898D8A1BE2}"/>
                  </a:ext>
                </a:extLst>
              </p:cNvPr>
              <p:cNvSpPr>
                <a:spLocks noGrp="1" noRot="1" noChangeAspect="1" noMove="1" noResize="1" noEditPoints="1" noAdjustHandles="1" noChangeArrowheads="1" noChangeShapeType="1" noTextEdit="1"/>
              </p:cNvSpPr>
              <p:nvPr>
                <p:ph idx="1"/>
              </p:nvPr>
            </p:nvSpPr>
            <p:spPr>
              <a:xfrm>
                <a:off x="457200" y="1600200"/>
                <a:ext cx="8229600" cy="4781128"/>
              </a:xfrm>
              <a:blipFill>
                <a:blip r:embed="rId4"/>
                <a:stretch>
                  <a:fillRect l="-1333" t="-1276" r="-889" b="-5485"/>
                </a:stretch>
              </a:blipFill>
            </p:spPr>
            <p:txBody>
              <a:bodyPr/>
              <a:lstStyle/>
              <a:p>
                <a:r>
                  <a:rPr lang="es-ES">
                    <a:noFill/>
                  </a:rPr>
                  <a:t> </a:t>
                </a:r>
              </a:p>
            </p:txBody>
          </p:sp>
        </mc:Fallback>
      </mc:AlternateContent>
      <p:sp>
        <p:nvSpPr>
          <p:cNvPr id="4" name="Marcador de pie de página 3">
            <a:extLst>
              <a:ext uri="{FF2B5EF4-FFF2-40B4-BE49-F238E27FC236}">
                <a16:creationId xmlns:a16="http://schemas.microsoft.com/office/drawing/2014/main" id="{87AC2CD2-98F8-4229-88CA-DF5291383030}"/>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3CFBBB60-BF62-45D7-A04D-8870DF95132F}"/>
              </a:ext>
            </a:extLst>
          </p:cNvPr>
          <p:cNvSpPr>
            <a:spLocks noGrp="1"/>
          </p:cNvSpPr>
          <p:nvPr>
            <p:ph type="sldNum" sz="quarter" idx="12"/>
          </p:nvPr>
        </p:nvSpPr>
        <p:spPr/>
        <p:txBody>
          <a:bodyPr/>
          <a:lstStyle/>
          <a:p>
            <a:fld id="{D62E4E2B-6C83-4C79-B545-67C46A76D299}" type="slidenum">
              <a:rPr lang="es-ES" smtClean="0"/>
              <a:t>12</a:t>
            </a:fld>
            <a:endParaRPr lang="es-ES"/>
          </a:p>
        </p:txBody>
      </p:sp>
      <p:graphicFrame>
        <p:nvGraphicFramePr>
          <p:cNvPr id="6" name="Objeto 5">
            <a:extLst>
              <a:ext uri="{FF2B5EF4-FFF2-40B4-BE49-F238E27FC236}">
                <a16:creationId xmlns:a16="http://schemas.microsoft.com/office/drawing/2014/main" id="{50AD99D9-7E87-4F6A-9EAF-D3F15626D071}"/>
              </a:ext>
            </a:extLst>
          </p:cNvPr>
          <p:cNvGraphicFramePr>
            <a:graphicFrameLocks noChangeAspect="1"/>
          </p:cNvGraphicFramePr>
          <p:nvPr/>
        </p:nvGraphicFramePr>
        <p:xfrm>
          <a:off x="2182813" y="2205038"/>
          <a:ext cx="4778375" cy="982662"/>
        </p:xfrm>
        <a:graphic>
          <a:graphicData uri="http://schemas.openxmlformats.org/presentationml/2006/ole">
            <mc:AlternateContent xmlns:mc="http://schemas.openxmlformats.org/markup-compatibility/2006">
              <mc:Choice xmlns:v="urn:schemas-microsoft-com:vml" Requires="v">
                <p:oleObj spid="_x0000_s65544" name="Equation" r:id="rId5" imgW="2349360" imgH="482400" progId="Equation.DSMT4">
                  <p:embed/>
                </p:oleObj>
              </mc:Choice>
              <mc:Fallback>
                <p:oleObj name="Equation" r:id="rId5" imgW="2349360" imgH="482400" progId="Equation.DSMT4">
                  <p:embed/>
                  <p:pic>
                    <p:nvPicPr>
                      <p:cNvPr id="6" name="Objeto 5">
                        <a:extLst>
                          <a:ext uri="{FF2B5EF4-FFF2-40B4-BE49-F238E27FC236}">
                            <a16:creationId xmlns:a16="http://schemas.microsoft.com/office/drawing/2014/main" id="{50AD99D9-7E87-4F6A-9EAF-D3F15626D071}"/>
                          </a:ext>
                        </a:extLst>
                      </p:cNvPr>
                      <p:cNvPicPr/>
                      <p:nvPr/>
                    </p:nvPicPr>
                    <p:blipFill>
                      <a:blip r:embed="rId6"/>
                      <a:stretch>
                        <a:fillRect/>
                      </a:stretch>
                    </p:blipFill>
                    <p:spPr>
                      <a:xfrm>
                        <a:off x="2182813" y="2205038"/>
                        <a:ext cx="4778375" cy="982662"/>
                      </a:xfrm>
                      <a:prstGeom prst="rect">
                        <a:avLst/>
                      </a:prstGeom>
                    </p:spPr>
                  </p:pic>
                </p:oleObj>
              </mc:Fallback>
            </mc:AlternateContent>
          </a:graphicData>
        </a:graphic>
      </p:graphicFrame>
    </p:spTree>
    <p:extLst>
      <p:ext uri="{BB962C8B-B14F-4D97-AF65-F5344CB8AC3E}">
        <p14:creationId xmlns:p14="http://schemas.microsoft.com/office/powerpoint/2010/main" val="582472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61035-5888-4FD3-BAA9-53C847D1850E}"/>
              </a:ext>
            </a:extLst>
          </p:cNvPr>
          <p:cNvSpPr>
            <a:spLocks noGrp="1"/>
          </p:cNvSpPr>
          <p:nvPr>
            <p:ph type="title"/>
          </p:nvPr>
        </p:nvSpPr>
        <p:spPr>
          <a:xfrm>
            <a:off x="457200" y="274638"/>
            <a:ext cx="8229600" cy="634082"/>
          </a:xfrm>
        </p:spPr>
        <p:txBody>
          <a:bodyPr>
            <a:normAutofit fontScale="90000"/>
          </a:bodyPr>
          <a:lstStyle/>
          <a:p>
            <a:r>
              <a:rPr lang="es-ES" sz="3600" b="1" dirty="0"/>
              <a:t>REGULARIZACIÓN</a:t>
            </a:r>
          </a:p>
        </p:txBody>
      </p:sp>
      <p:sp>
        <p:nvSpPr>
          <p:cNvPr id="3" name="Marcador de contenido 2">
            <a:extLst>
              <a:ext uri="{FF2B5EF4-FFF2-40B4-BE49-F238E27FC236}">
                <a16:creationId xmlns:a16="http://schemas.microsoft.com/office/drawing/2014/main" id="{7F965D4C-C692-40C9-919F-4C29D9BC81C6}"/>
              </a:ext>
            </a:extLst>
          </p:cNvPr>
          <p:cNvSpPr>
            <a:spLocks noGrp="1"/>
          </p:cNvSpPr>
          <p:nvPr>
            <p:ph idx="1"/>
          </p:nvPr>
        </p:nvSpPr>
        <p:spPr>
          <a:xfrm>
            <a:off x="482954" y="1124744"/>
            <a:ext cx="8229600" cy="5231606"/>
          </a:xfrm>
        </p:spPr>
        <p:txBody>
          <a:bodyPr>
            <a:normAutofit fontScale="62500" lnSpcReduction="20000"/>
          </a:bodyPr>
          <a:lstStyle/>
          <a:p>
            <a:r>
              <a:rPr lang="es-ES" sz="4000" b="1" dirty="0"/>
              <a:t>REGULARIZACIÓN: evitar </a:t>
            </a:r>
            <a:r>
              <a:rPr lang="es-ES" sz="4000" b="1" dirty="0" err="1"/>
              <a:t>overfitting</a:t>
            </a:r>
            <a:r>
              <a:rPr lang="es-ES" sz="4000" b="1" dirty="0"/>
              <a:t> penalizando la complejidad</a:t>
            </a:r>
          </a:p>
          <a:p>
            <a:endParaRPr lang="es-ES" sz="4000" dirty="0"/>
          </a:p>
          <a:p>
            <a:r>
              <a:rPr lang="es-ES" sz="4000" dirty="0" err="1"/>
              <a:t>Trade</a:t>
            </a:r>
            <a:r>
              <a:rPr lang="es-ES" sz="4000" dirty="0"/>
              <a:t>-off entre la capacidad de aproximación y </a:t>
            </a:r>
            <a:r>
              <a:rPr lang="es-ES" sz="4000" dirty="0" err="1"/>
              <a:t>over-fitting</a:t>
            </a:r>
            <a:r>
              <a:rPr lang="es-ES" sz="4000" dirty="0"/>
              <a:t> (</a:t>
            </a:r>
            <a:r>
              <a:rPr lang="es-ES" sz="4000" dirty="0" err="1"/>
              <a:t>nº</a:t>
            </a:r>
            <a:r>
              <a:rPr lang="es-ES" sz="4000" dirty="0"/>
              <a:t> neuronas en capa oculta)</a:t>
            </a:r>
          </a:p>
          <a:p>
            <a:r>
              <a:rPr lang="es-ES" sz="4000" dirty="0"/>
              <a:t>Schwarz (</a:t>
            </a:r>
            <a:r>
              <a:rPr lang="es-ES" sz="4000" dirty="0" err="1"/>
              <a:t>Bayesian</a:t>
            </a:r>
            <a:r>
              <a:rPr lang="es-ES" sz="4000" dirty="0"/>
              <a:t>) </a:t>
            </a:r>
            <a:r>
              <a:rPr lang="es-ES" sz="4000" dirty="0" err="1"/>
              <a:t>information</a:t>
            </a:r>
            <a:r>
              <a:rPr lang="es-ES" sz="4000" dirty="0"/>
              <a:t> </a:t>
            </a:r>
            <a:r>
              <a:rPr lang="es-ES" sz="4000" dirty="0" err="1"/>
              <a:t>criterion</a:t>
            </a:r>
            <a:r>
              <a:rPr lang="es-ES" sz="4000" dirty="0"/>
              <a:t> (BIC): Penalizar la complejidad</a:t>
            </a:r>
          </a:p>
          <a:p>
            <a:endParaRPr lang="es-ES" sz="4000" dirty="0"/>
          </a:p>
          <a:p>
            <a:r>
              <a:rPr lang="es-ES" sz="4000" dirty="0"/>
              <a:t>Regularización L2:</a:t>
            </a:r>
          </a:p>
          <a:p>
            <a:r>
              <a:rPr lang="es-ES" sz="4000" dirty="0"/>
              <a:t>Minimizar pérdida</a:t>
            </a:r>
          </a:p>
          <a:p>
            <a:endParaRPr lang="es-ES" sz="4000" dirty="0"/>
          </a:p>
          <a:p>
            <a:r>
              <a:rPr lang="es-ES" sz="4000" dirty="0"/>
              <a:t>Regularización L1:</a:t>
            </a:r>
          </a:p>
          <a:p>
            <a:r>
              <a:rPr lang="es-ES" sz="4000" dirty="0"/>
              <a:t>Minimizar pérdida </a:t>
            </a:r>
          </a:p>
          <a:p>
            <a:r>
              <a:rPr lang="es-ES" sz="4000" dirty="0"/>
              <a:t> </a:t>
            </a:r>
          </a:p>
          <a:p>
            <a:endParaRPr lang="es-ES" sz="4000" dirty="0"/>
          </a:p>
        </p:txBody>
      </p:sp>
      <p:sp>
        <p:nvSpPr>
          <p:cNvPr id="4" name="Marcador de pie de página 3">
            <a:extLst>
              <a:ext uri="{FF2B5EF4-FFF2-40B4-BE49-F238E27FC236}">
                <a16:creationId xmlns:a16="http://schemas.microsoft.com/office/drawing/2014/main" id="{D3BD01CA-4F41-42BB-96A5-8D54E16E0AEE}"/>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9278FEE2-5C40-438A-B3BC-2C5441242693}"/>
              </a:ext>
            </a:extLst>
          </p:cNvPr>
          <p:cNvSpPr>
            <a:spLocks noGrp="1"/>
          </p:cNvSpPr>
          <p:nvPr>
            <p:ph type="sldNum" sz="quarter" idx="12"/>
          </p:nvPr>
        </p:nvSpPr>
        <p:spPr/>
        <p:txBody>
          <a:bodyPr/>
          <a:lstStyle/>
          <a:p>
            <a:fld id="{D62E4E2B-6C83-4C79-B545-67C46A76D299}" type="slidenum">
              <a:rPr lang="es-ES" smtClean="0"/>
              <a:t>13</a:t>
            </a:fld>
            <a:endParaRPr lang="es-ES"/>
          </a:p>
        </p:txBody>
      </p:sp>
      <p:graphicFrame>
        <p:nvGraphicFramePr>
          <p:cNvPr id="6" name="Objeto 5">
            <a:extLst>
              <a:ext uri="{FF2B5EF4-FFF2-40B4-BE49-F238E27FC236}">
                <a16:creationId xmlns:a16="http://schemas.microsoft.com/office/drawing/2014/main" id="{EABC349F-AA7A-4F6F-8A05-6088A8DEB36E}"/>
              </a:ext>
            </a:extLst>
          </p:cNvPr>
          <p:cNvGraphicFramePr>
            <a:graphicFrameLocks noChangeAspect="1"/>
          </p:cNvGraphicFramePr>
          <p:nvPr/>
        </p:nvGraphicFramePr>
        <p:xfrm>
          <a:off x="3698875" y="3687763"/>
          <a:ext cx="4395788" cy="936625"/>
        </p:xfrm>
        <a:graphic>
          <a:graphicData uri="http://schemas.openxmlformats.org/presentationml/2006/ole">
            <mc:AlternateContent xmlns:mc="http://schemas.openxmlformats.org/markup-compatibility/2006">
              <mc:Choice xmlns:v="urn:schemas-microsoft-com:vml" Requires="v">
                <p:oleObj spid="_x0000_s66572" name="Equation" r:id="rId4" imgW="1968480" imgH="419040" progId="Equation.DSMT4">
                  <p:embed/>
                </p:oleObj>
              </mc:Choice>
              <mc:Fallback>
                <p:oleObj name="Equation" r:id="rId4" imgW="1968480" imgH="419040" progId="Equation.DSMT4">
                  <p:embed/>
                  <p:pic>
                    <p:nvPicPr>
                      <p:cNvPr id="6" name="Objeto 5">
                        <a:extLst>
                          <a:ext uri="{FF2B5EF4-FFF2-40B4-BE49-F238E27FC236}">
                            <a16:creationId xmlns:a16="http://schemas.microsoft.com/office/drawing/2014/main" id="{EABC349F-AA7A-4F6F-8A05-6088A8DEB36E}"/>
                          </a:ext>
                        </a:extLst>
                      </p:cNvPr>
                      <p:cNvPicPr/>
                      <p:nvPr/>
                    </p:nvPicPr>
                    <p:blipFill>
                      <a:blip r:embed="rId5"/>
                      <a:stretch>
                        <a:fillRect/>
                      </a:stretch>
                    </p:blipFill>
                    <p:spPr>
                      <a:xfrm>
                        <a:off x="3698875" y="3687763"/>
                        <a:ext cx="4395788" cy="936625"/>
                      </a:xfrm>
                      <a:prstGeom prst="rect">
                        <a:avLst/>
                      </a:prstGeom>
                    </p:spPr>
                  </p:pic>
                </p:oleObj>
              </mc:Fallback>
            </mc:AlternateContent>
          </a:graphicData>
        </a:graphic>
      </p:graphicFrame>
      <p:graphicFrame>
        <p:nvGraphicFramePr>
          <p:cNvPr id="8" name="Objeto 7">
            <a:extLst>
              <a:ext uri="{FF2B5EF4-FFF2-40B4-BE49-F238E27FC236}">
                <a16:creationId xmlns:a16="http://schemas.microsoft.com/office/drawing/2014/main" id="{917FDE7A-D133-4C37-98DE-29589A162B18}"/>
              </a:ext>
            </a:extLst>
          </p:cNvPr>
          <p:cNvGraphicFramePr>
            <a:graphicFrameLocks noChangeAspect="1"/>
          </p:cNvGraphicFramePr>
          <p:nvPr/>
        </p:nvGraphicFramePr>
        <p:xfrm>
          <a:off x="3683000" y="5002213"/>
          <a:ext cx="4425950" cy="936625"/>
        </p:xfrm>
        <a:graphic>
          <a:graphicData uri="http://schemas.openxmlformats.org/presentationml/2006/ole">
            <mc:AlternateContent xmlns:mc="http://schemas.openxmlformats.org/markup-compatibility/2006">
              <mc:Choice xmlns:v="urn:schemas-microsoft-com:vml" Requires="v">
                <p:oleObj spid="_x0000_s66573" name="Equation" r:id="rId6" imgW="1981080" imgH="419040" progId="Equation.DSMT4">
                  <p:embed/>
                </p:oleObj>
              </mc:Choice>
              <mc:Fallback>
                <p:oleObj name="Equation" r:id="rId6" imgW="1981080" imgH="419040" progId="Equation.DSMT4">
                  <p:embed/>
                  <p:pic>
                    <p:nvPicPr>
                      <p:cNvPr id="8" name="Objeto 7">
                        <a:extLst>
                          <a:ext uri="{FF2B5EF4-FFF2-40B4-BE49-F238E27FC236}">
                            <a16:creationId xmlns:a16="http://schemas.microsoft.com/office/drawing/2014/main" id="{917FDE7A-D133-4C37-98DE-29589A162B18}"/>
                          </a:ext>
                        </a:extLst>
                      </p:cNvPr>
                      <p:cNvPicPr/>
                      <p:nvPr/>
                    </p:nvPicPr>
                    <p:blipFill>
                      <a:blip r:embed="rId7"/>
                      <a:stretch>
                        <a:fillRect/>
                      </a:stretch>
                    </p:blipFill>
                    <p:spPr>
                      <a:xfrm>
                        <a:off x="3683000" y="5002213"/>
                        <a:ext cx="4425950" cy="936625"/>
                      </a:xfrm>
                      <a:prstGeom prst="rect">
                        <a:avLst/>
                      </a:prstGeom>
                    </p:spPr>
                  </p:pic>
                </p:oleObj>
              </mc:Fallback>
            </mc:AlternateContent>
          </a:graphicData>
        </a:graphic>
      </p:graphicFrame>
    </p:spTree>
    <p:extLst>
      <p:ext uri="{BB962C8B-B14F-4D97-AF65-F5344CB8AC3E}">
        <p14:creationId xmlns:p14="http://schemas.microsoft.com/office/powerpoint/2010/main" val="3989044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018653"/>
          </a:xfrm>
        </p:spPr>
        <p:txBody>
          <a:bodyPr>
            <a:normAutofit fontScale="90000"/>
          </a:bodyPr>
          <a:lstStyle/>
          <a:p>
            <a:br>
              <a:rPr lang="es-ES" dirty="0"/>
            </a:br>
            <a:r>
              <a:rPr lang="es-ES" b="1" dirty="0"/>
              <a:t>VARIAS CAPAS OCULTAS </a:t>
            </a:r>
            <a:br>
              <a:rPr lang="es-ES" dirty="0"/>
            </a:br>
            <a:endParaRPr lang="es-ES" dirty="0"/>
          </a:p>
        </p:txBody>
      </p:sp>
      <p:sp>
        <p:nvSpPr>
          <p:cNvPr id="3" name="2 Marcador de contenido"/>
          <p:cNvSpPr>
            <a:spLocks noGrp="1"/>
          </p:cNvSpPr>
          <p:nvPr>
            <p:ph idx="1"/>
          </p:nvPr>
        </p:nvSpPr>
        <p:spPr>
          <a:xfrm>
            <a:off x="457200" y="1196752"/>
            <a:ext cx="8363272" cy="4525963"/>
          </a:xfrm>
        </p:spPr>
        <p:txBody>
          <a:bodyPr/>
          <a:lstStyle/>
          <a:p>
            <a:r>
              <a:rPr lang="es-ES" sz="2400" dirty="0"/>
              <a:t>En cada neurona se suman las señales que llegan multiplicadas por los pesos; a dicha suma se le aplica la función de activación y dicha señal se manda a las neuronas de la capa siguiente, multiplicada por los respectivos pesos.</a:t>
            </a:r>
          </a:p>
          <a:p>
            <a:endParaRPr lang="es-ES" dirty="0"/>
          </a:p>
        </p:txBody>
      </p:sp>
      <p:sp>
        <p:nvSpPr>
          <p:cNvPr id="4" name="Marcador de pie de página 3">
            <a:extLst>
              <a:ext uri="{FF2B5EF4-FFF2-40B4-BE49-F238E27FC236}">
                <a16:creationId xmlns:a16="http://schemas.microsoft.com/office/drawing/2014/main" id="{A5D3655F-2A72-4168-A6E2-5E55A40F68AD}"/>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66920B05-C866-42AE-ACD2-2A8B4BFAD6A5}"/>
              </a:ext>
            </a:extLst>
          </p:cNvPr>
          <p:cNvSpPr>
            <a:spLocks noGrp="1"/>
          </p:cNvSpPr>
          <p:nvPr>
            <p:ph type="sldNum" sz="quarter" idx="12"/>
          </p:nvPr>
        </p:nvSpPr>
        <p:spPr/>
        <p:txBody>
          <a:bodyPr/>
          <a:lstStyle/>
          <a:p>
            <a:fld id="{D62E4E2B-6C83-4C79-B545-67C46A76D299}" type="slidenum">
              <a:rPr lang="es-ES" smtClean="0"/>
              <a:t>14</a:t>
            </a:fld>
            <a:endParaRPr lang="es-ES"/>
          </a:p>
        </p:txBody>
      </p:sp>
      <p:pic>
        <p:nvPicPr>
          <p:cNvPr id="6" name="Imagen 5">
            <a:extLst>
              <a:ext uri="{FF2B5EF4-FFF2-40B4-BE49-F238E27FC236}">
                <a16:creationId xmlns:a16="http://schemas.microsoft.com/office/drawing/2014/main" id="{5D399CFC-224D-4871-83FD-ECAE0A543D5C}"/>
              </a:ext>
            </a:extLst>
          </p:cNvPr>
          <p:cNvPicPr>
            <a:picLocks noChangeAspect="1"/>
          </p:cNvPicPr>
          <p:nvPr/>
        </p:nvPicPr>
        <p:blipFill>
          <a:blip r:embed="rId3"/>
          <a:stretch>
            <a:fillRect/>
          </a:stretch>
        </p:blipFill>
        <p:spPr>
          <a:xfrm>
            <a:off x="827584" y="2823687"/>
            <a:ext cx="6669386" cy="3215846"/>
          </a:xfrm>
          <a:prstGeom prst="rect">
            <a:avLst/>
          </a:prstGeom>
        </p:spPr>
      </p:pic>
    </p:spTree>
    <p:extLst>
      <p:ext uri="{BB962C8B-B14F-4D97-AF65-F5344CB8AC3E}">
        <p14:creationId xmlns:p14="http://schemas.microsoft.com/office/powerpoint/2010/main" val="1344200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4928AB7-3736-4A16-A0B6-166EC0EE9C69}"/>
              </a:ext>
            </a:extLst>
          </p:cNvPr>
          <p:cNvSpPr>
            <a:spLocks noGrp="1"/>
          </p:cNvSpPr>
          <p:nvPr>
            <p:ph type="title"/>
          </p:nvPr>
        </p:nvSpPr>
        <p:spPr>
          <a:xfrm>
            <a:off x="457200" y="274638"/>
            <a:ext cx="8229600" cy="730250"/>
          </a:xfrm>
        </p:spPr>
        <p:txBody>
          <a:bodyPr>
            <a:normAutofit fontScale="90000"/>
          </a:bodyPr>
          <a:lstStyle/>
          <a:p>
            <a:r>
              <a:rPr lang="en-US" b="1" dirty="0"/>
              <a:t>Deep Learning Algorithms</a:t>
            </a:r>
            <a:br>
              <a:rPr lang="en-US" b="1" dirty="0"/>
            </a:br>
            <a:endParaRPr lang="es-ES" dirty="0"/>
          </a:p>
        </p:txBody>
      </p:sp>
      <p:sp>
        <p:nvSpPr>
          <p:cNvPr id="5" name="Marcador de contenido 4">
            <a:extLst>
              <a:ext uri="{FF2B5EF4-FFF2-40B4-BE49-F238E27FC236}">
                <a16:creationId xmlns:a16="http://schemas.microsoft.com/office/drawing/2014/main" id="{2769AD64-F841-4532-A22E-A7D3242A8D20}"/>
              </a:ext>
            </a:extLst>
          </p:cNvPr>
          <p:cNvSpPr>
            <a:spLocks noGrp="1"/>
          </p:cNvSpPr>
          <p:nvPr>
            <p:ph idx="1"/>
          </p:nvPr>
        </p:nvSpPr>
        <p:spPr>
          <a:xfrm>
            <a:off x="457200" y="908720"/>
            <a:ext cx="8229600" cy="5217443"/>
          </a:xfrm>
        </p:spPr>
        <p:txBody>
          <a:bodyPr>
            <a:normAutofit/>
          </a:bodyPr>
          <a:lstStyle/>
          <a:p>
            <a:r>
              <a:rPr lang="es-ES" sz="2800" dirty="0"/>
              <a:t>La profundidad en la red </a:t>
            </a:r>
            <a:r>
              <a:rPr lang="es-ES" sz="2800" b="1" dirty="0"/>
              <a:t>incrementa su flexibilidad</a:t>
            </a:r>
            <a:r>
              <a:rPr lang="es-ES" sz="2800" dirty="0"/>
              <a:t>.</a:t>
            </a:r>
          </a:p>
          <a:p>
            <a:r>
              <a:rPr lang="es-ES" sz="2800" dirty="0"/>
              <a:t>Pueden usarse </a:t>
            </a:r>
            <a:r>
              <a:rPr lang="es-ES" sz="2800" b="1" dirty="0"/>
              <a:t>redes con millones de parámetros</a:t>
            </a:r>
            <a:r>
              <a:rPr lang="es-ES" sz="2800" dirty="0"/>
              <a:t>.</a:t>
            </a:r>
          </a:p>
          <a:p>
            <a:r>
              <a:rPr lang="es-ES" sz="2800" dirty="0"/>
              <a:t>La profundidad evita el </a:t>
            </a:r>
            <a:r>
              <a:rPr lang="es-ES" sz="2800" dirty="0" err="1"/>
              <a:t>overfitting</a:t>
            </a:r>
            <a:endParaRPr lang="es-ES" sz="2800" dirty="0"/>
          </a:p>
        </p:txBody>
      </p:sp>
      <p:sp>
        <p:nvSpPr>
          <p:cNvPr id="2" name="Marcador de pie de página 1">
            <a:extLst>
              <a:ext uri="{FF2B5EF4-FFF2-40B4-BE49-F238E27FC236}">
                <a16:creationId xmlns:a16="http://schemas.microsoft.com/office/drawing/2014/main" id="{6A108528-627C-41A0-BC9F-578FEFC68C13}"/>
              </a:ext>
            </a:extLst>
          </p:cNvPr>
          <p:cNvSpPr>
            <a:spLocks noGrp="1"/>
          </p:cNvSpPr>
          <p:nvPr>
            <p:ph type="ftr" sz="quarter" idx="11"/>
          </p:nvPr>
        </p:nvSpPr>
        <p:spPr/>
        <p:txBody>
          <a:bodyPr/>
          <a:lstStyle/>
          <a:p>
            <a:r>
              <a:rPr lang="es-ES"/>
              <a:t>Fernando Fernández Rodríguez (ULPGC)</a:t>
            </a:r>
          </a:p>
        </p:txBody>
      </p:sp>
      <p:sp>
        <p:nvSpPr>
          <p:cNvPr id="3" name="Marcador de número de diapositiva 2">
            <a:extLst>
              <a:ext uri="{FF2B5EF4-FFF2-40B4-BE49-F238E27FC236}">
                <a16:creationId xmlns:a16="http://schemas.microsoft.com/office/drawing/2014/main" id="{91C594EE-E04D-467C-ADA1-2A4AB77CB6CA}"/>
              </a:ext>
            </a:extLst>
          </p:cNvPr>
          <p:cNvSpPr>
            <a:spLocks noGrp="1"/>
          </p:cNvSpPr>
          <p:nvPr>
            <p:ph type="sldNum" sz="quarter" idx="12"/>
          </p:nvPr>
        </p:nvSpPr>
        <p:spPr/>
        <p:txBody>
          <a:bodyPr/>
          <a:lstStyle/>
          <a:p>
            <a:fld id="{D62E4E2B-6C83-4C79-B545-67C46A76D299}" type="slidenum">
              <a:rPr lang="es-ES" smtClean="0"/>
              <a:t>15</a:t>
            </a:fld>
            <a:endParaRPr lang="es-ES"/>
          </a:p>
        </p:txBody>
      </p:sp>
      <p:pic>
        <p:nvPicPr>
          <p:cNvPr id="7" name="Imagen 6">
            <a:extLst>
              <a:ext uri="{FF2B5EF4-FFF2-40B4-BE49-F238E27FC236}">
                <a16:creationId xmlns:a16="http://schemas.microsoft.com/office/drawing/2014/main" id="{46E8E4F9-53E9-4587-A2D4-AF5019BAF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3212976"/>
            <a:ext cx="7292377" cy="2737284"/>
          </a:xfrm>
          <a:prstGeom prst="rect">
            <a:avLst/>
          </a:prstGeom>
        </p:spPr>
      </p:pic>
    </p:spTree>
    <p:extLst>
      <p:ext uri="{BB962C8B-B14F-4D97-AF65-F5344CB8AC3E}">
        <p14:creationId xmlns:p14="http://schemas.microsoft.com/office/powerpoint/2010/main" val="2184578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APRENDIZAJE SUPERVISADO:</a:t>
            </a:r>
            <a:br>
              <a:rPr lang="es-ES" dirty="0"/>
            </a:br>
            <a:r>
              <a:rPr lang="es-ES" dirty="0"/>
              <a:t>RETRO PROPAGACIÓN</a:t>
            </a:r>
          </a:p>
        </p:txBody>
      </p:sp>
      <p:sp>
        <p:nvSpPr>
          <p:cNvPr id="3" name="2 Marcador de contenido"/>
          <p:cNvSpPr>
            <a:spLocks noGrp="1"/>
          </p:cNvSpPr>
          <p:nvPr>
            <p:ph idx="1"/>
          </p:nvPr>
        </p:nvSpPr>
        <p:spPr/>
        <p:txBody>
          <a:bodyPr>
            <a:normAutofit/>
          </a:bodyPr>
          <a:lstStyle/>
          <a:p>
            <a:r>
              <a:rPr lang="es-ES" sz="2800" dirty="0"/>
              <a:t>Con varias capas corregir los pesos hacia atrás:</a:t>
            </a:r>
          </a:p>
          <a:p>
            <a:pPr lvl="1"/>
            <a:r>
              <a:rPr lang="es-ES" sz="2400" dirty="0"/>
              <a:t>Corregir pesos de la última capa minimizando el error; después corregirlos en la capa anterior. </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068959"/>
            <a:ext cx="5582221" cy="2907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arcador de pie de página 3">
            <a:extLst>
              <a:ext uri="{FF2B5EF4-FFF2-40B4-BE49-F238E27FC236}">
                <a16:creationId xmlns:a16="http://schemas.microsoft.com/office/drawing/2014/main" id="{56126CF4-86E1-4C92-8382-CC868D928747}"/>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1BD236C8-DDFB-41F3-A929-64E08B2BA3B2}"/>
              </a:ext>
            </a:extLst>
          </p:cNvPr>
          <p:cNvSpPr>
            <a:spLocks noGrp="1"/>
          </p:cNvSpPr>
          <p:nvPr>
            <p:ph type="sldNum" sz="quarter" idx="12"/>
          </p:nvPr>
        </p:nvSpPr>
        <p:spPr/>
        <p:txBody>
          <a:bodyPr/>
          <a:lstStyle/>
          <a:p>
            <a:fld id="{D62E4E2B-6C83-4C79-B545-67C46A76D299}" type="slidenum">
              <a:rPr lang="es-ES" smtClean="0"/>
              <a:t>16</a:t>
            </a:fld>
            <a:endParaRPr lang="es-ES"/>
          </a:p>
        </p:txBody>
      </p:sp>
    </p:spTree>
    <p:extLst>
      <p:ext uri="{BB962C8B-B14F-4D97-AF65-F5344CB8AC3E}">
        <p14:creationId xmlns:p14="http://schemas.microsoft.com/office/powerpoint/2010/main" val="670491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E048D3-03A6-4D94-B3F3-50F2DFD37B7D}"/>
              </a:ext>
            </a:extLst>
          </p:cNvPr>
          <p:cNvSpPr>
            <a:spLocks noGrp="1"/>
          </p:cNvSpPr>
          <p:nvPr>
            <p:ph type="title"/>
          </p:nvPr>
        </p:nvSpPr>
        <p:spPr/>
        <p:txBody>
          <a:bodyPr>
            <a:noAutofit/>
          </a:bodyPr>
          <a:lstStyle/>
          <a:p>
            <a:r>
              <a:rPr lang="es-ES" sz="3600" b="1" dirty="0"/>
              <a:t>RETROPROPAGACIÓN: CAMBIAR PESOS SEGÚN EL GRADIENTE DEL ERROR</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6F865938-EA35-4BB2-8726-51F767573C3E}"/>
                  </a:ext>
                </a:extLst>
              </p:cNvPr>
              <p:cNvSpPr>
                <a:spLocks noGrp="1"/>
              </p:cNvSpPr>
              <p:nvPr>
                <p:ph idx="1"/>
              </p:nvPr>
            </p:nvSpPr>
            <p:spPr/>
            <p:txBody>
              <a:bodyPr>
                <a:normAutofit fontScale="85000" lnSpcReduction="10000"/>
              </a:bodyPr>
              <a:lstStyle/>
              <a:p>
                <a:r>
                  <a:rPr lang="es-ES" sz="2800" b="1" dirty="0"/>
                  <a:t>Error</a:t>
                </a:r>
                <a:r>
                  <a:rPr lang="es-ES" sz="2800" dirty="0"/>
                  <a:t> en el ejemplo (</a:t>
                </a:r>
                <a:r>
                  <a:rPr lang="es-ES" sz="2800" dirty="0" err="1"/>
                  <a:t>P,t</a:t>
                </a:r>
                <a:r>
                  <a:rPr lang="es-ES" sz="2800" dirty="0"/>
                  <a:t>)</a:t>
                </a:r>
              </a:p>
              <a:p>
                <a:endParaRPr lang="es-ES" sz="2800" dirty="0"/>
              </a:p>
              <a:p>
                <a:r>
                  <a:rPr lang="es-ES" sz="2800" dirty="0"/>
                  <a:t>Primero reajustar pesos </a:t>
                </a:r>
                <a14:m>
                  <m:oMath xmlns:m="http://schemas.openxmlformats.org/officeDocument/2006/math">
                    <m:sSup>
                      <m:sSupPr>
                        <m:ctrlPr>
                          <a:rPr lang="es-ES" sz="2800" i="1" smtClean="0">
                            <a:latin typeface="Cambria Math" panose="02040503050406030204" pitchFamily="18" charset="0"/>
                          </a:rPr>
                        </m:ctrlPr>
                      </m:sSupPr>
                      <m:e>
                        <m:r>
                          <a:rPr lang="es-ES" sz="2800" b="0" i="1" smtClean="0">
                            <a:latin typeface="Cambria Math" panose="02040503050406030204" pitchFamily="18" charset="0"/>
                          </a:rPr>
                          <m:t>𝑊</m:t>
                        </m:r>
                      </m:e>
                      <m:sup>
                        <m:r>
                          <a:rPr lang="es-ES" sz="2800" b="0" i="1" smtClean="0">
                            <a:latin typeface="Cambria Math" panose="02040503050406030204" pitchFamily="18" charset="0"/>
                          </a:rPr>
                          <m:t>(2)</m:t>
                        </m:r>
                      </m:sup>
                    </m:sSup>
                  </m:oMath>
                </a14:m>
                <a:r>
                  <a:rPr lang="es-ES" sz="2800" dirty="0"/>
                  <a:t> </a:t>
                </a:r>
              </a:p>
              <a:p>
                <a:endParaRPr lang="es-ES" sz="2800" dirty="0"/>
              </a:p>
              <a:p>
                <a:endParaRPr lang="es-ES" sz="2800" dirty="0"/>
              </a:p>
              <a:p>
                <a:r>
                  <a:rPr lang="es-ES" sz="2800" dirty="0"/>
                  <a:t>Después reajustar pesos </a:t>
                </a:r>
                <a14:m>
                  <m:oMath xmlns:m="http://schemas.openxmlformats.org/officeDocument/2006/math">
                    <m:sSup>
                      <m:sSupPr>
                        <m:ctrlPr>
                          <a:rPr lang="es-ES" sz="2800" i="1">
                            <a:latin typeface="Cambria Math" panose="02040503050406030204" pitchFamily="18" charset="0"/>
                          </a:rPr>
                        </m:ctrlPr>
                      </m:sSupPr>
                      <m:e>
                        <m:r>
                          <a:rPr lang="es-ES" sz="2800" i="1">
                            <a:latin typeface="Cambria Math" panose="02040503050406030204" pitchFamily="18" charset="0"/>
                          </a:rPr>
                          <m:t>𝑊</m:t>
                        </m:r>
                      </m:e>
                      <m:sup>
                        <m:r>
                          <a:rPr lang="es-ES" sz="2800" i="1">
                            <a:latin typeface="Cambria Math" panose="02040503050406030204" pitchFamily="18" charset="0"/>
                          </a:rPr>
                          <m:t>(</m:t>
                        </m:r>
                        <m:r>
                          <a:rPr lang="es-ES" sz="2800" b="0" i="1" smtClean="0">
                            <a:latin typeface="Cambria Math" panose="02040503050406030204" pitchFamily="18" charset="0"/>
                          </a:rPr>
                          <m:t>1</m:t>
                        </m:r>
                        <m:r>
                          <a:rPr lang="es-ES" sz="2800" i="1">
                            <a:latin typeface="Cambria Math" panose="02040503050406030204" pitchFamily="18" charset="0"/>
                          </a:rPr>
                          <m:t>)</m:t>
                        </m:r>
                      </m:sup>
                    </m:sSup>
                  </m:oMath>
                </a14:m>
                <a:endParaRPr lang="es-ES" sz="2800" dirty="0"/>
              </a:p>
              <a:p>
                <a:endParaRPr lang="es-ES" sz="2800" dirty="0"/>
              </a:p>
              <a:p>
                <a:endParaRPr lang="es-ES" sz="2800" dirty="0"/>
              </a:p>
              <a:p>
                <a:endParaRPr lang="es-ES" sz="2800" dirty="0"/>
              </a:p>
              <a:p>
                <a:r>
                  <a:rPr lang="es-ES" sz="2800" dirty="0"/>
                  <a:t>Repetir para cada par </a:t>
                </a:r>
                <a14:m>
                  <m:oMath xmlns:m="http://schemas.openxmlformats.org/officeDocument/2006/math">
                    <m:d>
                      <m:dPr>
                        <m:begChr m:val="{"/>
                        <m:endChr m:val="}"/>
                        <m:ctrlPr>
                          <a:rPr lang="es-ES" sz="2800" i="1">
                            <a:latin typeface="Cambria Math" panose="02040503050406030204" pitchFamily="18" charset="0"/>
                          </a:rPr>
                        </m:ctrlPr>
                      </m:dPr>
                      <m:e>
                        <m:sSub>
                          <m:sSubPr>
                            <m:ctrlPr>
                              <a:rPr lang="es-ES" sz="2800" i="1">
                                <a:latin typeface="Cambria Math" panose="02040503050406030204" pitchFamily="18" charset="0"/>
                              </a:rPr>
                            </m:ctrlPr>
                          </m:sSubPr>
                          <m:e>
                            <m:r>
                              <a:rPr lang="es-ES" sz="2800" i="1">
                                <a:latin typeface="Cambria Math" panose="02040503050406030204" pitchFamily="18" charset="0"/>
                              </a:rPr>
                              <m:t>𝑃</m:t>
                            </m:r>
                          </m:e>
                          <m:sub>
                            <m:r>
                              <a:rPr lang="es-ES" sz="2800" i="1">
                                <a:latin typeface="Cambria Math" panose="02040503050406030204" pitchFamily="18" charset="0"/>
                              </a:rPr>
                              <m:t>1</m:t>
                            </m:r>
                          </m:sub>
                        </m:sSub>
                        <m:sSub>
                          <m:sSubPr>
                            <m:ctrlPr>
                              <a:rPr lang="es-ES" sz="2800" i="1">
                                <a:latin typeface="Cambria Math" panose="02040503050406030204" pitchFamily="18" charset="0"/>
                              </a:rPr>
                            </m:ctrlPr>
                          </m:sSubPr>
                          <m:e>
                            <m:r>
                              <a:rPr lang="es-ES" sz="2800" i="1">
                                <a:latin typeface="Cambria Math" panose="02040503050406030204" pitchFamily="18" charset="0"/>
                              </a:rPr>
                              <m:t>,</m:t>
                            </m:r>
                            <m:r>
                              <a:rPr lang="es-ES" sz="2800" i="1">
                                <a:latin typeface="Cambria Math" panose="02040503050406030204" pitchFamily="18" charset="0"/>
                              </a:rPr>
                              <m:t>𝑡</m:t>
                            </m:r>
                          </m:e>
                          <m:sub>
                            <m:r>
                              <a:rPr lang="es-ES" sz="2800" i="1">
                                <a:latin typeface="Cambria Math" panose="02040503050406030204" pitchFamily="18" charset="0"/>
                              </a:rPr>
                              <m:t>1</m:t>
                            </m:r>
                          </m:sub>
                        </m:sSub>
                      </m:e>
                    </m:d>
                    <m:r>
                      <a:rPr lang="es-ES" sz="2800" i="1">
                        <a:latin typeface="Cambria Math" panose="02040503050406030204" pitchFamily="18" charset="0"/>
                      </a:rPr>
                      <m:t>,…,</m:t>
                    </m:r>
                    <m:d>
                      <m:dPr>
                        <m:begChr m:val="{"/>
                        <m:endChr m:val="}"/>
                        <m:ctrlPr>
                          <a:rPr lang="es-ES" sz="2800" i="1">
                            <a:latin typeface="Cambria Math" panose="02040503050406030204" pitchFamily="18" charset="0"/>
                          </a:rPr>
                        </m:ctrlPr>
                      </m:dPr>
                      <m:e>
                        <m:sSub>
                          <m:sSubPr>
                            <m:ctrlPr>
                              <a:rPr lang="es-ES" sz="2800" i="1">
                                <a:latin typeface="Cambria Math" panose="02040503050406030204" pitchFamily="18" charset="0"/>
                              </a:rPr>
                            </m:ctrlPr>
                          </m:sSubPr>
                          <m:e>
                            <m:r>
                              <a:rPr lang="es-ES" sz="2800" i="1">
                                <a:latin typeface="Cambria Math" panose="02040503050406030204" pitchFamily="18" charset="0"/>
                              </a:rPr>
                              <m:t>𝑃</m:t>
                            </m:r>
                          </m:e>
                          <m:sub>
                            <m:r>
                              <a:rPr lang="es-ES" sz="2800" i="1">
                                <a:latin typeface="Cambria Math" panose="02040503050406030204" pitchFamily="18" charset="0"/>
                              </a:rPr>
                              <m:t>𝑛</m:t>
                            </m:r>
                          </m:sub>
                        </m:sSub>
                        <m:sSub>
                          <m:sSubPr>
                            <m:ctrlPr>
                              <a:rPr lang="es-ES" sz="2800" i="1">
                                <a:latin typeface="Cambria Math" panose="02040503050406030204" pitchFamily="18" charset="0"/>
                              </a:rPr>
                            </m:ctrlPr>
                          </m:sSubPr>
                          <m:e>
                            <m:r>
                              <a:rPr lang="es-ES" sz="2800" i="1">
                                <a:latin typeface="Cambria Math" panose="02040503050406030204" pitchFamily="18" charset="0"/>
                              </a:rPr>
                              <m:t>,</m:t>
                            </m:r>
                            <m:r>
                              <a:rPr lang="es-ES" sz="2800" i="1">
                                <a:latin typeface="Cambria Math" panose="02040503050406030204" pitchFamily="18" charset="0"/>
                              </a:rPr>
                              <m:t>𝑡</m:t>
                            </m:r>
                          </m:e>
                          <m:sub>
                            <m:r>
                              <a:rPr lang="es-ES" sz="2800" i="1">
                                <a:latin typeface="Cambria Math" panose="02040503050406030204" pitchFamily="18" charset="0"/>
                              </a:rPr>
                              <m:t>𝑛</m:t>
                            </m:r>
                          </m:sub>
                        </m:sSub>
                      </m:e>
                    </m:d>
                  </m:oMath>
                </a14:m>
                <a:r>
                  <a:rPr lang="es-ES" sz="2800" dirty="0"/>
                  <a:t> de entrenamiento</a:t>
                </a:r>
              </a:p>
              <a:p>
                <a:r>
                  <a:rPr lang="es-ES" sz="2800" dirty="0"/>
                  <a:t>Repetir todo el proceso varias épocas</a:t>
                </a:r>
              </a:p>
              <a:p>
                <a:endParaRPr lang="es-ES" dirty="0"/>
              </a:p>
              <a:p>
                <a:endParaRPr lang="es-ES" dirty="0"/>
              </a:p>
              <a:p>
                <a:endParaRPr lang="es-ES" dirty="0"/>
              </a:p>
            </p:txBody>
          </p:sp>
        </mc:Choice>
        <mc:Fallback xmlns="">
          <p:sp>
            <p:nvSpPr>
              <p:cNvPr id="3" name="Marcador de contenido 2">
                <a:extLst>
                  <a:ext uri="{FF2B5EF4-FFF2-40B4-BE49-F238E27FC236}">
                    <a16:creationId xmlns:a16="http://schemas.microsoft.com/office/drawing/2014/main" id="{6F865938-EA35-4BB2-8726-51F767573C3E}"/>
                  </a:ext>
                </a:extLst>
              </p:cNvPr>
              <p:cNvSpPr>
                <a:spLocks noGrp="1" noRot="1" noChangeAspect="1" noMove="1" noResize="1" noEditPoints="1" noAdjustHandles="1" noChangeArrowheads="1" noChangeShapeType="1" noTextEdit="1"/>
              </p:cNvSpPr>
              <p:nvPr>
                <p:ph idx="1"/>
              </p:nvPr>
            </p:nvSpPr>
            <p:spPr>
              <a:blipFill>
                <a:blip r:embed="rId4"/>
                <a:stretch>
                  <a:fillRect l="-963" t="-1887" b="-1887"/>
                </a:stretch>
              </a:blipFill>
            </p:spPr>
            <p:txBody>
              <a:bodyPr/>
              <a:lstStyle/>
              <a:p>
                <a:r>
                  <a:rPr lang="es-ES">
                    <a:noFill/>
                  </a:rPr>
                  <a:t> </a:t>
                </a:r>
              </a:p>
            </p:txBody>
          </p:sp>
        </mc:Fallback>
      </mc:AlternateContent>
      <p:graphicFrame>
        <p:nvGraphicFramePr>
          <p:cNvPr id="4" name="Objeto 3">
            <a:extLst>
              <a:ext uri="{FF2B5EF4-FFF2-40B4-BE49-F238E27FC236}">
                <a16:creationId xmlns:a16="http://schemas.microsoft.com/office/drawing/2014/main" id="{5DCA9C52-E82A-4CB0-959E-8AE6F4DA3B0D}"/>
              </a:ext>
            </a:extLst>
          </p:cNvPr>
          <p:cNvGraphicFramePr>
            <a:graphicFrameLocks noChangeAspect="1"/>
          </p:cNvGraphicFramePr>
          <p:nvPr/>
        </p:nvGraphicFramePr>
        <p:xfrm>
          <a:off x="3944937" y="1465882"/>
          <a:ext cx="4741863" cy="719138"/>
        </p:xfrm>
        <a:graphic>
          <a:graphicData uri="http://schemas.openxmlformats.org/presentationml/2006/ole">
            <mc:AlternateContent xmlns:mc="http://schemas.openxmlformats.org/markup-compatibility/2006">
              <mc:Choice xmlns:v="urn:schemas-microsoft-com:vml" Requires="v">
                <p:oleObj spid="_x0000_s67601" name="Equation" r:id="rId5" imgW="2425680" imgH="368280" progId="Equation.DSMT4">
                  <p:embed/>
                </p:oleObj>
              </mc:Choice>
              <mc:Fallback>
                <p:oleObj name="Equation" r:id="rId5" imgW="2425680" imgH="368280" progId="Equation.DSMT4">
                  <p:embed/>
                  <p:pic>
                    <p:nvPicPr>
                      <p:cNvPr id="4" name="Objeto 3">
                        <a:extLst>
                          <a:ext uri="{FF2B5EF4-FFF2-40B4-BE49-F238E27FC236}">
                            <a16:creationId xmlns:a16="http://schemas.microsoft.com/office/drawing/2014/main" id="{5DCA9C52-E82A-4CB0-959E-8AE6F4DA3B0D}"/>
                          </a:ext>
                        </a:extLst>
                      </p:cNvPr>
                      <p:cNvPicPr/>
                      <p:nvPr/>
                    </p:nvPicPr>
                    <p:blipFill>
                      <a:blip r:embed="rId6"/>
                      <a:stretch>
                        <a:fillRect/>
                      </a:stretch>
                    </p:blipFill>
                    <p:spPr>
                      <a:xfrm>
                        <a:off x="3944937" y="1465882"/>
                        <a:ext cx="4741863" cy="719138"/>
                      </a:xfrm>
                      <a:prstGeom prst="rect">
                        <a:avLst/>
                      </a:prstGeom>
                    </p:spPr>
                  </p:pic>
                </p:oleObj>
              </mc:Fallback>
            </mc:AlternateContent>
          </a:graphicData>
        </a:graphic>
      </p:graphicFrame>
      <p:graphicFrame>
        <p:nvGraphicFramePr>
          <p:cNvPr id="5" name="Objeto 4">
            <a:extLst>
              <a:ext uri="{FF2B5EF4-FFF2-40B4-BE49-F238E27FC236}">
                <a16:creationId xmlns:a16="http://schemas.microsoft.com/office/drawing/2014/main" id="{9FA711AC-7182-482D-8B3A-8CA5991AC506}"/>
              </a:ext>
            </a:extLst>
          </p:cNvPr>
          <p:cNvGraphicFramePr>
            <a:graphicFrameLocks noChangeAspect="1"/>
          </p:cNvGraphicFramePr>
          <p:nvPr/>
        </p:nvGraphicFramePr>
        <p:xfrm>
          <a:off x="892326" y="2715700"/>
          <a:ext cx="3511700" cy="942738"/>
        </p:xfrm>
        <a:graphic>
          <a:graphicData uri="http://schemas.openxmlformats.org/presentationml/2006/ole">
            <mc:AlternateContent xmlns:mc="http://schemas.openxmlformats.org/markup-compatibility/2006">
              <mc:Choice xmlns:v="urn:schemas-microsoft-com:vml" Requires="v">
                <p:oleObj spid="_x0000_s67602" name="Equation" r:id="rId7" imgW="1892160" imgH="507960" progId="Equation.DSMT4">
                  <p:embed/>
                </p:oleObj>
              </mc:Choice>
              <mc:Fallback>
                <p:oleObj name="Equation" r:id="rId7" imgW="1892160" imgH="507960" progId="Equation.DSMT4">
                  <p:embed/>
                  <p:pic>
                    <p:nvPicPr>
                      <p:cNvPr id="5" name="Objeto 4">
                        <a:extLst>
                          <a:ext uri="{FF2B5EF4-FFF2-40B4-BE49-F238E27FC236}">
                            <a16:creationId xmlns:a16="http://schemas.microsoft.com/office/drawing/2014/main" id="{9FA711AC-7182-482D-8B3A-8CA5991AC506}"/>
                          </a:ext>
                        </a:extLst>
                      </p:cNvPr>
                      <p:cNvPicPr/>
                      <p:nvPr/>
                    </p:nvPicPr>
                    <p:blipFill>
                      <a:blip r:embed="rId8"/>
                      <a:stretch>
                        <a:fillRect/>
                      </a:stretch>
                    </p:blipFill>
                    <p:spPr>
                      <a:xfrm>
                        <a:off x="892326" y="2715700"/>
                        <a:ext cx="3511700" cy="942738"/>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15593D41-1DBC-4837-B6AF-83DEB35C93A8}"/>
              </a:ext>
            </a:extLst>
          </p:cNvPr>
          <p:cNvGraphicFramePr>
            <a:graphicFrameLocks noChangeAspect="1"/>
          </p:cNvGraphicFramePr>
          <p:nvPr/>
        </p:nvGraphicFramePr>
        <p:xfrm>
          <a:off x="988054" y="4221088"/>
          <a:ext cx="3437676" cy="942737"/>
        </p:xfrm>
        <a:graphic>
          <a:graphicData uri="http://schemas.openxmlformats.org/presentationml/2006/ole">
            <mc:AlternateContent xmlns:mc="http://schemas.openxmlformats.org/markup-compatibility/2006">
              <mc:Choice xmlns:v="urn:schemas-microsoft-com:vml" Requires="v">
                <p:oleObj spid="_x0000_s67603" name="Equation" r:id="rId9" imgW="1854000" imgH="507960" progId="Equation.DSMT4">
                  <p:embed/>
                </p:oleObj>
              </mc:Choice>
              <mc:Fallback>
                <p:oleObj name="Equation" r:id="rId9" imgW="1854000" imgH="507960" progId="Equation.DSMT4">
                  <p:embed/>
                  <p:pic>
                    <p:nvPicPr>
                      <p:cNvPr id="6" name="Objeto 5">
                        <a:extLst>
                          <a:ext uri="{FF2B5EF4-FFF2-40B4-BE49-F238E27FC236}">
                            <a16:creationId xmlns:a16="http://schemas.microsoft.com/office/drawing/2014/main" id="{15593D41-1DBC-4837-B6AF-83DEB35C93A8}"/>
                          </a:ext>
                        </a:extLst>
                      </p:cNvPr>
                      <p:cNvPicPr/>
                      <p:nvPr/>
                    </p:nvPicPr>
                    <p:blipFill>
                      <a:blip r:embed="rId10"/>
                      <a:stretch>
                        <a:fillRect/>
                      </a:stretch>
                    </p:blipFill>
                    <p:spPr>
                      <a:xfrm>
                        <a:off x="988054" y="4221088"/>
                        <a:ext cx="3437676" cy="942737"/>
                      </a:xfrm>
                      <a:prstGeom prst="rect">
                        <a:avLst/>
                      </a:prstGeom>
                    </p:spPr>
                  </p:pic>
                </p:oleObj>
              </mc:Fallback>
            </mc:AlternateContent>
          </a:graphicData>
        </a:graphic>
      </p:graphicFrame>
      <p:pic>
        <p:nvPicPr>
          <p:cNvPr id="7" name="Imagen 6">
            <a:extLst>
              <a:ext uri="{FF2B5EF4-FFF2-40B4-BE49-F238E27FC236}">
                <a16:creationId xmlns:a16="http://schemas.microsoft.com/office/drawing/2014/main" id="{FE2D11FC-24EC-42C9-8709-D62B0EC5B759}"/>
              </a:ext>
            </a:extLst>
          </p:cNvPr>
          <p:cNvPicPr>
            <a:picLocks noChangeAspect="1"/>
          </p:cNvPicPr>
          <p:nvPr/>
        </p:nvPicPr>
        <p:blipFill>
          <a:blip r:embed="rId11"/>
          <a:stretch>
            <a:fillRect/>
          </a:stretch>
        </p:blipFill>
        <p:spPr>
          <a:xfrm>
            <a:off x="4847283" y="2431186"/>
            <a:ext cx="3839517" cy="2261270"/>
          </a:xfrm>
          <a:prstGeom prst="rect">
            <a:avLst/>
          </a:prstGeom>
        </p:spPr>
      </p:pic>
      <p:sp>
        <p:nvSpPr>
          <p:cNvPr id="8" name="Marcador de pie de página 7">
            <a:extLst>
              <a:ext uri="{FF2B5EF4-FFF2-40B4-BE49-F238E27FC236}">
                <a16:creationId xmlns:a16="http://schemas.microsoft.com/office/drawing/2014/main" id="{37E450C0-F946-411E-AA1E-6D76E838AD61}"/>
              </a:ext>
            </a:extLst>
          </p:cNvPr>
          <p:cNvSpPr>
            <a:spLocks noGrp="1"/>
          </p:cNvSpPr>
          <p:nvPr>
            <p:ph type="ftr" sz="quarter" idx="11"/>
          </p:nvPr>
        </p:nvSpPr>
        <p:spPr/>
        <p:txBody>
          <a:bodyPr/>
          <a:lstStyle/>
          <a:p>
            <a:r>
              <a:rPr lang="es-ES"/>
              <a:t>Fernando Fernández Rodríguez (ULPGC)</a:t>
            </a:r>
          </a:p>
        </p:txBody>
      </p:sp>
      <p:sp>
        <p:nvSpPr>
          <p:cNvPr id="9" name="Marcador de número de diapositiva 8">
            <a:extLst>
              <a:ext uri="{FF2B5EF4-FFF2-40B4-BE49-F238E27FC236}">
                <a16:creationId xmlns:a16="http://schemas.microsoft.com/office/drawing/2014/main" id="{2910D45C-014C-47CE-8040-595196F773A2}"/>
              </a:ext>
            </a:extLst>
          </p:cNvPr>
          <p:cNvSpPr>
            <a:spLocks noGrp="1"/>
          </p:cNvSpPr>
          <p:nvPr>
            <p:ph type="sldNum" sz="quarter" idx="12"/>
          </p:nvPr>
        </p:nvSpPr>
        <p:spPr/>
        <p:txBody>
          <a:bodyPr/>
          <a:lstStyle/>
          <a:p>
            <a:fld id="{D62E4E2B-6C83-4C79-B545-67C46A76D299}" type="slidenum">
              <a:rPr lang="es-ES" smtClean="0"/>
              <a:t>17</a:t>
            </a:fld>
            <a:endParaRPr lang="es-ES"/>
          </a:p>
        </p:txBody>
      </p:sp>
    </p:spTree>
    <p:extLst>
      <p:ext uri="{BB962C8B-B14F-4D97-AF65-F5344CB8AC3E}">
        <p14:creationId xmlns:p14="http://schemas.microsoft.com/office/powerpoint/2010/main" val="542727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881E4E-D2F4-49CE-B4C3-D4EF6DE8349F}"/>
              </a:ext>
            </a:extLst>
          </p:cNvPr>
          <p:cNvSpPr>
            <a:spLocks noGrp="1"/>
          </p:cNvSpPr>
          <p:nvPr>
            <p:ph type="title"/>
          </p:nvPr>
        </p:nvSpPr>
        <p:spPr>
          <a:xfrm>
            <a:off x="457200" y="274638"/>
            <a:ext cx="8229600" cy="1570186"/>
          </a:xfrm>
        </p:spPr>
        <p:txBody>
          <a:bodyPr>
            <a:normAutofit fontScale="90000"/>
          </a:bodyPr>
          <a:lstStyle/>
          <a:p>
            <a:r>
              <a:rPr lang="es-ES" b="1" dirty="0"/>
              <a:t>CONVERGENCIA HACIA EL EQUILIBRIO GENERAL WALRASIANO</a:t>
            </a:r>
            <a:br>
              <a:rPr lang="es-ES" b="1" dirty="0"/>
            </a:br>
            <a:r>
              <a:rPr lang="es-ES" b="1" dirty="0"/>
              <a:t>PROCESO DE TANTEO</a:t>
            </a:r>
          </a:p>
        </p:txBody>
      </p:sp>
      <p:graphicFrame>
        <p:nvGraphicFramePr>
          <p:cNvPr id="4" name="Objeto 3">
            <a:extLst>
              <a:ext uri="{FF2B5EF4-FFF2-40B4-BE49-F238E27FC236}">
                <a16:creationId xmlns:a16="http://schemas.microsoft.com/office/drawing/2014/main" id="{68C6760E-9B32-401C-A7C4-473CEEF74F0F}"/>
              </a:ext>
            </a:extLst>
          </p:cNvPr>
          <p:cNvGraphicFramePr>
            <a:graphicFrameLocks noChangeAspect="1"/>
          </p:cNvGraphicFramePr>
          <p:nvPr/>
        </p:nvGraphicFramePr>
        <p:xfrm>
          <a:off x="1346251" y="2411412"/>
          <a:ext cx="5608707" cy="2457748"/>
        </p:xfrm>
        <a:graphic>
          <a:graphicData uri="http://schemas.openxmlformats.org/presentationml/2006/ole">
            <mc:AlternateContent xmlns:mc="http://schemas.openxmlformats.org/markup-compatibility/2006">
              <mc:Choice xmlns:v="urn:schemas-microsoft-com:vml" Requires="v">
                <p:oleObj spid="_x0000_s68615" name="Equation" r:id="rId4" imgW="2260440" imgH="990360" progId="Equation.DSMT4">
                  <p:embed/>
                </p:oleObj>
              </mc:Choice>
              <mc:Fallback>
                <p:oleObj name="Equation" r:id="rId4" imgW="2260440" imgH="990360" progId="Equation.DSMT4">
                  <p:embed/>
                  <p:pic>
                    <p:nvPicPr>
                      <p:cNvPr id="4" name="Objeto 3">
                        <a:extLst>
                          <a:ext uri="{FF2B5EF4-FFF2-40B4-BE49-F238E27FC236}">
                            <a16:creationId xmlns:a16="http://schemas.microsoft.com/office/drawing/2014/main" id="{68C6760E-9B32-401C-A7C4-473CEEF74F0F}"/>
                          </a:ext>
                        </a:extLst>
                      </p:cNvPr>
                      <p:cNvPicPr/>
                      <p:nvPr/>
                    </p:nvPicPr>
                    <p:blipFill>
                      <a:blip r:embed="rId5"/>
                      <a:stretch>
                        <a:fillRect/>
                      </a:stretch>
                    </p:blipFill>
                    <p:spPr>
                      <a:xfrm>
                        <a:off x="1346251" y="2411412"/>
                        <a:ext cx="5608707" cy="2457748"/>
                      </a:xfrm>
                      <a:prstGeom prst="rect">
                        <a:avLst/>
                      </a:prstGeom>
                    </p:spPr>
                  </p:pic>
                </p:oleObj>
              </mc:Fallback>
            </mc:AlternateContent>
          </a:graphicData>
        </a:graphic>
      </p:graphicFrame>
      <p:sp>
        <p:nvSpPr>
          <p:cNvPr id="5" name="Marcador de pie de página 4">
            <a:extLst>
              <a:ext uri="{FF2B5EF4-FFF2-40B4-BE49-F238E27FC236}">
                <a16:creationId xmlns:a16="http://schemas.microsoft.com/office/drawing/2014/main" id="{FB8DEA06-742E-4E5A-8DD1-7C7E69DA33B6}"/>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E2251CDA-71F0-4A98-BC36-537523A1AE68}"/>
              </a:ext>
            </a:extLst>
          </p:cNvPr>
          <p:cNvSpPr>
            <a:spLocks noGrp="1"/>
          </p:cNvSpPr>
          <p:nvPr>
            <p:ph type="sldNum" sz="quarter" idx="12"/>
          </p:nvPr>
        </p:nvSpPr>
        <p:spPr/>
        <p:txBody>
          <a:bodyPr/>
          <a:lstStyle/>
          <a:p>
            <a:fld id="{D62E4E2B-6C83-4C79-B545-67C46A76D299}" type="slidenum">
              <a:rPr lang="es-ES" smtClean="0"/>
              <a:t>18</a:t>
            </a:fld>
            <a:endParaRPr lang="es-ES"/>
          </a:p>
        </p:txBody>
      </p:sp>
    </p:spTree>
    <p:extLst>
      <p:ext uri="{BB962C8B-B14F-4D97-AF65-F5344CB8AC3E}">
        <p14:creationId xmlns:p14="http://schemas.microsoft.com/office/powerpoint/2010/main" val="1293311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D1F52-DC6E-41A8-9680-B6C214FCDF5A}"/>
              </a:ext>
            </a:extLst>
          </p:cNvPr>
          <p:cNvSpPr>
            <a:spLocks noGrp="1"/>
          </p:cNvSpPr>
          <p:nvPr>
            <p:ph type="title"/>
          </p:nvPr>
        </p:nvSpPr>
        <p:spPr/>
        <p:txBody>
          <a:bodyPr>
            <a:normAutofit/>
          </a:bodyPr>
          <a:lstStyle/>
          <a:p>
            <a:r>
              <a:rPr lang="es-ES" b="1" dirty="0"/>
              <a:t>APRENDIZAJE ON-LINE Y OFF-LINE</a:t>
            </a:r>
          </a:p>
        </p:txBody>
      </p:sp>
      <p:sp>
        <p:nvSpPr>
          <p:cNvPr id="3" name="Marcador de contenido 2">
            <a:extLst>
              <a:ext uri="{FF2B5EF4-FFF2-40B4-BE49-F238E27FC236}">
                <a16:creationId xmlns:a16="http://schemas.microsoft.com/office/drawing/2014/main" id="{94FC870D-8C32-4568-B1F8-45767DD84C5F}"/>
              </a:ext>
            </a:extLst>
          </p:cNvPr>
          <p:cNvSpPr>
            <a:spLocks noGrp="1"/>
          </p:cNvSpPr>
          <p:nvPr>
            <p:ph idx="1"/>
          </p:nvPr>
        </p:nvSpPr>
        <p:spPr>
          <a:xfrm>
            <a:off x="457200" y="1600200"/>
            <a:ext cx="8229600" cy="4853136"/>
          </a:xfrm>
        </p:spPr>
        <p:txBody>
          <a:bodyPr>
            <a:normAutofit/>
          </a:bodyPr>
          <a:lstStyle/>
          <a:p>
            <a:r>
              <a:rPr lang="es-ES" dirty="0"/>
              <a:t>ALGORITMO DE APRENDIZAJE ON-LINE</a:t>
            </a:r>
          </a:p>
          <a:p>
            <a:pPr lvl="1"/>
            <a:r>
              <a:rPr lang="es-ES" dirty="0"/>
              <a:t>Aprendizaje recursivo</a:t>
            </a:r>
          </a:p>
          <a:p>
            <a:pPr lvl="1"/>
            <a:r>
              <a:rPr lang="es-ES" b="1" dirty="0"/>
              <a:t>Actualiza</a:t>
            </a:r>
            <a:r>
              <a:rPr lang="es-ES" dirty="0"/>
              <a:t> estimaciones de parámetros con </a:t>
            </a:r>
            <a:r>
              <a:rPr lang="es-ES" b="1" dirty="0"/>
              <a:t>cada nueva información</a:t>
            </a:r>
            <a:r>
              <a:rPr lang="es-ES" dirty="0"/>
              <a:t> disponible</a:t>
            </a:r>
          </a:p>
          <a:p>
            <a:r>
              <a:rPr lang="es-ES" dirty="0"/>
              <a:t>ALGORITMO DE APRENDIZAJE  OFF-LINE</a:t>
            </a:r>
          </a:p>
          <a:p>
            <a:pPr lvl="1"/>
            <a:r>
              <a:rPr lang="es-ES" dirty="0"/>
              <a:t>Basado en </a:t>
            </a:r>
            <a:r>
              <a:rPr lang="es-ES" b="1" dirty="0"/>
              <a:t>muestras de entrenamiento fijas</a:t>
            </a:r>
          </a:p>
          <a:p>
            <a:r>
              <a:rPr lang="es-ES" dirty="0"/>
              <a:t>¿CÓMO HACERNOS RICOS Y FAMOSOS?</a:t>
            </a:r>
          </a:p>
          <a:p>
            <a:pPr lvl="1"/>
            <a:r>
              <a:rPr lang="es-ES" dirty="0"/>
              <a:t>No existe un método efectivo para encontrar el óptimo global de una red </a:t>
            </a:r>
          </a:p>
          <a:p>
            <a:pPr marL="457200" lvl="1" indent="0">
              <a:buNone/>
            </a:pPr>
            <a:endParaRPr lang="es-ES" dirty="0"/>
          </a:p>
        </p:txBody>
      </p:sp>
      <p:sp>
        <p:nvSpPr>
          <p:cNvPr id="6" name="Marcador de pie de página 5">
            <a:extLst>
              <a:ext uri="{FF2B5EF4-FFF2-40B4-BE49-F238E27FC236}">
                <a16:creationId xmlns:a16="http://schemas.microsoft.com/office/drawing/2014/main" id="{40CE3D3B-701F-4D3C-ACB8-4C842A366C6F}"/>
              </a:ext>
            </a:extLst>
          </p:cNvPr>
          <p:cNvSpPr>
            <a:spLocks noGrp="1"/>
          </p:cNvSpPr>
          <p:nvPr>
            <p:ph type="ftr" sz="quarter" idx="11"/>
          </p:nvPr>
        </p:nvSpPr>
        <p:spPr/>
        <p:txBody>
          <a:bodyPr/>
          <a:lstStyle/>
          <a:p>
            <a:r>
              <a:rPr lang="es-ES"/>
              <a:t>Fernando Fernández Rodríguez (ULPGC)</a:t>
            </a:r>
          </a:p>
        </p:txBody>
      </p:sp>
      <p:sp>
        <p:nvSpPr>
          <p:cNvPr id="7" name="Marcador de número de diapositiva 6">
            <a:extLst>
              <a:ext uri="{FF2B5EF4-FFF2-40B4-BE49-F238E27FC236}">
                <a16:creationId xmlns:a16="http://schemas.microsoft.com/office/drawing/2014/main" id="{35821D3F-513F-4230-BA18-9C65FA0FB807}"/>
              </a:ext>
            </a:extLst>
          </p:cNvPr>
          <p:cNvSpPr>
            <a:spLocks noGrp="1"/>
          </p:cNvSpPr>
          <p:nvPr>
            <p:ph type="sldNum" sz="quarter" idx="12"/>
          </p:nvPr>
        </p:nvSpPr>
        <p:spPr/>
        <p:txBody>
          <a:bodyPr/>
          <a:lstStyle/>
          <a:p>
            <a:fld id="{D62E4E2B-6C83-4C79-B545-67C46A76D299}" type="slidenum">
              <a:rPr lang="es-ES" smtClean="0"/>
              <a:t>19</a:t>
            </a:fld>
            <a:endParaRPr lang="es-ES"/>
          </a:p>
        </p:txBody>
      </p:sp>
    </p:spTree>
    <p:extLst>
      <p:ext uri="{BB962C8B-B14F-4D97-AF65-F5344CB8AC3E}">
        <p14:creationId xmlns:p14="http://schemas.microsoft.com/office/powerpoint/2010/main" val="812950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NEURONA BIOLÓGICA</a:t>
            </a:r>
          </a:p>
        </p:txBody>
      </p:sp>
      <p:pic>
        <p:nvPicPr>
          <p:cNvPr id="4" name="Imagen 3">
            <a:extLst>
              <a:ext uri="{FF2B5EF4-FFF2-40B4-BE49-F238E27FC236}">
                <a16:creationId xmlns:a16="http://schemas.microsoft.com/office/drawing/2014/main" id="{A1EBCCBC-9588-4B8A-B91D-30C6B5C57C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2913" y="4591187"/>
            <a:ext cx="4067175" cy="1952625"/>
          </a:xfrm>
          <a:prstGeom prst="rect">
            <a:avLst/>
          </a:prstGeom>
        </p:spPr>
      </p:pic>
      <p:sp>
        <p:nvSpPr>
          <p:cNvPr id="3" name="Marcador de pie de página 2">
            <a:extLst>
              <a:ext uri="{FF2B5EF4-FFF2-40B4-BE49-F238E27FC236}">
                <a16:creationId xmlns:a16="http://schemas.microsoft.com/office/drawing/2014/main" id="{30E8F6D6-A0CA-4068-98AB-5D7CBC3EE7BE}"/>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59E68CCD-3B53-458D-B3F4-DB5999D9DB16}"/>
              </a:ext>
            </a:extLst>
          </p:cNvPr>
          <p:cNvSpPr>
            <a:spLocks noGrp="1"/>
          </p:cNvSpPr>
          <p:nvPr>
            <p:ph type="sldNum" sz="quarter" idx="12"/>
          </p:nvPr>
        </p:nvSpPr>
        <p:spPr/>
        <p:txBody>
          <a:bodyPr/>
          <a:lstStyle/>
          <a:p>
            <a:fld id="{D62E4E2B-6C83-4C79-B545-67C46A76D299}" type="slidenum">
              <a:rPr lang="es-ES" smtClean="0"/>
              <a:t>2</a:t>
            </a:fld>
            <a:endParaRPr lang="es-ES"/>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281524" y="1358563"/>
            <a:ext cx="4580952" cy="339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5242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D1F52-DC6E-41A8-9680-B6C214FCDF5A}"/>
              </a:ext>
            </a:extLst>
          </p:cNvPr>
          <p:cNvSpPr>
            <a:spLocks noGrp="1"/>
          </p:cNvSpPr>
          <p:nvPr>
            <p:ph type="title"/>
          </p:nvPr>
        </p:nvSpPr>
        <p:spPr>
          <a:xfrm>
            <a:off x="522514" y="222101"/>
            <a:ext cx="8229600" cy="365125"/>
          </a:xfrm>
        </p:spPr>
        <p:txBody>
          <a:bodyPr>
            <a:normAutofit fontScale="90000"/>
          </a:bodyPr>
          <a:lstStyle/>
          <a:p>
            <a:br>
              <a:rPr lang="es-ES" sz="3600" b="1" dirty="0"/>
            </a:br>
            <a:br>
              <a:rPr lang="es-ES" sz="3600" b="1" dirty="0"/>
            </a:br>
            <a:br>
              <a:rPr lang="es-ES" sz="3600" b="1" dirty="0"/>
            </a:br>
            <a:r>
              <a:rPr lang="es-ES" sz="3100" b="1" dirty="0"/>
              <a:t>GRADIENTE DESCENDENTE ESTOCÁSTICO Y BIG DATA</a:t>
            </a:r>
            <a:br>
              <a:rPr lang="es-ES" sz="3600" dirty="0"/>
            </a:br>
            <a:br>
              <a:rPr lang="es-ES" sz="3600" b="1" dirty="0"/>
            </a:br>
            <a:r>
              <a:rPr lang="es-ES" b="1" dirty="0"/>
              <a:t> </a:t>
            </a:r>
          </a:p>
        </p:txBody>
      </p:sp>
      <p:sp>
        <p:nvSpPr>
          <p:cNvPr id="3" name="Marcador de contenido 2">
            <a:extLst>
              <a:ext uri="{FF2B5EF4-FFF2-40B4-BE49-F238E27FC236}">
                <a16:creationId xmlns:a16="http://schemas.microsoft.com/office/drawing/2014/main" id="{94FC870D-8C32-4568-B1F8-45767DD84C5F}"/>
              </a:ext>
            </a:extLst>
          </p:cNvPr>
          <p:cNvSpPr>
            <a:spLocks noGrp="1"/>
          </p:cNvSpPr>
          <p:nvPr>
            <p:ph idx="1"/>
          </p:nvPr>
        </p:nvSpPr>
        <p:spPr>
          <a:xfrm>
            <a:off x="457200" y="886470"/>
            <a:ext cx="8229600" cy="5566866"/>
          </a:xfrm>
        </p:spPr>
        <p:txBody>
          <a:bodyPr>
            <a:normAutofit fontScale="85000" lnSpcReduction="10000"/>
          </a:bodyPr>
          <a:lstStyle/>
          <a:p>
            <a:r>
              <a:rPr lang="es-ES" sz="2800" dirty="0"/>
              <a:t>Sacrificar precisión por aceleración de optimización</a:t>
            </a:r>
          </a:p>
          <a:p>
            <a:r>
              <a:rPr lang="es-ES" sz="2800" dirty="0"/>
              <a:t>Aplicar el </a:t>
            </a:r>
            <a:r>
              <a:rPr lang="es-ES" sz="2800" b="1" dirty="0"/>
              <a:t>gradiente en submuestras aleatorias que cambian en cada etapa</a:t>
            </a:r>
          </a:p>
          <a:p>
            <a:r>
              <a:rPr lang="es-ES" sz="2800" dirty="0"/>
              <a:t>El promedio del </a:t>
            </a:r>
            <a:r>
              <a:rPr lang="es-ES" sz="2800" b="1" dirty="0"/>
              <a:t>gradiente en una submuestra aleatoria</a:t>
            </a:r>
            <a:r>
              <a:rPr lang="es-ES" sz="2800" dirty="0"/>
              <a:t> es un estimador insesgado (aunque ruidoso) del gradiente</a:t>
            </a:r>
          </a:p>
          <a:p>
            <a:endParaRPr lang="es-ES" sz="2800" dirty="0"/>
          </a:p>
          <a:p>
            <a:endParaRPr lang="es-ES" sz="2800" dirty="0"/>
          </a:p>
          <a:p>
            <a:r>
              <a:rPr lang="es-ES" sz="2800" dirty="0"/>
              <a:t>Tasa de aprendizaje pequeña: el gradiente da pasos </a:t>
            </a:r>
            <a:r>
              <a:rPr lang="es-ES" sz="2800" b="1" dirty="0"/>
              <a:t>pequeños</a:t>
            </a:r>
          </a:p>
          <a:p>
            <a:r>
              <a:rPr lang="es-ES" sz="2800" dirty="0"/>
              <a:t>Submuestra de </a:t>
            </a:r>
            <a:r>
              <a:rPr lang="es-ES" sz="2800" b="1" dirty="0"/>
              <a:t>un solo elemento al azar </a:t>
            </a:r>
            <a:r>
              <a:rPr lang="es-ES" sz="2800" dirty="0"/>
              <a:t>en neurona lineal</a:t>
            </a:r>
          </a:p>
          <a:p>
            <a:endParaRPr lang="es-ES" sz="2800" dirty="0"/>
          </a:p>
          <a:p>
            <a:endParaRPr lang="es-ES" sz="2800" dirty="0"/>
          </a:p>
          <a:p>
            <a:endParaRPr lang="es-ES" sz="2800" dirty="0"/>
          </a:p>
          <a:p>
            <a:r>
              <a:rPr lang="es-ES" sz="2800" dirty="0"/>
              <a:t>La submuestra añadirá ruido pero en promedio el gradiente tendrá la dirección correcta.</a:t>
            </a:r>
            <a:r>
              <a:rPr lang="es-ES" dirty="0"/>
              <a:t> </a:t>
            </a:r>
          </a:p>
        </p:txBody>
      </p:sp>
      <p:graphicFrame>
        <p:nvGraphicFramePr>
          <p:cNvPr id="4" name="Objeto 3">
            <a:extLst>
              <a:ext uri="{FF2B5EF4-FFF2-40B4-BE49-F238E27FC236}">
                <a16:creationId xmlns:a16="http://schemas.microsoft.com/office/drawing/2014/main" id="{EDFDC42F-472C-4B4C-8929-E4F1BCE3A53A}"/>
              </a:ext>
            </a:extLst>
          </p:cNvPr>
          <p:cNvGraphicFramePr>
            <a:graphicFrameLocks noChangeAspect="1"/>
          </p:cNvGraphicFramePr>
          <p:nvPr>
            <p:extLst>
              <p:ext uri="{D42A27DB-BD31-4B8C-83A1-F6EECF244321}">
                <p14:modId xmlns:p14="http://schemas.microsoft.com/office/powerpoint/2010/main" val="3817023834"/>
              </p:ext>
            </p:extLst>
          </p:nvPr>
        </p:nvGraphicFramePr>
        <p:xfrm>
          <a:off x="2061369" y="2752327"/>
          <a:ext cx="5021262" cy="917575"/>
        </p:xfrm>
        <a:graphic>
          <a:graphicData uri="http://schemas.openxmlformats.org/presentationml/2006/ole">
            <mc:AlternateContent xmlns:mc="http://schemas.openxmlformats.org/markup-compatibility/2006">
              <mc:Choice xmlns:v="urn:schemas-microsoft-com:vml" Requires="v">
                <p:oleObj spid="_x0000_s54420" name="Equation" r:id="rId4" imgW="2361960" imgH="431640" progId="Equation.DSMT4">
                  <p:embed/>
                </p:oleObj>
              </mc:Choice>
              <mc:Fallback>
                <p:oleObj name="Equation" r:id="rId4" imgW="2361960" imgH="431640" progId="Equation.DSMT4">
                  <p:embed/>
                  <p:pic>
                    <p:nvPicPr>
                      <p:cNvPr id="4" name="Objeto 3">
                        <a:extLst>
                          <a:ext uri="{FF2B5EF4-FFF2-40B4-BE49-F238E27FC236}">
                            <a16:creationId xmlns:a16="http://schemas.microsoft.com/office/drawing/2014/main" id="{EDFDC42F-472C-4B4C-8929-E4F1BCE3A53A}"/>
                          </a:ext>
                        </a:extLst>
                      </p:cNvPr>
                      <p:cNvPicPr/>
                      <p:nvPr/>
                    </p:nvPicPr>
                    <p:blipFill>
                      <a:blip r:embed="rId5"/>
                      <a:stretch>
                        <a:fillRect/>
                      </a:stretch>
                    </p:blipFill>
                    <p:spPr>
                      <a:xfrm>
                        <a:off x="2061369" y="2752327"/>
                        <a:ext cx="5021262" cy="917575"/>
                      </a:xfrm>
                      <a:prstGeom prst="rect">
                        <a:avLst/>
                      </a:prstGeom>
                    </p:spPr>
                  </p:pic>
                </p:oleObj>
              </mc:Fallback>
            </mc:AlternateContent>
          </a:graphicData>
        </a:graphic>
      </p:graphicFrame>
      <p:sp>
        <p:nvSpPr>
          <p:cNvPr id="6" name="Marcador de pie de página 5">
            <a:extLst>
              <a:ext uri="{FF2B5EF4-FFF2-40B4-BE49-F238E27FC236}">
                <a16:creationId xmlns:a16="http://schemas.microsoft.com/office/drawing/2014/main" id="{40CE3D3B-701F-4D3C-ACB8-4C842A366C6F}"/>
              </a:ext>
            </a:extLst>
          </p:cNvPr>
          <p:cNvSpPr>
            <a:spLocks noGrp="1"/>
          </p:cNvSpPr>
          <p:nvPr>
            <p:ph type="ftr" sz="quarter" idx="11"/>
          </p:nvPr>
        </p:nvSpPr>
        <p:spPr/>
        <p:txBody>
          <a:bodyPr/>
          <a:lstStyle/>
          <a:p>
            <a:r>
              <a:rPr lang="es-ES"/>
              <a:t>Fernando Fernández Rodríguez (ULPGC)</a:t>
            </a:r>
          </a:p>
        </p:txBody>
      </p:sp>
      <p:sp>
        <p:nvSpPr>
          <p:cNvPr id="7" name="Marcador de número de diapositiva 6">
            <a:extLst>
              <a:ext uri="{FF2B5EF4-FFF2-40B4-BE49-F238E27FC236}">
                <a16:creationId xmlns:a16="http://schemas.microsoft.com/office/drawing/2014/main" id="{35821D3F-513F-4230-BA18-9C65FA0FB807}"/>
              </a:ext>
            </a:extLst>
          </p:cNvPr>
          <p:cNvSpPr>
            <a:spLocks noGrp="1"/>
          </p:cNvSpPr>
          <p:nvPr>
            <p:ph type="sldNum" sz="quarter" idx="12"/>
          </p:nvPr>
        </p:nvSpPr>
        <p:spPr/>
        <p:txBody>
          <a:bodyPr/>
          <a:lstStyle/>
          <a:p>
            <a:fld id="{D62E4E2B-6C83-4C79-B545-67C46A76D299}" type="slidenum">
              <a:rPr lang="es-ES" smtClean="0"/>
              <a:t>20</a:t>
            </a:fld>
            <a:endParaRPr lang="es-ES"/>
          </a:p>
        </p:txBody>
      </p:sp>
      <p:graphicFrame>
        <p:nvGraphicFramePr>
          <p:cNvPr id="5" name="Objeto 4">
            <a:extLst>
              <a:ext uri="{FF2B5EF4-FFF2-40B4-BE49-F238E27FC236}">
                <a16:creationId xmlns:a16="http://schemas.microsoft.com/office/drawing/2014/main" id="{48F75905-1C77-47BC-8FDF-4BDE5A4DF4D0}"/>
              </a:ext>
            </a:extLst>
          </p:cNvPr>
          <p:cNvGraphicFramePr>
            <a:graphicFrameLocks noChangeAspect="1"/>
          </p:cNvGraphicFramePr>
          <p:nvPr>
            <p:extLst>
              <p:ext uri="{D42A27DB-BD31-4B8C-83A1-F6EECF244321}">
                <p14:modId xmlns:p14="http://schemas.microsoft.com/office/powerpoint/2010/main" val="31045485"/>
              </p:ext>
            </p:extLst>
          </p:nvPr>
        </p:nvGraphicFramePr>
        <p:xfrm>
          <a:off x="967017" y="4413362"/>
          <a:ext cx="7712075" cy="1104900"/>
        </p:xfrm>
        <a:graphic>
          <a:graphicData uri="http://schemas.openxmlformats.org/presentationml/2006/ole">
            <mc:AlternateContent xmlns:mc="http://schemas.openxmlformats.org/markup-compatibility/2006">
              <mc:Choice xmlns:v="urn:schemas-microsoft-com:vml" Requires="v">
                <p:oleObj spid="_x0000_s54421" name="Equation" r:id="rId6" imgW="4254480" imgH="609480" progId="Equation.DSMT4">
                  <p:embed/>
                </p:oleObj>
              </mc:Choice>
              <mc:Fallback>
                <p:oleObj name="Equation" r:id="rId6" imgW="4254480" imgH="609480" progId="Equation.DSMT4">
                  <p:embed/>
                  <p:pic>
                    <p:nvPicPr>
                      <p:cNvPr id="5" name="Objeto 4">
                        <a:extLst>
                          <a:ext uri="{FF2B5EF4-FFF2-40B4-BE49-F238E27FC236}">
                            <a16:creationId xmlns:a16="http://schemas.microsoft.com/office/drawing/2014/main" id="{48F75905-1C77-47BC-8FDF-4BDE5A4DF4D0}"/>
                          </a:ext>
                        </a:extLst>
                      </p:cNvPr>
                      <p:cNvPicPr/>
                      <p:nvPr/>
                    </p:nvPicPr>
                    <p:blipFill>
                      <a:blip r:embed="rId7"/>
                      <a:stretch>
                        <a:fillRect/>
                      </a:stretch>
                    </p:blipFill>
                    <p:spPr>
                      <a:xfrm>
                        <a:off x="967017" y="4413362"/>
                        <a:ext cx="7712075" cy="1104900"/>
                      </a:xfrm>
                      <a:prstGeom prst="rect">
                        <a:avLst/>
                      </a:prstGeom>
                    </p:spPr>
                  </p:pic>
                </p:oleObj>
              </mc:Fallback>
            </mc:AlternateContent>
          </a:graphicData>
        </a:graphic>
      </p:graphicFrame>
    </p:spTree>
    <p:extLst>
      <p:ext uri="{BB962C8B-B14F-4D97-AF65-F5344CB8AC3E}">
        <p14:creationId xmlns:p14="http://schemas.microsoft.com/office/powerpoint/2010/main" val="2890621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F06FA5-BD9B-41CC-A72D-6A4F6C51627C}"/>
              </a:ext>
            </a:extLst>
          </p:cNvPr>
          <p:cNvSpPr>
            <a:spLocks noGrp="1"/>
          </p:cNvSpPr>
          <p:nvPr>
            <p:ph type="title"/>
          </p:nvPr>
        </p:nvSpPr>
        <p:spPr/>
        <p:txBody>
          <a:bodyPr/>
          <a:lstStyle/>
          <a:p>
            <a:r>
              <a:rPr lang="es-ES" b="1" dirty="0"/>
              <a:t>AÑADIR </a:t>
            </a:r>
            <a:r>
              <a:rPr lang="es-ES" b="1"/>
              <a:t>UN MOMENTUM</a:t>
            </a:r>
            <a:endParaRPr lang="es-ES" b="1" dirty="0"/>
          </a:p>
        </p:txBody>
      </p:sp>
      <p:sp>
        <p:nvSpPr>
          <p:cNvPr id="3" name="Marcador de contenido 2">
            <a:extLst>
              <a:ext uri="{FF2B5EF4-FFF2-40B4-BE49-F238E27FC236}">
                <a16:creationId xmlns:a16="http://schemas.microsoft.com/office/drawing/2014/main" id="{BE4308E8-BDBB-4F96-B40E-C37E5C98B40E}"/>
              </a:ext>
            </a:extLst>
          </p:cNvPr>
          <p:cNvSpPr>
            <a:spLocks noGrp="1"/>
          </p:cNvSpPr>
          <p:nvPr>
            <p:ph idx="1"/>
          </p:nvPr>
        </p:nvSpPr>
        <p:spPr/>
        <p:txBody>
          <a:bodyPr/>
          <a:lstStyle/>
          <a:p>
            <a:r>
              <a:rPr lang="es-ES" dirty="0"/>
              <a:t>Añadir un término proporcional a la cantidad del último cambio realizado sobre el peso</a:t>
            </a:r>
          </a:p>
          <a:p>
            <a:endParaRPr lang="es-ES" dirty="0"/>
          </a:p>
          <a:p>
            <a:endParaRPr lang="es-ES" dirty="0"/>
          </a:p>
          <a:p>
            <a:endParaRPr lang="es-ES" dirty="0"/>
          </a:p>
          <a:p>
            <a:r>
              <a:rPr lang="es-ES" dirty="0"/>
              <a:t>μ </a:t>
            </a:r>
            <a:r>
              <a:rPr lang="es-ES" dirty="0" err="1"/>
              <a:t>momentum</a:t>
            </a:r>
            <a:r>
              <a:rPr lang="es-ES" dirty="0"/>
              <a:t>: valor alto </a:t>
            </a:r>
            <a:r>
              <a:rPr lang="es-ES" b="1" dirty="0"/>
              <a:t>evita</a:t>
            </a:r>
            <a:r>
              <a:rPr lang="es-ES" dirty="0"/>
              <a:t> el riesgo que la red quede atrapada en un </a:t>
            </a:r>
            <a:r>
              <a:rPr lang="es-ES" b="1" dirty="0"/>
              <a:t>mínimo local</a:t>
            </a:r>
          </a:p>
          <a:p>
            <a:endParaRPr lang="es-ES" dirty="0"/>
          </a:p>
        </p:txBody>
      </p:sp>
      <p:graphicFrame>
        <p:nvGraphicFramePr>
          <p:cNvPr id="4" name="Objeto 3">
            <a:extLst>
              <a:ext uri="{FF2B5EF4-FFF2-40B4-BE49-F238E27FC236}">
                <a16:creationId xmlns:a16="http://schemas.microsoft.com/office/drawing/2014/main" id="{39BB3F82-4F96-4229-8872-719A321BDEF6}"/>
              </a:ext>
            </a:extLst>
          </p:cNvPr>
          <p:cNvGraphicFramePr>
            <a:graphicFrameLocks noChangeAspect="1"/>
          </p:cNvGraphicFramePr>
          <p:nvPr>
            <p:extLst>
              <p:ext uri="{D42A27DB-BD31-4B8C-83A1-F6EECF244321}">
                <p14:modId xmlns:p14="http://schemas.microsoft.com/office/powerpoint/2010/main" val="1309408052"/>
              </p:ext>
            </p:extLst>
          </p:nvPr>
        </p:nvGraphicFramePr>
        <p:xfrm>
          <a:off x="4381500" y="2806700"/>
          <a:ext cx="914400" cy="198438"/>
        </p:xfrm>
        <a:graphic>
          <a:graphicData uri="http://schemas.openxmlformats.org/presentationml/2006/ole">
            <mc:AlternateContent xmlns:mc="http://schemas.openxmlformats.org/markup-compatibility/2006">
              <mc:Choice xmlns:v="urn:schemas-microsoft-com:vml" Requires="v">
                <p:oleObj spid="_x0000_s25432" name="Equation" r:id="rId4" imgW="914400" imgH="198720" progId="Equation.DSMT4">
                  <p:embed/>
                </p:oleObj>
              </mc:Choice>
              <mc:Fallback>
                <p:oleObj name="Equation" r:id="rId4" imgW="914400" imgH="198720" progId="Equation.DSMT4">
                  <p:embed/>
                  <p:pic>
                    <p:nvPicPr>
                      <p:cNvPr id="0" name=""/>
                      <p:cNvPicPr/>
                      <p:nvPr/>
                    </p:nvPicPr>
                    <p:blipFill>
                      <a:blip r:embed="rId5"/>
                      <a:stretch>
                        <a:fillRect/>
                      </a:stretch>
                    </p:blipFill>
                    <p:spPr>
                      <a:xfrm>
                        <a:off x="4381500" y="2806700"/>
                        <a:ext cx="914400" cy="198438"/>
                      </a:xfrm>
                      <a:prstGeom prst="rect">
                        <a:avLst/>
                      </a:prstGeom>
                    </p:spPr>
                  </p:pic>
                </p:oleObj>
              </mc:Fallback>
            </mc:AlternateContent>
          </a:graphicData>
        </a:graphic>
      </p:graphicFrame>
      <p:graphicFrame>
        <p:nvGraphicFramePr>
          <p:cNvPr id="5" name="Objeto 4">
            <a:extLst>
              <a:ext uri="{FF2B5EF4-FFF2-40B4-BE49-F238E27FC236}">
                <a16:creationId xmlns:a16="http://schemas.microsoft.com/office/drawing/2014/main" id="{7EC41436-21B8-4365-9FF5-4D4C6B540BDB}"/>
              </a:ext>
            </a:extLst>
          </p:cNvPr>
          <p:cNvGraphicFramePr>
            <a:graphicFrameLocks noChangeAspect="1"/>
          </p:cNvGraphicFramePr>
          <p:nvPr>
            <p:extLst>
              <p:ext uri="{D42A27DB-BD31-4B8C-83A1-F6EECF244321}">
                <p14:modId xmlns:p14="http://schemas.microsoft.com/office/powerpoint/2010/main" val="2500703051"/>
              </p:ext>
            </p:extLst>
          </p:nvPr>
        </p:nvGraphicFramePr>
        <p:xfrm>
          <a:off x="2447764" y="2896635"/>
          <a:ext cx="4248472" cy="1315003"/>
        </p:xfrm>
        <a:graphic>
          <a:graphicData uri="http://schemas.openxmlformats.org/presentationml/2006/ole">
            <mc:AlternateContent xmlns:mc="http://schemas.openxmlformats.org/markup-compatibility/2006">
              <mc:Choice xmlns:v="urn:schemas-microsoft-com:vml" Requires="v">
                <p:oleObj spid="_x0000_s25433" name="Equation" r:id="rId6" imgW="2133360" imgH="660240" progId="Equation.DSMT4">
                  <p:embed/>
                </p:oleObj>
              </mc:Choice>
              <mc:Fallback>
                <p:oleObj name="Equation" r:id="rId6" imgW="2133360" imgH="660240" progId="Equation.DSMT4">
                  <p:embed/>
                  <p:pic>
                    <p:nvPicPr>
                      <p:cNvPr id="0" name=""/>
                      <p:cNvPicPr/>
                      <p:nvPr/>
                    </p:nvPicPr>
                    <p:blipFill>
                      <a:blip r:embed="rId7"/>
                      <a:stretch>
                        <a:fillRect/>
                      </a:stretch>
                    </p:blipFill>
                    <p:spPr>
                      <a:xfrm>
                        <a:off x="2447764" y="2896635"/>
                        <a:ext cx="4248472" cy="1315003"/>
                      </a:xfrm>
                      <a:prstGeom prst="rect">
                        <a:avLst/>
                      </a:prstGeom>
                    </p:spPr>
                  </p:pic>
                </p:oleObj>
              </mc:Fallback>
            </mc:AlternateContent>
          </a:graphicData>
        </a:graphic>
      </p:graphicFrame>
      <p:sp>
        <p:nvSpPr>
          <p:cNvPr id="6" name="Marcador de pie de página 5">
            <a:extLst>
              <a:ext uri="{FF2B5EF4-FFF2-40B4-BE49-F238E27FC236}">
                <a16:creationId xmlns:a16="http://schemas.microsoft.com/office/drawing/2014/main" id="{B1896D09-7C8A-4BEB-8309-E380FDF04AF8}"/>
              </a:ext>
            </a:extLst>
          </p:cNvPr>
          <p:cNvSpPr>
            <a:spLocks noGrp="1"/>
          </p:cNvSpPr>
          <p:nvPr>
            <p:ph type="ftr" sz="quarter" idx="11"/>
          </p:nvPr>
        </p:nvSpPr>
        <p:spPr/>
        <p:txBody>
          <a:bodyPr/>
          <a:lstStyle/>
          <a:p>
            <a:r>
              <a:rPr lang="es-ES"/>
              <a:t>Fernando Fernández Rodríguez (ULPGC)</a:t>
            </a:r>
          </a:p>
        </p:txBody>
      </p:sp>
      <p:sp>
        <p:nvSpPr>
          <p:cNvPr id="7" name="Marcador de número de diapositiva 6">
            <a:extLst>
              <a:ext uri="{FF2B5EF4-FFF2-40B4-BE49-F238E27FC236}">
                <a16:creationId xmlns:a16="http://schemas.microsoft.com/office/drawing/2014/main" id="{E38CBE7B-1193-42A9-ABDF-E7394A1928F5}"/>
              </a:ext>
            </a:extLst>
          </p:cNvPr>
          <p:cNvSpPr>
            <a:spLocks noGrp="1"/>
          </p:cNvSpPr>
          <p:nvPr>
            <p:ph type="sldNum" sz="quarter" idx="12"/>
          </p:nvPr>
        </p:nvSpPr>
        <p:spPr/>
        <p:txBody>
          <a:bodyPr/>
          <a:lstStyle/>
          <a:p>
            <a:fld id="{D62E4E2B-6C83-4C79-B545-67C46A76D299}" type="slidenum">
              <a:rPr lang="es-ES" smtClean="0"/>
              <a:t>21</a:t>
            </a:fld>
            <a:endParaRPr lang="es-ES"/>
          </a:p>
        </p:txBody>
      </p:sp>
    </p:spTree>
    <p:extLst>
      <p:ext uri="{BB962C8B-B14F-4D97-AF65-F5344CB8AC3E}">
        <p14:creationId xmlns:p14="http://schemas.microsoft.com/office/powerpoint/2010/main" val="4143715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1ABE5E-D73B-4A19-8231-5DB2C5D88C19}"/>
              </a:ext>
            </a:extLst>
          </p:cNvPr>
          <p:cNvSpPr>
            <a:spLocks noGrp="1"/>
          </p:cNvSpPr>
          <p:nvPr>
            <p:ph type="title"/>
          </p:nvPr>
        </p:nvSpPr>
        <p:spPr/>
        <p:txBody>
          <a:bodyPr>
            <a:normAutofit fontScale="90000"/>
          </a:bodyPr>
          <a:lstStyle/>
          <a:p>
            <a:r>
              <a:rPr lang="es-ES" b="1" dirty="0"/>
              <a:t>METODOS QUASI-NEWTON</a:t>
            </a:r>
            <a:br>
              <a:rPr lang="es-ES" b="1" dirty="0"/>
            </a:br>
            <a:r>
              <a:rPr lang="es-ES" b="1" dirty="0"/>
              <a:t>LEVENVERG-MAQUARD</a:t>
            </a:r>
          </a:p>
        </p:txBody>
      </p:sp>
      <p:sp>
        <p:nvSpPr>
          <p:cNvPr id="3" name="Marcador de contenido 2">
            <a:extLst>
              <a:ext uri="{FF2B5EF4-FFF2-40B4-BE49-F238E27FC236}">
                <a16:creationId xmlns:a16="http://schemas.microsoft.com/office/drawing/2014/main" id="{7B3A9448-2E7A-4538-8DA2-CF6DA52E6FBC}"/>
              </a:ext>
            </a:extLst>
          </p:cNvPr>
          <p:cNvSpPr>
            <a:spLocks noGrp="1"/>
          </p:cNvSpPr>
          <p:nvPr>
            <p:ph idx="1"/>
          </p:nvPr>
        </p:nvSpPr>
        <p:spPr>
          <a:xfrm>
            <a:off x="457200" y="1600200"/>
            <a:ext cx="8229600" cy="4709120"/>
          </a:xfrm>
        </p:spPr>
        <p:txBody>
          <a:bodyPr>
            <a:normAutofit/>
          </a:bodyPr>
          <a:lstStyle/>
          <a:p>
            <a:r>
              <a:rPr lang="es-ES" dirty="0"/>
              <a:t>Simplificar el método de Newton-Raphson</a:t>
            </a:r>
          </a:p>
          <a:p>
            <a:r>
              <a:rPr lang="es-ES" dirty="0"/>
              <a:t>No se precisa calcular la matriz </a:t>
            </a:r>
            <a:r>
              <a:rPr lang="es-ES" dirty="0" err="1"/>
              <a:t>Hessiana</a:t>
            </a:r>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p:txBody>
      </p:sp>
      <p:graphicFrame>
        <p:nvGraphicFramePr>
          <p:cNvPr id="4" name="Objeto 3">
            <a:extLst>
              <a:ext uri="{FF2B5EF4-FFF2-40B4-BE49-F238E27FC236}">
                <a16:creationId xmlns:a16="http://schemas.microsoft.com/office/drawing/2014/main" id="{03ABC26A-814D-46CB-A280-A0C41F5D8453}"/>
              </a:ext>
            </a:extLst>
          </p:cNvPr>
          <p:cNvGraphicFramePr>
            <a:graphicFrameLocks noChangeAspect="1"/>
          </p:cNvGraphicFramePr>
          <p:nvPr>
            <p:extLst>
              <p:ext uri="{D42A27DB-BD31-4B8C-83A1-F6EECF244321}">
                <p14:modId xmlns:p14="http://schemas.microsoft.com/office/powerpoint/2010/main" val="657059557"/>
              </p:ext>
            </p:extLst>
          </p:nvPr>
        </p:nvGraphicFramePr>
        <p:xfrm>
          <a:off x="710447" y="3212976"/>
          <a:ext cx="7723105" cy="3096344"/>
        </p:xfrm>
        <a:graphic>
          <a:graphicData uri="http://schemas.openxmlformats.org/presentationml/2006/ole">
            <mc:AlternateContent xmlns:mc="http://schemas.openxmlformats.org/markup-compatibility/2006">
              <mc:Choice xmlns:v="urn:schemas-microsoft-com:vml" Requires="v">
                <p:oleObj spid="_x0000_s34110" name="Equation" r:id="rId4" imgW="4114800" imgH="1650960" progId="Equation.DSMT4">
                  <p:embed/>
                </p:oleObj>
              </mc:Choice>
              <mc:Fallback>
                <p:oleObj name="Equation" r:id="rId4" imgW="4114800" imgH="1650960" progId="Equation.DSMT4">
                  <p:embed/>
                  <p:pic>
                    <p:nvPicPr>
                      <p:cNvPr id="4" name="Objeto 3">
                        <a:extLst>
                          <a:ext uri="{FF2B5EF4-FFF2-40B4-BE49-F238E27FC236}">
                            <a16:creationId xmlns:a16="http://schemas.microsoft.com/office/drawing/2014/main" id="{03ABC26A-814D-46CB-A280-A0C41F5D8453}"/>
                          </a:ext>
                        </a:extLst>
                      </p:cNvPr>
                      <p:cNvPicPr/>
                      <p:nvPr/>
                    </p:nvPicPr>
                    <p:blipFill>
                      <a:blip r:embed="rId5"/>
                      <a:stretch>
                        <a:fillRect/>
                      </a:stretch>
                    </p:blipFill>
                    <p:spPr>
                      <a:xfrm>
                        <a:off x="710447" y="3212976"/>
                        <a:ext cx="7723105" cy="3096344"/>
                      </a:xfrm>
                      <a:prstGeom prst="rect">
                        <a:avLst/>
                      </a:prstGeom>
                    </p:spPr>
                  </p:pic>
                </p:oleObj>
              </mc:Fallback>
            </mc:AlternateContent>
          </a:graphicData>
        </a:graphic>
      </p:graphicFrame>
      <p:sp>
        <p:nvSpPr>
          <p:cNvPr id="5" name="Marcador de pie de página 4">
            <a:extLst>
              <a:ext uri="{FF2B5EF4-FFF2-40B4-BE49-F238E27FC236}">
                <a16:creationId xmlns:a16="http://schemas.microsoft.com/office/drawing/2014/main" id="{4C1A5268-33BC-4D4D-8391-8A048463375D}"/>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0782DCF7-BEE7-4EEC-A1B4-42FCCBBB5DBF}"/>
              </a:ext>
            </a:extLst>
          </p:cNvPr>
          <p:cNvSpPr>
            <a:spLocks noGrp="1"/>
          </p:cNvSpPr>
          <p:nvPr>
            <p:ph type="sldNum" sz="quarter" idx="12"/>
          </p:nvPr>
        </p:nvSpPr>
        <p:spPr/>
        <p:txBody>
          <a:bodyPr/>
          <a:lstStyle/>
          <a:p>
            <a:fld id="{D62E4E2B-6C83-4C79-B545-67C46A76D299}" type="slidenum">
              <a:rPr lang="es-ES" smtClean="0"/>
              <a:t>22</a:t>
            </a:fld>
            <a:endParaRPr lang="es-ES"/>
          </a:p>
        </p:txBody>
      </p:sp>
    </p:spTree>
    <p:extLst>
      <p:ext uri="{BB962C8B-B14F-4D97-AF65-F5344CB8AC3E}">
        <p14:creationId xmlns:p14="http://schemas.microsoft.com/office/powerpoint/2010/main" val="3255615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ASUNTOS SOBRE EL ENTRENAMIENTO DE REDES</a:t>
            </a:r>
            <a:endParaRPr lang="es-ES" dirty="0"/>
          </a:p>
        </p:txBody>
      </p:sp>
      <p:sp>
        <p:nvSpPr>
          <p:cNvPr id="3" name="2 Marcador de contenido"/>
          <p:cNvSpPr>
            <a:spLocks noGrp="1"/>
          </p:cNvSpPr>
          <p:nvPr>
            <p:ph idx="1"/>
          </p:nvPr>
        </p:nvSpPr>
        <p:spPr/>
        <p:txBody>
          <a:bodyPr>
            <a:normAutofit/>
          </a:bodyPr>
          <a:lstStyle/>
          <a:p>
            <a:r>
              <a:rPr lang="es-ES" sz="2800" dirty="0"/>
              <a:t>Elección del </a:t>
            </a:r>
            <a:r>
              <a:rPr lang="es-ES" sz="2800" b="1" dirty="0"/>
              <a:t>conjunto inicial de pesos</a:t>
            </a:r>
          </a:p>
          <a:p>
            <a:r>
              <a:rPr lang="es-ES" sz="2800" b="1" dirty="0"/>
              <a:t>Detención</a:t>
            </a:r>
            <a:r>
              <a:rPr lang="es-ES" sz="2800" dirty="0"/>
              <a:t> del proceso de </a:t>
            </a:r>
            <a:r>
              <a:rPr lang="es-ES" sz="2800" b="1" dirty="0"/>
              <a:t>aprendizaje (¿cuántas épocas entrenar?)</a:t>
            </a:r>
          </a:p>
          <a:p>
            <a:r>
              <a:rPr lang="es-ES" sz="2800" dirty="0"/>
              <a:t>Evitar </a:t>
            </a:r>
            <a:r>
              <a:rPr lang="es-ES" sz="2800" b="1" dirty="0"/>
              <a:t>sobreajuste</a:t>
            </a:r>
            <a:r>
              <a:rPr lang="es-ES" sz="2800" dirty="0"/>
              <a:t> (</a:t>
            </a:r>
            <a:r>
              <a:rPr lang="es-ES" sz="2800" dirty="0" err="1"/>
              <a:t>Overfitting</a:t>
            </a:r>
            <a:r>
              <a:rPr lang="es-ES" sz="2800" dirty="0"/>
              <a:t>): </a:t>
            </a:r>
            <a:r>
              <a:rPr lang="es-ES" sz="2800" b="1" dirty="0" err="1"/>
              <a:t>cross-validation</a:t>
            </a:r>
            <a:endParaRPr lang="es-ES" sz="2800" b="1" dirty="0"/>
          </a:p>
          <a:p>
            <a:r>
              <a:rPr lang="es-ES" sz="2800" b="1" dirty="0"/>
              <a:t>Escalamiento</a:t>
            </a:r>
            <a:r>
              <a:rPr lang="es-ES" sz="2800" dirty="0"/>
              <a:t> de los inputs</a:t>
            </a:r>
          </a:p>
          <a:p>
            <a:r>
              <a:rPr lang="es-ES" sz="2800" b="1" dirty="0"/>
              <a:t>Topología</a:t>
            </a:r>
            <a:r>
              <a:rPr lang="es-ES" sz="2800" dirty="0"/>
              <a:t>: Número de unidades (neuronas) en la capa oculta</a:t>
            </a:r>
          </a:p>
          <a:p>
            <a:r>
              <a:rPr lang="es-ES" sz="2800" dirty="0" err="1"/>
              <a:t>Trade</a:t>
            </a:r>
            <a:r>
              <a:rPr lang="es-ES" sz="2800" dirty="0"/>
              <a:t> off entre precisión y </a:t>
            </a:r>
            <a:r>
              <a:rPr lang="es-ES" sz="2800" b="1" dirty="0"/>
              <a:t>capacidad de generalizar</a:t>
            </a:r>
          </a:p>
          <a:p>
            <a:r>
              <a:rPr lang="es-ES" sz="2800" b="1" dirty="0"/>
              <a:t>Mínimo múltiple</a:t>
            </a:r>
          </a:p>
          <a:p>
            <a:endParaRPr lang="es-ES" dirty="0"/>
          </a:p>
          <a:p>
            <a:endParaRPr lang="es-ES" dirty="0"/>
          </a:p>
        </p:txBody>
      </p:sp>
      <p:sp>
        <p:nvSpPr>
          <p:cNvPr id="4" name="Marcador de pie de página 3">
            <a:extLst>
              <a:ext uri="{FF2B5EF4-FFF2-40B4-BE49-F238E27FC236}">
                <a16:creationId xmlns:a16="http://schemas.microsoft.com/office/drawing/2014/main" id="{1184A4C0-F7B0-438D-B8D1-1BB291D2AFC1}"/>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8C945A57-BEC4-4805-8F16-50143D24A25C}"/>
              </a:ext>
            </a:extLst>
          </p:cNvPr>
          <p:cNvSpPr>
            <a:spLocks noGrp="1"/>
          </p:cNvSpPr>
          <p:nvPr>
            <p:ph type="sldNum" sz="quarter" idx="12"/>
          </p:nvPr>
        </p:nvSpPr>
        <p:spPr/>
        <p:txBody>
          <a:bodyPr/>
          <a:lstStyle/>
          <a:p>
            <a:fld id="{D62E4E2B-6C83-4C79-B545-67C46A76D299}" type="slidenum">
              <a:rPr lang="es-ES" smtClean="0"/>
              <a:t>23</a:t>
            </a:fld>
            <a:endParaRPr lang="es-ES"/>
          </a:p>
        </p:txBody>
      </p:sp>
    </p:spTree>
    <p:extLst>
      <p:ext uri="{BB962C8B-B14F-4D97-AF65-F5344CB8AC3E}">
        <p14:creationId xmlns:p14="http://schemas.microsoft.com/office/powerpoint/2010/main" val="3031464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93AB8D-D4C8-406D-8298-C32226BB646F}"/>
              </a:ext>
            </a:extLst>
          </p:cNvPr>
          <p:cNvSpPr>
            <a:spLocks noGrp="1"/>
          </p:cNvSpPr>
          <p:nvPr>
            <p:ph type="title"/>
          </p:nvPr>
        </p:nvSpPr>
        <p:spPr>
          <a:xfrm>
            <a:off x="323528" y="274638"/>
            <a:ext cx="8568952" cy="1143000"/>
          </a:xfrm>
        </p:spPr>
        <p:txBody>
          <a:bodyPr>
            <a:noAutofit/>
          </a:bodyPr>
          <a:lstStyle/>
          <a:p>
            <a:r>
              <a:rPr lang="es-ES" sz="4000" b="1" dirty="0"/>
              <a:t>VALIDACIÓN CRUZADA</a:t>
            </a:r>
          </a:p>
        </p:txBody>
      </p:sp>
      <p:sp>
        <p:nvSpPr>
          <p:cNvPr id="3" name="Marcador de contenido 2">
            <a:extLst>
              <a:ext uri="{FF2B5EF4-FFF2-40B4-BE49-F238E27FC236}">
                <a16:creationId xmlns:a16="http://schemas.microsoft.com/office/drawing/2014/main" id="{BF31B207-A3CB-49FD-853C-2DDE7CC7F308}"/>
              </a:ext>
            </a:extLst>
          </p:cNvPr>
          <p:cNvSpPr>
            <a:spLocks noGrp="1"/>
          </p:cNvSpPr>
          <p:nvPr>
            <p:ph idx="1"/>
          </p:nvPr>
        </p:nvSpPr>
        <p:spPr>
          <a:xfrm>
            <a:off x="457200" y="1600200"/>
            <a:ext cx="8229600" cy="4756150"/>
          </a:xfrm>
        </p:spPr>
        <p:txBody>
          <a:bodyPr>
            <a:normAutofit fontScale="92500" lnSpcReduction="20000"/>
          </a:bodyPr>
          <a:lstStyle/>
          <a:p>
            <a:r>
              <a:rPr lang="es-ES" sz="2800" dirty="0"/>
              <a:t>La red no selecciona el mejor modelo sobre los datos de entrenamiento</a:t>
            </a:r>
          </a:p>
          <a:p>
            <a:r>
              <a:rPr lang="es-ES" sz="2800" dirty="0"/>
              <a:t>Dividir la base de datos en tres subconjuntos</a:t>
            </a:r>
          </a:p>
          <a:p>
            <a:r>
              <a:rPr lang="es-ES" sz="2800" b="1" dirty="0"/>
              <a:t>Conjunto de entrenamiento</a:t>
            </a:r>
            <a:r>
              <a:rPr lang="es-ES" sz="2800" dirty="0"/>
              <a:t>: </a:t>
            </a:r>
          </a:p>
          <a:p>
            <a:pPr lvl="1"/>
            <a:r>
              <a:rPr lang="es-ES" sz="2400" dirty="0"/>
              <a:t>Ajustar pesos y sesgos del modelo</a:t>
            </a:r>
          </a:p>
          <a:p>
            <a:endParaRPr lang="es-ES" sz="2800" b="1" dirty="0"/>
          </a:p>
          <a:p>
            <a:r>
              <a:rPr lang="es-ES" sz="2800" b="1" dirty="0"/>
              <a:t>Conjunto de validación</a:t>
            </a:r>
            <a:r>
              <a:rPr lang="es-ES" sz="2800" dirty="0"/>
              <a:t>: </a:t>
            </a:r>
          </a:p>
          <a:p>
            <a:pPr lvl="1"/>
            <a:r>
              <a:rPr lang="es-ES" sz="2400" b="1" dirty="0"/>
              <a:t>Detener entrenamiento </a:t>
            </a:r>
            <a:r>
              <a:rPr lang="es-ES" sz="2400" dirty="0"/>
              <a:t>evitando </a:t>
            </a:r>
          </a:p>
          <a:p>
            <a:pPr lvl="1"/>
            <a:r>
              <a:rPr lang="es-ES" sz="2400" dirty="0" err="1"/>
              <a:t>overfitting</a:t>
            </a:r>
            <a:endParaRPr lang="es-ES" sz="2400" dirty="0"/>
          </a:p>
          <a:p>
            <a:endParaRPr lang="es-ES" sz="2800" b="1" dirty="0"/>
          </a:p>
          <a:p>
            <a:r>
              <a:rPr lang="es-ES" sz="2800" b="1" dirty="0"/>
              <a:t>Conjunto test</a:t>
            </a:r>
          </a:p>
          <a:p>
            <a:pPr lvl="1"/>
            <a:r>
              <a:rPr lang="es-ES" sz="2400" b="1" dirty="0"/>
              <a:t>Comparar</a:t>
            </a:r>
            <a:r>
              <a:rPr lang="es-ES" sz="2400" dirty="0"/>
              <a:t> diferentes </a:t>
            </a:r>
            <a:r>
              <a:rPr lang="es-ES" sz="2400" b="1" dirty="0"/>
              <a:t>modelos</a:t>
            </a:r>
          </a:p>
        </p:txBody>
      </p:sp>
      <p:pic>
        <p:nvPicPr>
          <p:cNvPr id="4" name="Imagen 3">
            <a:extLst>
              <a:ext uri="{FF2B5EF4-FFF2-40B4-BE49-F238E27FC236}">
                <a16:creationId xmlns:a16="http://schemas.microsoft.com/office/drawing/2014/main" id="{C57A7E51-301E-4F57-A245-B7B2B22D2F79}"/>
              </a:ext>
            </a:extLst>
          </p:cNvPr>
          <p:cNvPicPr>
            <a:picLocks noChangeAspect="1"/>
          </p:cNvPicPr>
          <p:nvPr/>
        </p:nvPicPr>
        <p:blipFill>
          <a:blip r:embed="rId3"/>
          <a:stretch>
            <a:fillRect/>
          </a:stretch>
        </p:blipFill>
        <p:spPr>
          <a:xfrm>
            <a:off x="5412883" y="2924944"/>
            <a:ext cx="3273917" cy="3024336"/>
          </a:xfrm>
          <a:prstGeom prst="rect">
            <a:avLst/>
          </a:prstGeom>
        </p:spPr>
      </p:pic>
      <p:sp>
        <p:nvSpPr>
          <p:cNvPr id="5" name="Marcador de pie de página 4">
            <a:extLst>
              <a:ext uri="{FF2B5EF4-FFF2-40B4-BE49-F238E27FC236}">
                <a16:creationId xmlns:a16="http://schemas.microsoft.com/office/drawing/2014/main" id="{B25D8B0F-44E2-4C38-91A9-ACDF2DD2D6AD}"/>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C661A3E0-EA50-433E-A2AA-213DAFB6404E}"/>
              </a:ext>
            </a:extLst>
          </p:cNvPr>
          <p:cNvSpPr>
            <a:spLocks noGrp="1"/>
          </p:cNvSpPr>
          <p:nvPr>
            <p:ph type="sldNum" sz="quarter" idx="12"/>
          </p:nvPr>
        </p:nvSpPr>
        <p:spPr/>
        <p:txBody>
          <a:bodyPr/>
          <a:lstStyle/>
          <a:p>
            <a:fld id="{D62E4E2B-6C83-4C79-B545-67C46A76D299}" type="slidenum">
              <a:rPr lang="es-ES" smtClean="0"/>
              <a:t>24</a:t>
            </a:fld>
            <a:endParaRPr lang="es-ES"/>
          </a:p>
        </p:txBody>
      </p:sp>
    </p:spTree>
    <p:extLst>
      <p:ext uri="{BB962C8B-B14F-4D97-AF65-F5344CB8AC3E}">
        <p14:creationId xmlns:p14="http://schemas.microsoft.com/office/powerpoint/2010/main" val="2665657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D3413E-5ECD-40D1-B86E-43DEAA7DA191}"/>
              </a:ext>
            </a:extLst>
          </p:cNvPr>
          <p:cNvSpPr>
            <a:spLocks noGrp="1"/>
          </p:cNvSpPr>
          <p:nvPr>
            <p:ph type="title"/>
          </p:nvPr>
        </p:nvSpPr>
        <p:spPr>
          <a:xfrm>
            <a:off x="457200" y="274638"/>
            <a:ext cx="8229600" cy="922114"/>
          </a:xfrm>
        </p:spPr>
        <p:txBody>
          <a:bodyPr>
            <a:normAutofit/>
          </a:bodyPr>
          <a:lstStyle/>
          <a:p>
            <a:r>
              <a:rPr lang="es-ES" b="1" dirty="0"/>
              <a:t>CROSS-VALIDATION MÚLTIPLE</a:t>
            </a:r>
          </a:p>
        </p:txBody>
      </p:sp>
      <p:sp>
        <p:nvSpPr>
          <p:cNvPr id="3" name="Marcador de contenido 2">
            <a:extLst>
              <a:ext uri="{FF2B5EF4-FFF2-40B4-BE49-F238E27FC236}">
                <a16:creationId xmlns:a16="http://schemas.microsoft.com/office/drawing/2014/main" id="{55008168-7064-4826-98BD-19B712A99054}"/>
              </a:ext>
            </a:extLst>
          </p:cNvPr>
          <p:cNvSpPr>
            <a:spLocks noGrp="1"/>
          </p:cNvSpPr>
          <p:nvPr>
            <p:ph idx="1"/>
          </p:nvPr>
        </p:nvSpPr>
        <p:spPr>
          <a:xfrm>
            <a:off x="457199" y="1196752"/>
            <a:ext cx="8411319" cy="5386610"/>
          </a:xfrm>
        </p:spPr>
        <p:txBody>
          <a:bodyPr>
            <a:normAutofit/>
          </a:bodyPr>
          <a:lstStyle/>
          <a:p>
            <a:r>
              <a:rPr lang="es-ES" sz="2800" dirty="0"/>
              <a:t>El comportamiento de la verosimilitud en el conjunto de entrenamiento no es un buen indicador</a:t>
            </a:r>
          </a:p>
          <a:p>
            <a:r>
              <a:rPr lang="es-ES" sz="2800" dirty="0"/>
              <a:t>Estimar los parámetros minimizando los errores de predicción  (maximizando verosimilitud) en </a:t>
            </a:r>
            <a:r>
              <a:rPr lang="es-ES" sz="2800" b="1" dirty="0"/>
              <a:t>datos con los que el modelo no ha sido entrenado</a:t>
            </a:r>
            <a:r>
              <a:rPr lang="es-ES" sz="2800" dirty="0"/>
              <a:t>.</a:t>
            </a:r>
          </a:p>
          <a:p>
            <a:r>
              <a:rPr lang="es-ES" sz="2800" b="1" dirty="0"/>
              <a:t>Validación cruzada múltiple: dividir los datos en S grupos</a:t>
            </a:r>
            <a:r>
              <a:rPr lang="es-ES" sz="2800" dirty="0"/>
              <a:t>; usar S-1 para entrenamiento</a:t>
            </a:r>
          </a:p>
          <a:p>
            <a:r>
              <a:rPr lang="es-ES" sz="2800" b="1" dirty="0"/>
              <a:t>Promediar</a:t>
            </a:r>
            <a:r>
              <a:rPr lang="es-ES" sz="2800" dirty="0"/>
              <a:t> la verosimilitud</a:t>
            </a:r>
          </a:p>
          <a:p>
            <a:endParaRPr lang="es-ES" sz="2800" dirty="0"/>
          </a:p>
        </p:txBody>
      </p:sp>
      <p:pic>
        <p:nvPicPr>
          <p:cNvPr id="4" name="Imagen 3">
            <a:extLst>
              <a:ext uri="{FF2B5EF4-FFF2-40B4-BE49-F238E27FC236}">
                <a16:creationId xmlns:a16="http://schemas.microsoft.com/office/drawing/2014/main" id="{E4A6ED35-6982-41C9-8E9B-24B42CE0F428}"/>
              </a:ext>
            </a:extLst>
          </p:cNvPr>
          <p:cNvPicPr>
            <a:picLocks noChangeAspect="1"/>
          </p:cNvPicPr>
          <p:nvPr/>
        </p:nvPicPr>
        <p:blipFill>
          <a:blip r:embed="rId4"/>
          <a:stretch>
            <a:fillRect/>
          </a:stretch>
        </p:blipFill>
        <p:spPr>
          <a:xfrm>
            <a:off x="5868144" y="4293646"/>
            <a:ext cx="3000375" cy="2228850"/>
          </a:xfrm>
          <a:prstGeom prst="rect">
            <a:avLst/>
          </a:prstGeom>
        </p:spPr>
      </p:pic>
      <p:graphicFrame>
        <p:nvGraphicFramePr>
          <p:cNvPr id="5" name="Objeto 4">
            <a:extLst>
              <a:ext uri="{FF2B5EF4-FFF2-40B4-BE49-F238E27FC236}">
                <a16:creationId xmlns:a16="http://schemas.microsoft.com/office/drawing/2014/main" id="{C97225EA-1ECF-4F85-85A3-5AEB884EFFFE}"/>
              </a:ext>
            </a:extLst>
          </p:cNvPr>
          <p:cNvGraphicFramePr>
            <a:graphicFrameLocks noChangeAspect="1"/>
          </p:cNvGraphicFramePr>
          <p:nvPr/>
        </p:nvGraphicFramePr>
        <p:xfrm>
          <a:off x="1019919" y="4968699"/>
          <a:ext cx="4314825" cy="1614663"/>
        </p:xfrm>
        <a:graphic>
          <a:graphicData uri="http://schemas.openxmlformats.org/presentationml/2006/ole">
            <mc:AlternateContent xmlns:mc="http://schemas.openxmlformats.org/markup-compatibility/2006">
              <mc:Choice xmlns:v="urn:schemas-microsoft-com:vml" Requires="v">
                <p:oleObj spid="_x0000_s44199" name="Equation" r:id="rId5" imgW="2171520" imgH="812520" progId="Equation.DSMT4">
                  <p:embed/>
                </p:oleObj>
              </mc:Choice>
              <mc:Fallback>
                <p:oleObj name="Equation" r:id="rId5" imgW="2171520" imgH="812520" progId="Equation.DSMT4">
                  <p:embed/>
                  <p:pic>
                    <p:nvPicPr>
                      <p:cNvPr id="5" name="Objeto 4">
                        <a:extLst>
                          <a:ext uri="{FF2B5EF4-FFF2-40B4-BE49-F238E27FC236}">
                            <a16:creationId xmlns:a16="http://schemas.microsoft.com/office/drawing/2014/main" id="{C97225EA-1ECF-4F85-85A3-5AEB884EFFFE}"/>
                          </a:ext>
                        </a:extLst>
                      </p:cNvPr>
                      <p:cNvPicPr/>
                      <p:nvPr/>
                    </p:nvPicPr>
                    <p:blipFill>
                      <a:blip r:embed="rId6"/>
                      <a:stretch>
                        <a:fillRect/>
                      </a:stretch>
                    </p:blipFill>
                    <p:spPr>
                      <a:xfrm>
                        <a:off x="1019919" y="4968699"/>
                        <a:ext cx="4314825" cy="1614663"/>
                      </a:xfrm>
                      <a:prstGeom prst="rect">
                        <a:avLst/>
                      </a:prstGeom>
                    </p:spPr>
                  </p:pic>
                </p:oleObj>
              </mc:Fallback>
            </mc:AlternateContent>
          </a:graphicData>
        </a:graphic>
      </p:graphicFrame>
      <p:sp>
        <p:nvSpPr>
          <p:cNvPr id="6" name="Marcador de número de diapositiva 5">
            <a:extLst>
              <a:ext uri="{FF2B5EF4-FFF2-40B4-BE49-F238E27FC236}">
                <a16:creationId xmlns:a16="http://schemas.microsoft.com/office/drawing/2014/main" id="{2FD03769-6CF0-415B-9532-3D3EDFF636FA}"/>
              </a:ext>
            </a:extLst>
          </p:cNvPr>
          <p:cNvSpPr>
            <a:spLocks noGrp="1"/>
          </p:cNvSpPr>
          <p:nvPr>
            <p:ph type="sldNum" sz="quarter" idx="12"/>
          </p:nvPr>
        </p:nvSpPr>
        <p:spPr/>
        <p:txBody>
          <a:bodyPr/>
          <a:lstStyle/>
          <a:p>
            <a:fld id="{CCB3DA95-6B99-4CF2-991F-2E29FE2BC9C1}" type="slidenum">
              <a:rPr lang="es-ES" smtClean="0"/>
              <a:t>25</a:t>
            </a:fld>
            <a:endParaRPr lang="es-ES"/>
          </a:p>
        </p:txBody>
      </p:sp>
      <p:sp>
        <p:nvSpPr>
          <p:cNvPr id="7" name="Marcador de pie de página 6">
            <a:extLst>
              <a:ext uri="{FF2B5EF4-FFF2-40B4-BE49-F238E27FC236}">
                <a16:creationId xmlns:a16="http://schemas.microsoft.com/office/drawing/2014/main" id="{FAF5CA52-E359-478E-AE99-750259A47010}"/>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4267609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93AB8D-D4C8-406D-8298-C32226BB646F}"/>
              </a:ext>
            </a:extLst>
          </p:cNvPr>
          <p:cNvSpPr>
            <a:spLocks noGrp="1"/>
          </p:cNvSpPr>
          <p:nvPr>
            <p:ph type="title"/>
          </p:nvPr>
        </p:nvSpPr>
        <p:spPr>
          <a:xfrm>
            <a:off x="323528" y="274638"/>
            <a:ext cx="8568952" cy="1143000"/>
          </a:xfrm>
        </p:spPr>
        <p:txBody>
          <a:bodyPr>
            <a:noAutofit/>
          </a:bodyPr>
          <a:lstStyle/>
          <a:p>
            <a:r>
              <a:rPr lang="es-ES" sz="3600" b="1" dirty="0"/>
              <a:t>SELECCIÓN DEL NÚMERO DE ÉPOCAS DE ENTRENAMIENTO</a:t>
            </a:r>
          </a:p>
        </p:txBody>
      </p:sp>
      <p:pic>
        <p:nvPicPr>
          <p:cNvPr id="7" name="Marcador de contenido 6">
            <a:extLst>
              <a:ext uri="{FF2B5EF4-FFF2-40B4-BE49-F238E27FC236}">
                <a16:creationId xmlns:a16="http://schemas.microsoft.com/office/drawing/2014/main" id="{4B04CD6B-4C2E-4CA8-8460-E126E7A7B0CE}"/>
              </a:ext>
            </a:extLst>
          </p:cNvPr>
          <p:cNvPicPr>
            <a:picLocks noGrp="1" noChangeAspect="1"/>
          </p:cNvPicPr>
          <p:nvPr>
            <p:ph idx="1"/>
          </p:nvPr>
        </p:nvPicPr>
        <p:blipFill>
          <a:blip r:embed="rId3"/>
          <a:stretch>
            <a:fillRect/>
          </a:stretch>
        </p:blipFill>
        <p:spPr>
          <a:xfrm>
            <a:off x="827584" y="1763081"/>
            <a:ext cx="6984775" cy="4526881"/>
          </a:xfrm>
          <a:prstGeom prst="rect">
            <a:avLst/>
          </a:prstGeom>
        </p:spPr>
      </p:pic>
      <p:sp>
        <p:nvSpPr>
          <p:cNvPr id="5" name="Marcador de pie de página 4">
            <a:extLst>
              <a:ext uri="{FF2B5EF4-FFF2-40B4-BE49-F238E27FC236}">
                <a16:creationId xmlns:a16="http://schemas.microsoft.com/office/drawing/2014/main" id="{B25D8B0F-44E2-4C38-91A9-ACDF2DD2D6AD}"/>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C661A3E0-EA50-433E-A2AA-213DAFB6404E}"/>
              </a:ext>
            </a:extLst>
          </p:cNvPr>
          <p:cNvSpPr>
            <a:spLocks noGrp="1"/>
          </p:cNvSpPr>
          <p:nvPr>
            <p:ph type="sldNum" sz="quarter" idx="12"/>
          </p:nvPr>
        </p:nvSpPr>
        <p:spPr/>
        <p:txBody>
          <a:bodyPr/>
          <a:lstStyle/>
          <a:p>
            <a:fld id="{D62E4E2B-6C83-4C79-B545-67C46A76D299}" type="slidenum">
              <a:rPr lang="es-ES" smtClean="0"/>
              <a:t>26</a:t>
            </a:fld>
            <a:endParaRPr lang="es-ES"/>
          </a:p>
        </p:txBody>
      </p:sp>
    </p:spTree>
    <p:extLst>
      <p:ext uri="{BB962C8B-B14F-4D97-AF65-F5344CB8AC3E}">
        <p14:creationId xmlns:p14="http://schemas.microsoft.com/office/powerpoint/2010/main" val="4202139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97C4C6-7639-4AD5-A208-36731C3277DC}"/>
              </a:ext>
            </a:extLst>
          </p:cNvPr>
          <p:cNvSpPr>
            <a:spLocks noGrp="1"/>
          </p:cNvSpPr>
          <p:nvPr>
            <p:ph type="title"/>
          </p:nvPr>
        </p:nvSpPr>
        <p:spPr/>
        <p:txBody>
          <a:bodyPr>
            <a:normAutofit fontScale="90000"/>
          </a:bodyPr>
          <a:lstStyle/>
          <a:p>
            <a:r>
              <a:rPr lang="es-ES" b="1" dirty="0"/>
              <a:t>TRABAJOS PIONEROS DE REDES EN LITERATURA ECONOMÉTRICA</a:t>
            </a:r>
          </a:p>
        </p:txBody>
      </p:sp>
      <p:sp>
        <p:nvSpPr>
          <p:cNvPr id="3" name="Marcador de contenido 2">
            <a:extLst>
              <a:ext uri="{FF2B5EF4-FFF2-40B4-BE49-F238E27FC236}">
                <a16:creationId xmlns:a16="http://schemas.microsoft.com/office/drawing/2014/main" id="{1B6F7F17-8524-48A7-86B2-B2898D8A1BE2}"/>
              </a:ext>
            </a:extLst>
          </p:cNvPr>
          <p:cNvSpPr>
            <a:spLocks noGrp="1"/>
          </p:cNvSpPr>
          <p:nvPr>
            <p:ph idx="1"/>
          </p:nvPr>
        </p:nvSpPr>
        <p:spPr>
          <a:xfrm>
            <a:off x="457200" y="1600200"/>
            <a:ext cx="8229600" cy="4781128"/>
          </a:xfrm>
        </p:spPr>
        <p:txBody>
          <a:bodyPr>
            <a:normAutofit fontScale="85000" lnSpcReduction="10000"/>
          </a:bodyPr>
          <a:lstStyle/>
          <a:p>
            <a:r>
              <a:rPr lang="es-ES" dirty="0" err="1"/>
              <a:t>Kuan</a:t>
            </a:r>
            <a:r>
              <a:rPr lang="es-ES" dirty="0"/>
              <a:t> y White (1994). ANN: </a:t>
            </a:r>
            <a:r>
              <a:rPr lang="es-ES" dirty="0" err="1"/>
              <a:t>An</a:t>
            </a:r>
            <a:r>
              <a:rPr lang="es-ES" dirty="0"/>
              <a:t> </a:t>
            </a:r>
            <a:r>
              <a:rPr lang="es-ES" dirty="0" err="1"/>
              <a:t>Econometric</a:t>
            </a:r>
            <a:r>
              <a:rPr lang="es-ES" dirty="0"/>
              <a:t> </a:t>
            </a:r>
            <a:r>
              <a:rPr lang="es-ES" dirty="0" err="1"/>
              <a:t>Perspective</a:t>
            </a:r>
            <a:r>
              <a:rPr lang="es-ES" dirty="0"/>
              <a:t>. </a:t>
            </a:r>
            <a:r>
              <a:rPr lang="es-ES" dirty="0" err="1"/>
              <a:t>Econometric</a:t>
            </a:r>
            <a:r>
              <a:rPr lang="es-ES" dirty="0"/>
              <a:t> </a:t>
            </a:r>
            <a:r>
              <a:rPr lang="es-ES" dirty="0" err="1"/>
              <a:t>Reviews</a:t>
            </a:r>
            <a:r>
              <a:rPr lang="es-ES" dirty="0"/>
              <a:t> 13(1)</a:t>
            </a:r>
          </a:p>
          <a:p>
            <a:r>
              <a:rPr lang="en-US" dirty="0"/>
              <a:t>White (1989). Some Asymptotic Results for Learning in Single Hidden-Layer Feedforward Network Models. Journal of the American Statistical Association 84 (408)</a:t>
            </a:r>
          </a:p>
          <a:p>
            <a:r>
              <a:rPr lang="en-US" dirty="0"/>
              <a:t>White y Gallant (1992). Artificial Neural Networks: Approximation and Learning Theory. Blackwell.</a:t>
            </a:r>
          </a:p>
          <a:p>
            <a:r>
              <a:rPr lang="en-US" dirty="0"/>
              <a:t>E. </a:t>
            </a:r>
            <a:r>
              <a:rPr lang="en-US" dirty="0" err="1"/>
              <a:t>Maasoumi</a:t>
            </a:r>
            <a:r>
              <a:rPr lang="en-US" dirty="0"/>
              <a:t> , A. </a:t>
            </a:r>
            <a:r>
              <a:rPr lang="en-US" dirty="0" err="1"/>
              <a:t>Khotanzed</a:t>
            </a:r>
            <a:r>
              <a:rPr lang="en-US" dirty="0"/>
              <a:t> &amp; A. </a:t>
            </a:r>
            <a:r>
              <a:rPr lang="en-US" dirty="0" err="1"/>
              <a:t>Abaye</a:t>
            </a:r>
            <a:r>
              <a:rPr lang="en-US" dirty="0"/>
              <a:t> (1994) Artificial neural networks for some macroeconomic series: A first report Journal Econometric Reviews 13 (1)</a:t>
            </a:r>
          </a:p>
          <a:p>
            <a:endParaRPr lang="en-US" dirty="0"/>
          </a:p>
        </p:txBody>
      </p:sp>
      <p:sp>
        <p:nvSpPr>
          <p:cNvPr id="4" name="Marcador de pie de página 3">
            <a:extLst>
              <a:ext uri="{FF2B5EF4-FFF2-40B4-BE49-F238E27FC236}">
                <a16:creationId xmlns:a16="http://schemas.microsoft.com/office/drawing/2014/main" id="{87AC2CD2-98F8-4229-88CA-DF5291383030}"/>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3CFBBB60-BF62-45D7-A04D-8870DF95132F}"/>
              </a:ext>
            </a:extLst>
          </p:cNvPr>
          <p:cNvSpPr>
            <a:spLocks noGrp="1"/>
          </p:cNvSpPr>
          <p:nvPr>
            <p:ph type="sldNum" sz="quarter" idx="12"/>
          </p:nvPr>
        </p:nvSpPr>
        <p:spPr/>
        <p:txBody>
          <a:bodyPr/>
          <a:lstStyle/>
          <a:p>
            <a:fld id="{D62E4E2B-6C83-4C79-B545-67C46A76D299}" type="slidenum">
              <a:rPr lang="es-ES" smtClean="0"/>
              <a:t>27</a:t>
            </a:fld>
            <a:endParaRPr lang="es-ES"/>
          </a:p>
        </p:txBody>
      </p:sp>
    </p:spTree>
    <p:extLst>
      <p:ext uri="{BB962C8B-B14F-4D97-AF65-F5344CB8AC3E}">
        <p14:creationId xmlns:p14="http://schemas.microsoft.com/office/powerpoint/2010/main" val="834300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661E58C-B7B3-4D73-92AD-0B46B4DFCA5F}"/>
              </a:ext>
            </a:extLst>
          </p:cNvPr>
          <p:cNvSpPr>
            <a:spLocks noGrp="1"/>
          </p:cNvSpPr>
          <p:nvPr>
            <p:ph type="ctrTitle"/>
          </p:nvPr>
        </p:nvSpPr>
        <p:spPr/>
        <p:txBody>
          <a:bodyPr/>
          <a:lstStyle/>
          <a:p>
            <a:r>
              <a:rPr lang="es-ES" b="1" dirty="0"/>
              <a:t>REDES FEEDFORWARD</a:t>
            </a:r>
          </a:p>
        </p:txBody>
      </p:sp>
      <p:sp>
        <p:nvSpPr>
          <p:cNvPr id="5" name="Subtítulo 4">
            <a:extLst>
              <a:ext uri="{FF2B5EF4-FFF2-40B4-BE49-F238E27FC236}">
                <a16:creationId xmlns:a16="http://schemas.microsoft.com/office/drawing/2014/main" id="{064DEF40-512A-4A16-9251-10A31EBB4C6F}"/>
              </a:ext>
            </a:extLst>
          </p:cNvPr>
          <p:cNvSpPr>
            <a:spLocks noGrp="1"/>
          </p:cNvSpPr>
          <p:nvPr>
            <p:ph type="subTitle" idx="1"/>
          </p:nvPr>
        </p:nvSpPr>
        <p:spPr/>
        <p:txBody>
          <a:bodyPr/>
          <a:lstStyle/>
          <a:p>
            <a:r>
              <a:rPr lang="es-ES" b="1" dirty="0"/>
              <a:t>MATLAB</a:t>
            </a:r>
          </a:p>
          <a:p>
            <a:r>
              <a:rPr lang="es-ES" b="1" dirty="0"/>
              <a:t>FILAS: VARIABLES</a:t>
            </a:r>
          </a:p>
          <a:p>
            <a:r>
              <a:rPr lang="es-ES" b="1" dirty="0"/>
              <a:t>OBSERVACIONES: COLUMNAS</a:t>
            </a:r>
          </a:p>
        </p:txBody>
      </p:sp>
      <p:sp>
        <p:nvSpPr>
          <p:cNvPr id="2" name="Marcador de pie de página 1">
            <a:extLst>
              <a:ext uri="{FF2B5EF4-FFF2-40B4-BE49-F238E27FC236}">
                <a16:creationId xmlns:a16="http://schemas.microsoft.com/office/drawing/2014/main" id="{24F2C8DF-3656-47EE-8564-02515F33B689}"/>
              </a:ext>
            </a:extLst>
          </p:cNvPr>
          <p:cNvSpPr>
            <a:spLocks noGrp="1"/>
          </p:cNvSpPr>
          <p:nvPr>
            <p:ph type="ftr" sz="quarter" idx="11"/>
          </p:nvPr>
        </p:nvSpPr>
        <p:spPr/>
        <p:txBody>
          <a:bodyPr/>
          <a:lstStyle/>
          <a:p>
            <a:r>
              <a:rPr lang="es-ES"/>
              <a:t>Fernando Fernández Rodríguez (ULPGC)</a:t>
            </a:r>
          </a:p>
        </p:txBody>
      </p:sp>
      <p:sp>
        <p:nvSpPr>
          <p:cNvPr id="3" name="Marcador de número de diapositiva 2">
            <a:extLst>
              <a:ext uri="{FF2B5EF4-FFF2-40B4-BE49-F238E27FC236}">
                <a16:creationId xmlns:a16="http://schemas.microsoft.com/office/drawing/2014/main" id="{815E6F7C-7B72-4B44-AB63-743637EB495E}"/>
              </a:ext>
            </a:extLst>
          </p:cNvPr>
          <p:cNvSpPr>
            <a:spLocks noGrp="1"/>
          </p:cNvSpPr>
          <p:nvPr>
            <p:ph type="sldNum" sz="quarter" idx="12"/>
          </p:nvPr>
        </p:nvSpPr>
        <p:spPr/>
        <p:txBody>
          <a:bodyPr/>
          <a:lstStyle/>
          <a:p>
            <a:fld id="{D62E4E2B-6C83-4C79-B545-67C46A76D299}" type="slidenum">
              <a:rPr lang="es-ES" smtClean="0"/>
              <a:t>28</a:t>
            </a:fld>
            <a:endParaRPr lang="es-ES"/>
          </a:p>
        </p:txBody>
      </p:sp>
    </p:spTree>
    <p:extLst>
      <p:ext uri="{BB962C8B-B14F-4D97-AF65-F5344CB8AC3E}">
        <p14:creationId xmlns:p14="http://schemas.microsoft.com/office/powerpoint/2010/main" val="1605549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8EBE30-FBEF-4C4D-B6BF-98DCA4ADC294}"/>
              </a:ext>
            </a:extLst>
          </p:cNvPr>
          <p:cNvSpPr>
            <a:spLocks noGrp="1"/>
          </p:cNvSpPr>
          <p:nvPr>
            <p:ph type="title"/>
          </p:nvPr>
        </p:nvSpPr>
        <p:spPr/>
        <p:txBody>
          <a:bodyPr>
            <a:normAutofit fontScale="90000"/>
          </a:bodyPr>
          <a:lstStyle/>
          <a:p>
            <a:r>
              <a:rPr lang="es-ES" dirty="0"/>
              <a:t>APRENDIENDO A CALCULAR </a:t>
            </a:r>
            <a:br>
              <a:rPr lang="es-ES" dirty="0"/>
            </a:br>
            <a:r>
              <a:rPr lang="es-ES" dirty="0"/>
              <a:t>EL CUADRADO DE LA MEDIA</a:t>
            </a:r>
          </a:p>
        </p:txBody>
      </p:sp>
      <p:sp>
        <p:nvSpPr>
          <p:cNvPr id="3" name="Marcador de contenido 2">
            <a:extLst>
              <a:ext uri="{FF2B5EF4-FFF2-40B4-BE49-F238E27FC236}">
                <a16:creationId xmlns:a16="http://schemas.microsoft.com/office/drawing/2014/main" id="{4203589E-7AA5-4843-ADE4-77C33DC603DB}"/>
              </a:ext>
            </a:extLst>
          </p:cNvPr>
          <p:cNvSpPr>
            <a:spLocks noGrp="1"/>
          </p:cNvSpPr>
          <p:nvPr>
            <p:ph idx="1"/>
          </p:nvPr>
        </p:nvSpPr>
        <p:spPr/>
        <p:txBody>
          <a:bodyPr>
            <a:normAutofit fontScale="70000" lnSpcReduction="20000"/>
          </a:bodyPr>
          <a:lstStyle/>
          <a:p>
            <a:pPr marL="0" indent="0">
              <a:buNone/>
            </a:pPr>
            <a:endParaRPr lang="es-ES" dirty="0"/>
          </a:p>
          <a:p>
            <a:pPr marL="0" indent="0">
              <a:buNone/>
            </a:pPr>
            <a:endParaRPr lang="es-ES" dirty="0"/>
          </a:p>
          <a:p>
            <a:pPr marL="0" indent="0">
              <a:buNone/>
            </a:pPr>
            <a:endParaRPr lang="es-ES" dirty="0"/>
          </a:p>
          <a:p>
            <a:pPr marL="0" indent="0">
              <a:buNone/>
            </a:pPr>
            <a:r>
              <a:rPr lang="es-ES" sz="3400" dirty="0"/>
              <a:t>x=</a:t>
            </a:r>
            <a:r>
              <a:rPr lang="es-ES" sz="3400" dirty="0" err="1"/>
              <a:t>randn</a:t>
            </a:r>
            <a:r>
              <a:rPr lang="es-ES" sz="3400" dirty="0"/>
              <a:t>(5,50); % inputs: 50 muestras de 5 variables</a:t>
            </a:r>
          </a:p>
          <a:p>
            <a:pPr marL="0" indent="0">
              <a:buNone/>
            </a:pPr>
            <a:r>
              <a:rPr lang="es-ES" sz="3400" dirty="0"/>
              <a:t>t=mean(x).^2; % objetivos: 50 cuadrados de media</a:t>
            </a:r>
          </a:p>
          <a:p>
            <a:pPr marL="0" indent="0">
              <a:buNone/>
            </a:pPr>
            <a:r>
              <a:rPr lang="es-ES" sz="3400" dirty="0"/>
              <a:t>net = </a:t>
            </a:r>
            <a:r>
              <a:rPr lang="es-ES" sz="3400" b="1" dirty="0" err="1">
                <a:solidFill>
                  <a:srgbClr val="FF0000"/>
                </a:solidFill>
              </a:rPr>
              <a:t>feedforwardnet</a:t>
            </a:r>
            <a:r>
              <a:rPr lang="es-ES" sz="3400" dirty="0"/>
              <a:t>(20); % 20 neuronas capa oculta </a:t>
            </a:r>
          </a:p>
          <a:p>
            <a:pPr marL="0" indent="0">
              <a:buNone/>
            </a:pPr>
            <a:r>
              <a:rPr lang="es-ES" sz="3400" dirty="0"/>
              <a:t>% red(5,20,1)</a:t>
            </a:r>
          </a:p>
          <a:p>
            <a:pPr marL="0" indent="0">
              <a:buNone/>
            </a:pPr>
            <a:r>
              <a:rPr lang="es-ES" sz="3400" dirty="0"/>
              <a:t>[</a:t>
            </a:r>
            <a:r>
              <a:rPr lang="es-ES" sz="3400" dirty="0" err="1"/>
              <a:t>net,tr</a:t>
            </a:r>
            <a:r>
              <a:rPr lang="es-ES" sz="3400" dirty="0"/>
              <a:t>] = </a:t>
            </a:r>
            <a:r>
              <a:rPr lang="es-ES" sz="3400" b="1" dirty="0" err="1">
                <a:solidFill>
                  <a:srgbClr val="FF0000"/>
                </a:solidFill>
              </a:rPr>
              <a:t>train</a:t>
            </a:r>
            <a:r>
              <a:rPr lang="es-ES" sz="3400" dirty="0"/>
              <a:t>(</a:t>
            </a:r>
            <a:r>
              <a:rPr lang="es-ES" sz="3400" dirty="0" err="1"/>
              <a:t>net,x,t</a:t>
            </a:r>
            <a:r>
              <a:rPr lang="es-ES" sz="3400" dirty="0"/>
              <a:t>); % net: red entrenada</a:t>
            </a:r>
          </a:p>
          <a:p>
            <a:pPr marL="0" indent="0">
              <a:buNone/>
            </a:pPr>
            <a:r>
              <a:rPr lang="es-ES" sz="3400" dirty="0"/>
              <a:t>% </a:t>
            </a:r>
            <a:r>
              <a:rPr lang="es-ES" sz="3400" dirty="0" err="1"/>
              <a:t>tr</a:t>
            </a:r>
            <a:r>
              <a:rPr lang="es-ES" sz="3400" dirty="0"/>
              <a:t>: información sobre la red entrenada</a:t>
            </a:r>
          </a:p>
          <a:p>
            <a:pPr marL="0" indent="0">
              <a:buNone/>
            </a:pPr>
            <a:r>
              <a:rPr lang="es-ES" sz="3400" dirty="0" err="1"/>
              <a:t>view</a:t>
            </a:r>
            <a:r>
              <a:rPr lang="es-ES" sz="3400" dirty="0"/>
              <a:t>(net)</a:t>
            </a:r>
          </a:p>
          <a:p>
            <a:pPr marL="0" indent="0">
              <a:buNone/>
            </a:pPr>
            <a:r>
              <a:rPr lang="es-ES" sz="3400" b="1" dirty="0">
                <a:solidFill>
                  <a:srgbClr val="FF0000"/>
                </a:solidFill>
              </a:rPr>
              <a:t>y=net(x); </a:t>
            </a:r>
            <a:r>
              <a:rPr lang="es-ES" sz="3400" dirty="0"/>
              <a:t>% </a:t>
            </a:r>
            <a:r>
              <a:rPr lang="es-ES" sz="3400" b="1" dirty="0">
                <a:solidFill>
                  <a:srgbClr val="FF0000"/>
                </a:solidFill>
              </a:rPr>
              <a:t>outputs</a:t>
            </a:r>
            <a:r>
              <a:rPr lang="es-ES" sz="3400" dirty="0"/>
              <a:t> de la red dados los inputs </a:t>
            </a:r>
          </a:p>
          <a:p>
            <a:pPr marL="0" indent="0">
              <a:buNone/>
            </a:pPr>
            <a:r>
              <a:rPr lang="es-ES" sz="3400" dirty="0" err="1"/>
              <a:t>perf</a:t>
            </a:r>
            <a:r>
              <a:rPr lang="es-ES" sz="3400" dirty="0"/>
              <a:t>=</a:t>
            </a:r>
            <a:r>
              <a:rPr lang="es-ES" sz="3400" b="1" dirty="0" err="1">
                <a:solidFill>
                  <a:srgbClr val="FF0000"/>
                </a:solidFill>
              </a:rPr>
              <a:t>perform</a:t>
            </a:r>
            <a:r>
              <a:rPr lang="es-ES" sz="3400" dirty="0"/>
              <a:t>(</a:t>
            </a:r>
            <a:r>
              <a:rPr lang="es-ES" sz="3400" dirty="0" err="1"/>
              <a:t>net,t,y</a:t>
            </a:r>
            <a:r>
              <a:rPr lang="es-ES" sz="3400" dirty="0"/>
              <a:t>) % error cuadrático medio de ejecución</a:t>
            </a:r>
          </a:p>
        </p:txBody>
      </p:sp>
      <p:sp>
        <p:nvSpPr>
          <p:cNvPr id="4" name="Marcador de pie de página 3">
            <a:extLst>
              <a:ext uri="{FF2B5EF4-FFF2-40B4-BE49-F238E27FC236}">
                <a16:creationId xmlns:a16="http://schemas.microsoft.com/office/drawing/2014/main" id="{78EA0F20-6B98-4972-8605-2F2B6C95E40E}"/>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E09071A7-FA33-435D-AB60-7F0CF45B609C}"/>
              </a:ext>
            </a:extLst>
          </p:cNvPr>
          <p:cNvSpPr>
            <a:spLocks noGrp="1"/>
          </p:cNvSpPr>
          <p:nvPr>
            <p:ph type="sldNum" sz="quarter" idx="12"/>
          </p:nvPr>
        </p:nvSpPr>
        <p:spPr/>
        <p:txBody>
          <a:bodyPr/>
          <a:lstStyle/>
          <a:p>
            <a:fld id="{D62E4E2B-6C83-4C79-B545-67C46A76D299}" type="slidenum">
              <a:rPr lang="es-ES" smtClean="0"/>
              <a:t>29</a:t>
            </a:fld>
            <a:endParaRPr lang="es-ES"/>
          </a:p>
        </p:txBody>
      </p:sp>
      <p:graphicFrame>
        <p:nvGraphicFramePr>
          <p:cNvPr id="6" name="Objeto 5">
            <a:extLst>
              <a:ext uri="{FF2B5EF4-FFF2-40B4-BE49-F238E27FC236}">
                <a16:creationId xmlns:a16="http://schemas.microsoft.com/office/drawing/2014/main" id="{A14D85DC-8DA9-406B-88D2-F59EFCD3B481}"/>
              </a:ext>
            </a:extLst>
          </p:cNvPr>
          <p:cNvGraphicFramePr>
            <a:graphicFrameLocks noChangeAspect="1"/>
          </p:cNvGraphicFramePr>
          <p:nvPr/>
        </p:nvGraphicFramePr>
        <p:xfrm>
          <a:off x="683568" y="1547149"/>
          <a:ext cx="2585646" cy="1017755"/>
        </p:xfrm>
        <a:graphic>
          <a:graphicData uri="http://schemas.openxmlformats.org/presentationml/2006/ole">
            <mc:AlternateContent xmlns:mc="http://schemas.openxmlformats.org/markup-compatibility/2006">
              <mc:Choice xmlns:v="urn:schemas-microsoft-com:vml" Requires="v">
                <p:oleObj spid="_x0000_s46230" name="Equation" r:id="rId4" imgW="1193760" imgH="469800" progId="Equation.DSMT4">
                  <p:embed/>
                </p:oleObj>
              </mc:Choice>
              <mc:Fallback>
                <p:oleObj name="Equation" r:id="rId4" imgW="1193760" imgH="469800" progId="Equation.DSMT4">
                  <p:embed/>
                  <p:pic>
                    <p:nvPicPr>
                      <p:cNvPr id="6" name="Objeto 5">
                        <a:extLst>
                          <a:ext uri="{FF2B5EF4-FFF2-40B4-BE49-F238E27FC236}">
                            <a16:creationId xmlns:a16="http://schemas.microsoft.com/office/drawing/2014/main" id="{A14D85DC-8DA9-406B-88D2-F59EFCD3B481}"/>
                          </a:ext>
                        </a:extLst>
                      </p:cNvPr>
                      <p:cNvPicPr/>
                      <p:nvPr/>
                    </p:nvPicPr>
                    <p:blipFill>
                      <a:blip r:embed="rId5"/>
                      <a:stretch>
                        <a:fillRect/>
                      </a:stretch>
                    </p:blipFill>
                    <p:spPr>
                      <a:xfrm>
                        <a:off x="683568" y="1547149"/>
                        <a:ext cx="2585646" cy="1017755"/>
                      </a:xfrm>
                      <a:prstGeom prst="rect">
                        <a:avLst/>
                      </a:prstGeom>
                    </p:spPr>
                  </p:pic>
                </p:oleObj>
              </mc:Fallback>
            </mc:AlternateContent>
          </a:graphicData>
        </a:graphic>
      </p:graphicFrame>
      <p:pic>
        <p:nvPicPr>
          <p:cNvPr id="7" name="Imagen 6">
            <a:extLst>
              <a:ext uri="{FF2B5EF4-FFF2-40B4-BE49-F238E27FC236}">
                <a16:creationId xmlns:a16="http://schemas.microsoft.com/office/drawing/2014/main" id="{A4AB886E-4B0D-4F71-9284-A3004F7C5394}"/>
              </a:ext>
            </a:extLst>
          </p:cNvPr>
          <p:cNvPicPr>
            <a:picLocks noChangeAspect="1"/>
          </p:cNvPicPr>
          <p:nvPr/>
        </p:nvPicPr>
        <p:blipFill>
          <a:blip r:embed="rId6"/>
          <a:stretch>
            <a:fillRect/>
          </a:stretch>
        </p:blipFill>
        <p:spPr>
          <a:xfrm>
            <a:off x="4942383" y="1377475"/>
            <a:ext cx="3744417" cy="1280084"/>
          </a:xfrm>
          <a:prstGeom prst="rect">
            <a:avLst/>
          </a:prstGeom>
        </p:spPr>
      </p:pic>
    </p:spTree>
    <p:extLst>
      <p:ext uri="{BB962C8B-B14F-4D97-AF65-F5344CB8AC3E}">
        <p14:creationId xmlns:p14="http://schemas.microsoft.com/office/powerpoint/2010/main" val="3747457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ES" b="1" dirty="0"/>
              <a:t>PERCEPTRÓN: McCulloch y </a:t>
            </a:r>
            <a:r>
              <a:rPr lang="es-ES" b="1" dirty="0" err="1"/>
              <a:t>Pits</a:t>
            </a:r>
            <a:r>
              <a:rPr lang="es-ES" b="1" dirty="0"/>
              <a:t> (1943)</a:t>
            </a:r>
          </a:p>
        </p:txBody>
      </p:sp>
      <p:sp>
        <p:nvSpPr>
          <p:cNvPr id="3" name="2 Marcador de contenido"/>
          <p:cNvSpPr>
            <a:spLocks noGrp="1"/>
          </p:cNvSpPr>
          <p:nvPr>
            <p:ph idx="1"/>
          </p:nvPr>
        </p:nvSpPr>
        <p:spPr/>
        <p:txBody>
          <a:bodyPr>
            <a:normAutofit/>
          </a:bodyPr>
          <a:lstStyle/>
          <a:p>
            <a:endParaRPr lang="es-ES" sz="2400" dirty="0"/>
          </a:p>
          <a:p>
            <a:endParaRPr lang="es-ES" sz="2400" dirty="0"/>
          </a:p>
          <a:p>
            <a:endParaRPr lang="es-ES" sz="2400" dirty="0"/>
          </a:p>
          <a:p>
            <a:endParaRPr lang="es-ES" sz="2400" dirty="0"/>
          </a:p>
        </p:txBody>
      </p:sp>
      <p:pic>
        <p:nvPicPr>
          <p:cNvPr id="6" name="Imagen 5">
            <a:extLst>
              <a:ext uri="{FF2B5EF4-FFF2-40B4-BE49-F238E27FC236}">
                <a16:creationId xmlns:a16="http://schemas.microsoft.com/office/drawing/2014/main" id="{95D51657-53E3-4015-8B98-9E2FE9E1F046}"/>
              </a:ext>
            </a:extLst>
          </p:cNvPr>
          <p:cNvPicPr>
            <a:picLocks noChangeAspect="1"/>
          </p:cNvPicPr>
          <p:nvPr/>
        </p:nvPicPr>
        <p:blipFill>
          <a:blip r:embed="rId4"/>
          <a:stretch>
            <a:fillRect/>
          </a:stretch>
        </p:blipFill>
        <p:spPr>
          <a:xfrm>
            <a:off x="296735" y="1908561"/>
            <a:ext cx="7355160" cy="4812914"/>
          </a:xfrm>
          <a:prstGeom prst="rect">
            <a:avLst/>
          </a:prstGeom>
        </p:spPr>
      </p:pic>
      <p:sp>
        <p:nvSpPr>
          <p:cNvPr id="4" name="Marcador de pie de página 3">
            <a:extLst>
              <a:ext uri="{FF2B5EF4-FFF2-40B4-BE49-F238E27FC236}">
                <a16:creationId xmlns:a16="http://schemas.microsoft.com/office/drawing/2014/main" id="{1E66366F-85B3-4053-8A60-73989FBBCD1F}"/>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F64E2BF9-88DD-4395-8AB4-7E7C37409D4C}"/>
              </a:ext>
            </a:extLst>
          </p:cNvPr>
          <p:cNvSpPr>
            <a:spLocks noGrp="1"/>
          </p:cNvSpPr>
          <p:nvPr>
            <p:ph type="sldNum" sz="quarter" idx="12"/>
          </p:nvPr>
        </p:nvSpPr>
        <p:spPr/>
        <p:txBody>
          <a:bodyPr/>
          <a:lstStyle/>
          <a:p>
            <a:fld id="{D62E4E2B-6C83-4C79-B545-67C46A76D299}" type="slidenum">
              <a:rPr lang="es-ES" smtClean="0"/>
              <a:t>3</a:t>
            </a:fld>
            <a:endParaRPr lang="es-ES"/>
          </a:p>
        </p:txBody>
      </p:sp>
      <p:graphicFrame>
        <p:nvGraphicFramePr>
          <p:cNvPr id="7" name="Objeto 6">
            <a:extLst>
              <a:ext uri="{FF2B5EF4-FFF2-40B4-BE49-F238E27FC236}">
                <a16:creationId xmlns:a16="http://schemas.microsoft.com/office/drawing/2014/main" id="{F01AF03F-6FFF-44FC-BEA7-14699278CA1E}"/>
              </a:ext>
            </a:extLst>
          </p:cNvPr>
          <p:cNvGraphicFramePr>
            <a:graphicFrameLocks noChangeAspect="1"/>
          </p:cNvGraphicFramePr>
          <p:nvPr>
            <p:extLst>
              <p:ext uri="{D42A27DB-BD31-4B8C-83A1-F6EECF244321}">
                <p14:modId xmlns:p14="http://schemas.microsoft.com/office/powerpoint/2010/main" val="145958728"/>
              </p:ext>
            </p:extLst>
          </p:nvPr>
        </p:nvGraphicFramePr>
        <p:xfrm>
          <a:off x="4189413" y="981075"/>
          <a:ext cx="4727575" cy="1824038"/>
        </p:xfrm>
        <a:graphic>
          <a:graphicData uri="http://schemas.openxmlformats.org/presentationml/2006/ole">
            <mc:AlternateContent xmlns:mc="http://schemas.openxmlformats.org/markup-compatibility/2006">
              <mc:Choice xmlns:v="urn:schemas-microsoft-com:vml" Requires="v">
                <p:oleObj spid="_x0000_s42198" name="Equation" r:id="rId5" imgW="2501640" imgH="965160" progId="Equation.DSMT4">
                  <p:embed/>
                </p:oleObj>
              </mc:Choice>
              <mc:Fallback>
                <p:oleObj name="Equation" r:id="rId5" imgW="2501640" imgH="965160" progId="Equation.DSMT4">
                  <p:embed/>
                  <p:pic>
                    <p:nvPicPr>
                      <p:cNvPr id="0" name=""/>
                      <p:cNvPicPr/>
                      <p:nvPr/>
                    </p:nvPicPr>
                    <p:blipFill>
                      <a:blip r:embed="rId6"/>
                      <a:stretch>
                        <a:fillRect/>
                      </a:stretch>
                    </p:blipFill>
                    <p:spPr>
                      <a:xfrm>
                        <a:off x="4189413" y="981075"/>
                        <a:ext cx="4727575" cy="1824038"/>
                      </a:xfrm>
                      <a:prstGeom prst="rect">
                        <a:avLst/>
                      </a:prstGeom>
                    </p:spPr>
                  </p:pic>
                </p:oleObj>
              </mc:Fallback>
            </mc:AlternateContent>
          </a:graphicData>
        </a:graphic>
      </p:graphicFrame>
    </p:spTree>
    <p:extLst>
      <p:ext uri="{BB962C8B-B14F-4D97-AF65-F5344CB8AC3E}">
        <p14:creationId xmlns:p14="http://schemas.microsoft.com/office/powerpoint/2010/main" val="3679128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D9B531-274E-41DA-9E00-2010DB59F725}"/>
              </a:ext>
            </a:extLst>
          </p:cNvPr>
          <p:cNvSpPr>
            <a:spLocks noGrp="1"/>
          </p:cNvSpPr>
          <p:nvPr>
            <p:ph type="title"/>
          </p:nvPr>
        </p:nvSpPr>
        <p:spPr>
          <a:xfrm>
            <a:off x="457200" y="274638"/>
            <a:ext cx="8229600" cy="682627"/>
          </a:xfrm>
        </p:spPr>
        <p:txBody>
          <a:bodyPr>
            <a:normAutofit fontScale="90000"/>
          </a:bodyPr>
          <a:lstStyle/>
          <a:p>
            <a:r>
              <a:rPr lang="es-ES" b="1" dirty="0"/>
              <a:t>EVALUACIÓN DE LA </a:t>
            </a:r>
            <a:r>
              <a:rPr lang="es-ES" b="1" dirty="0">
                <a:solidFill>
                  <a:srgbClr val="FF0000"/>
                </a:solidFill>
              </a:rPr>
              <a:t>PREDICCIÓN</a:t>
            </a:r>
          </a:p>
        </p:txBody>
      </p:sp>
      <p:sp>
        <p:nvSpPr>
          <p:cNvPr id="3" name="Marcador de contenido 2">
            <a:extLst>
              <a:ext uri="{FF2B5EF4-FFF2-40B4-BE49-F238E27FC236}">
                <a16:creationId xmlns:a16="http://schemas.microsoft.com/office/drawing/2014/main" id="{1305E7F8-1BED-48CE-888A-B804E92CF6CC}"/>
              </a:ext>
            </a:extLst>
          </p:cNvPr>
          <p:cNvSpPr>
            <a:spLocks noGrp="1"/>
          </p:cNvSpPr>
          <p:nvPr>
            <p:ph idx="1"/>
          </p:nvPr>
        </p:nvSpPr>
        <p:spPr>
          <a:xfrm>
            <a:off x="457200" y="1187452"/>
            <a:ext cx="8229600" cy="4938712"/>
          </a:xfrm>
        </p:spPr>
        <p:txBody>
          <a:bodyPr>
            <a:normAutofit fontScale="92500" lnSpcReduction="20000"/>
          </a:bodyPr>
          <a:lstStyle/>
          <a:p>
            <a:pPr marL="0" indent="0">
              <a:buNone/>
            </a:pPr>
            <a:r>
              <a:rPr lang="fr-FR" sz="2800" dirty="0"/>
              <a:t>plot((1:50),</a:t>
            </a:r>
            <a:r>
              <a:rPr lang="fr-FR" sz="2800" dirty="0" err="1"/>
              <a:t>y,'r</a:t>
            </a:r>
            <a:r>
              <a:rPr lang="fr-FR" sz="2800" dirty="0"/>
              <a:t>',(1:50),</a:t>
            </a:r>
            <a:r>
              <a:rPr lang="fr-FR" sz="2800" dirty="0" err="1"/>
              <a:t>t,'b</a:t>
            </a:r>
            <a:r>
              <a:rPr lang="fr-FR" sz="2800" dirty="0"/>
              <a:t>')</a:t>
            </a:r>
          </a:p>
          <a:p>
            <a:pPr marL="0" indent="0">
              <a:buNone/>
            </a:pPr>
            <a:r>
              <a:rPr lang="fr-FR" sz="2800" dirty="0"/>
              <a:t>% </a:t>
            </a:r>
            <a:r>
              <a:rPr lang="fr-FR" sz="2800" dirty="0" err="1"/>
              <a:t>Predicciones</a:t>
            </a:r>
            <a:r>
              <a:rPr lang="fr-FR" sz="2800" dirty="0"/>
              <a:t> </a:t>
            </a:r>
            <a:r>
              <a:rPr lang="fr-FR" sz="2800" dirty="0" err="1"/>
              <a:t>frente</a:t>
            </a:r>
            <a:r>
              <a:rPr lang="fr-FR" sz="2800" dirty="0"/>
              <a:t> a </a:t>
            </a:r>
            <a:r>
              <a:rPr lang="fr-FR" sz="2800" dirty="0" err="1"/>
              <a:t>objetivos</a:t>
            </a:r>
            <a:r>
              <a:rPr lang="fr-FR" sz="2800" dirty="0"/>
              <a:t> [y' t ']</a:t>
            </a:r>
          </a:p>
          <a:p>
            <a:pPr marL="0" indent="0">
              <a:buNone/>
            </a:pPr>
            <a:endParaRPr lang="fr-FR" sz="2800" dirty="0"/>
          </a:p>
          <a:p>
            <a:pPr marL="0" indent="0">
              <a:buNone/>
            </a:pPr>
            <a:r>
              <a:rPr lang="pl-PL" sz="2800" dirty="0"/>
              <a:t>z=[0.1;0.2;0.3;0.4;0.5];</a:t>
            </a:r>
          </a:p>
          <a:p>
            <a:pPr marL="0" indent="0">
              <a:buNone/>
            </a:pPr>
            <a:r>
              <a:rPr lang="es-ES" sz="2800" dirty="0"/>
              <a:t>[</a:t>
            </a:r>
            <a:r>
              <a:rPr lang="pl-PL" sz="2800" dirty="0"/>
              <a:t>net(z) mean(z).^2</a:t>
            </a:r>
            <a:r>
              <a:rPr lang="es-ES" sz="2800" dirty="0"/>
              <a:t>]</a:t>
            </a:r>
            <a:r>
              <a:rPr lang="pl-PL" sz="2800" dirty="0"/>
              <a:t> </a:t>
            </a:r>
            <a:r>
              <a:rPr lang="es-ES" sz="2800" dirty="0"/>
              <a:t>% [</a:t>
            </a:r>
            <a:r>
              <a:rPr lang="pl-PL" sz="2800" dirty="0"/>
              <a:t>0.0863</a:t>
            </a:r>
            <a:r>
              <a:rPr lang="es-ES" sz="2800" dirty="0"/>
              <a:t> </a:t>
            </a:r>
            <a:r>
              <a:rPr lang="pl-PL" sz="2800" dirty="0"/>
              <a:t>0.0900</a:t>
            </a:r>
            <a:r>
              <a:rPr lang="es-ES" sz="2800" dirty="0"/>
              <a:t>]</a:t>
            </a:r>
          </a:p>
          <a:p>
            <a:pPr marL="0" indent="0">
              <a:buNone/>
            </a:pPr>
            <a:endParaRPr lang="fr-FR" sz="2800" dirty="0"/>
          </a:p>
          <a:p>
            <a:pPr marL="0" indent="0">
              <a:buNone/>
            </a:pPr>
            <a:r>
              <a:rPr lang="pl-PL" sz="2800" dirty="0"/>
              <a:t>z=[1;2;3;4;5];</a:t>
            </a:r>
            <a:r>
              <a:rPr lang="es-ES" sz="2800" dirty="0"/>
              <a:t> </a:t>
            </a:r>
            <a:r>
              <a:rPr lang="es-ES" sz="2800" b="1" dirty="0"/>
              <a:t>[</a:t>
            </a:r>
            <a:r>
              <a:rPr lang="pl-PL" sz="2800" b="1" dirty="0"/>
              <a:t>net(z) mean(z).^2</a:t>
            </a:r>
            <a:r>
              <a:rPr lang="es-ES" sz="2800" b="1" dirty="0"/>
              <a:t>]  % [0.3984   9]</a:t>
            </a:r>
            <a:endParaRPr lang="pl-PL" sz="2800" b="1" dirty="0"/>
          </a:p>
          <a:p>
            <a:pPr marL="0" indent="0">
              <a:buNone/>
            </a:pPr>
            <a:r>
              <a:rPr lang="es-ES" sz="2800" dirty="0"/>
              <a:t>% Problema: la red se ha entrenado con </a:t>
            </a:r>
            <a:r>
              <a:rPr lang="es-ES" sz="2800" dirty="0" err="1"/>
              <a:t>randn</a:t>
            </a:r>
            <a:r>
              <a:rPr lang="es-ES" sz="2800" dirty="0"/>
              <a:t>.  </a:t>
            </a:r>
          </a:p>
          <a:p>
            <a:pPr marL="0" indent="0">
              <a:buNone/>
            </a:pPr>
            <a:r>
              <a:rPr lang="es-ES" sz="2800" b="1" dirty="0"/>
              <a:t>%Los niños, lo que aprenden en casa: x= 5*</a:t>
            </a:r>
            <a:r>
              <a:rPr lang="es-ES" sz="2800" b="1" dirty="0" err="1"/>
              <a:t>randn</a:t>
            </a:r>
            <a:r>
              <a:rPr lang="es-ES" sz="2800" b="1" dirty="0"/>
              <a:t>(5,500);</a:t>
            </a:r>
          </a:p>
          <a:p>
            <a:pPr marL="0" indent="0">
              <a:buNone/>
            </a:pPr>
            <a:r>
              <a:rPr lang="es-ES" sz="2800" dirty="0"/>
              <a:t>x=5*</a:t>
            </a:r>
            <a:r>
              <a:rPr lang="es-ES" sz="2800" dirty="0" err="1"/>
              <a:t>randn</a:t>
            </a:r>
            <a:r>
              <a:rPr lang="es-ES" sz="2800" dirty="0"/>
              <a:t>(5,500); t=mean(x).^2; </a:t>
            </a:r>
          </a:p>
          <a:p>
            <a:pPr marL="0" indent="0">
              <a:buNone/>
            </a:pPr>
            <a:r>
              <a:rPr lang="es-ES" sz="2800" dirty="0"/>
              <a:t>net = </a:t>
            </a:r>
            <a:r>
              <a:rPr lang="es-ES" sz="2800" b="1" dirty="0" err="1">
                <a:solidFill>
                  <a:srgbClr val="FF0000"/>
                </a:solidFill>
              </a:rPr>
              <a:t>feedforwardnet</a:t>
            </a:r>
            <a:r>
              <a:rPr lang="es-ES" sz="2800" dirty="0"/>
              <a:t>(20); [</a:t>
            </a:r>
            <a:r>
              <a:rPr lang="es-ES" sz="2800" dirty="0" err="1"/>
              <a:t>net,tr</a:t>
            </a:r>
            <a:r>
              <a:rPr lang="es-ES" sz="2800" dirty="0"/>
              <a:t>] = </a:t>
            </a:r>
            <a:r>
              <a:rPr lang="es-ES" sz="2800" b="1" dirty="0" err="1">
                <a:solidFill>
                  <a:srgbClr val="FF0000"/>
                </a:solidFill>
              </a:rPr>
              <a:t>train</a:t>
            </a:r>
            <a:r>
              <a:rPr lang="es-ES" sz="2800" dirty="0"/>
              <a:t>(</a:t>
            </a:r>
            <a:r>
              <a:rPr lang="es-ES" sz="2800" dirty="0" err="1"/>
              <a:t>net,x,t</a:t>
            </a:r>
            <a:r>
              <a:rPr lang="es-ES" sz="2800" dirty="0"/>
              <a:t>); </a:t>
            </a:r>
          </a:p>
          <a:p>
            <a:pPr marL="0" indent="0">
              <a:buNone/>
            </a:pPr>
            <a:r>
              <a:rPr lang="pl-PL" sz="2800" dirty="0"/>
              <a:t>z=[1;2;3;4;5];</a:t>
            </a:r>
            <a:r>
              <a:rPr lang="es-ES" sz="2800" dirty="0"/>
              <a:t> [</a:t>
            </a:r>
            <a:r>
              <a:rPr lang="pl-PL" sz="2800" dirty="0"/>
              <a:t>net(z) mean(z).^2</a:t>
            </a:r>
            <a:r>
              <a:rPr lang="es-ES" sz="2800" dirty="0"/>
              <a:t>]</a:t>
            </a:r>
            <a:r>
              <a:rPr lang="pl-PL" sz="2800" dirty="0"/>
              <a:t> </a:t>
            </a:r>
            <a:endParaRPr lang="es-ES" sz="2800" dirty="0"/>
          </a:p>
          <a:p>
            <a:pPr marL="0" indent="0">
              <a:buNone/>
            </a:pPr>
            <a:endParaRPr lang="fr-FR" sz="2800" b="1" dirty="0"/>
          </a:p>
        </p:txBody>
      </p:sp>
      <p:pic>
        <p:nvPicPr>
          <p:cNvPr id="5" name="Imagen 4">
            <a:extLst>
              <a:ext uri="{FF2B5EF4-FFF2-40B4-BE49-F238E27FC236}">
                <a16:creationId xmlns:a16="http://schemas.microsoft.com/office/drawing/2014/main" id="{2E80EDAA-B233-494D-8EDF-F28537867877}"/>
              </a:ext>
            </a:extLst>
          </p:cNvPr>
          <p:cNvPicPr>
            <a:picLocks noChangeAspect="1"/>
          </p:cNvPicPr>
          <p:nvPr/>
        </p:nvPicPr>
        <p:blipFill>
          <a:blip r:embed="rId3"/>
          <a:stretch>
            <a:fillRect/>
          </a:stretch>
        </p:blipFill>
        <p:spPr>
          <a:xfrm>
            <a:off x="5954260" y="1006309"/>
            <a:ext cx="3189740" cy="2388852"/>
          </a:xfrm>
          <a:prstGeom prst="rect">
            <a:avLst/>
          </a:prstGeom>
        </p:spPr>
      </p:pic>
      <p:sp>
        <p:nvSpPr>
          <p:cNvPr id="4" name="Marcador de pie de página 3">
            <a:extLst>
              <a:ext uri="{FF2B5EF4-FFF2-40B4-BE49-F238E27FC236}">
                <a16:creationId xmlns:a16="http://schemas.microsoft.com/office/drawing/2014/main" id="{D19B15ED-4B91-49BC-83F3-E9853C6F1DE4}"/>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57F93FF8-25E5-4DCC-9D2F-60C9055CBF20}"/>
              </a:ext>
            </a:extLst>
          </p:cNvPr>
          <p:cNvSpPr>
            <a:spLocks noGrp="1"/>
          </p:cNvSpPr>
          <p:nvPr>
            <p:ph type="sldNum" sz="quarter" idx="12"/>
          </p:nvPr>
        </p:nvSpPr>
        <p:spPr/>
        <p:txBody>
          <a:bodyPr/>
          <a:lstStyle/>
          <a:p>
            <a:fld id="{D62E4E2B-6C83-4C79-B545-67C46A76D299}" type="slidenum">
              <a:rPr lang="es-ES" smtClean="0"/>
              <a:t>30</a:t>
            </a:fld>
            <a:endParaRPr lang="es-ES"/>
          </a:p>
        </p:txBody>
      </p:sp>
    </p:spTree>
    <p:extLst>
      <p:ext uri="{BB962C8B-B14F-4D97-AF65-F5344CB8AC3E}">
        <p14:creationId xmlns:p14="http://schemas.microsoft.com/office/powerpoint/2010/main" val="107730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B856961-A083-4587-B21C-71925B779435}"/>
              </a:ext>
            </a:extLst>
          </p:cNvPr>
          <p:cNvSpPr>
            <a:spLocks noGrp="1"/>
          </p:cNvSpPr>
          <p:nvPr>
            <p:ph type="title"/>
          </p:nvPr>
        </p:nvSpPr>
        <p:spPr/>
        <p:txBody>
          <a:bodyPr>
            <a:normAutofit/>
          </a:bodyPr>
          <a:lstStyle/>
          <a:p>
            <a:pPr algn="ctr"/>
            <a:r>
              <a:rPr lang="es-ES" sz="2800" dirty="0"/>
              <a:t>ENTRENAMIENTO DE LA RED</a:t>
            </a:r>
          </a:p>
        </p:txBody>
      </p:sp>
      <p:pic>
        <p:nvPicPr>
          <p:cNvPr id="7" name="Marcador de contenido 6">
            <a:extLst>
              <a:ext uri="{FF2B5EF4-FFF2-40B4-BE49-F238E27FC236}">
                <a16:creationId xmlns:a16="http://schemas.microsoft.com/office/drawing/2014/main" id="{A49A8CCA-799F-4AE7-9D96-F37FEE7CE948}"/>
              </a:ext>
            </a:extLst>
          </p:cNvPr>
          <p:cNvPicPr>
            <a:picLocks noGrp="1" noChangeAspect="1"/>
          </p:cNvPicPr>
          <p:nvPr>
            <p:ph idx="1"/>
          </p:nvPr>
        </p:nvPicPr>
        <p:blipFill>
          <a:blip r:embed="rId3"/>
          <a:stretch>
            <a:fillRect/>
          </a:stretch>
        </p:blipFill>
        <p:spPr>
          <a:xfrm>
            <a:off x="4716016" y="229577"/>
            <a:ext cx="4095940" cy="6274441"/>
          </a:xfrm>
          <a:prstGeom prst="rect">
            <a:avLst/>
          </a:prstGeom>
        </p:spPr>
      </p:pic>
      <p:pic>
        <p:nvPicPr>
          <p:cNvPr id="8" name="Imagen 7">
            <a:extLst>
              <a:ext uri="{FF2B5EF4-FFF2-40B4-BE49-F238E27FC236}">
                <a16:creationId xmlns:a16="http://schemas.microsoft.com/office/drawing/2014/main" id="{4A52E838-08B6-459C-A079-676DFA81D434}"/>
              </a:ext>
            </a:extLst>
          </p:cNvPr>
          <p:cNvPicPr>
            <a:picLocks noChangeAspect="1"/>
          </p:cNvPicPr>
          <p:nvPr/>
        </p:nvPicPr>
        <p:blipFill>
          <a:blip r:embed="rId4"/>
          <a:stretch>
            <a:fillRect/>
          </a:stretch>
        </p:blipFill>
        <p:spPr>
          <a:xfrm>
            <a:off x="142230" y="2152297"/>
            <a:ext cx="4573786" cy="3425389"/>
          </a:xfrm>
          <a:prstGeom prst="rect">
            <a:avLst/>
          </a:prstGeom>
        </p:spPr>
      </p:pic>
      <p:sp>
        <p:nvSpPr>
          <p:cNvPr id="2" name="Marcador de pie de página 1">
            <a:extLst>
              <a:ext uri="{FF2B5EF4-FFF2-40B4-BE49-F238E27FC236}">
                <a16:creationId xmlns:a16="http://schemas.microsoft.com/office/drawing/2014/main" id="{2660E196-4CA1-48FB-B3FB-BC0AD6729177}"/>
              </a:ext>
            </a:extLst>
          </p:cNvPr>
          <p:cNvSpPr>
            <a:spLocks noGrp="1"/>
          </p:cNvSpPr>
          <p:nvPr>
            <p:ph type="ftr" sz="quarter" idx="11"/>
          </p:nvPr>
        </p:nvSpPr>
        <p:spPr/>
        <p:txBody>
          <a:bodyPr/>
          <a:lstStyle/>
          <a:p>
            <a:r>
              <a:rPr lang="es-ES"/>
              <a:t>Fernando Fernández Rodríguez (ULPGC)</a:t>
            </a:r>
          </a:p>
        </p:txBody>
      </p:sp>
      <p:sp>
        <p:nvSpPr>
          <p:cNvPr id="3" name="Marcador de número de diapositiva 2">
            <a:extLst>
              <a:ext uri="{FF2B5EF4-FFF2-40B4-BE49-F238E27FC236}">
                <a16:creationId xmlns:a16="http://schemas.microsoft.com/office/drawing/2014/main" id="{F7B2113D-760E-40FF-BF8B-943B451E3351}"/>
              </a:ext>
            </a:extLst>
          </p:cNvPr>
          <p:cNvSpPr>
            <a:spLocks noGrp="1"/>
          </p:cNvSpPr>
          <p:nvPr>
            <p:ph type="sldNum" sz="quarter" idx="12"/>
          </p:nvPr>
        </p:nvSpPr>
        <p:spPr/>
        <p:txBody>
          <a:bodyPr/>
          <a:lstStyle/>
          <a:p>
            <a:fld id="{D62E4E2B-6C83-4C79-B545-67C46A76D299}" type="slidenum">
              <a:rPr lang="es-ES" smtClean="0"/>
              <a:t>31</a:t>
            </a:fld>
            <a:endParaRPr lang="es-ES"/>
          </a:p>
        </p:txBody>
      </p:sp>
    </p:spTree>
    <p:extLst>
      <p:ext uri="{BB962C8B-B14F-4D97-AF65-F5344CB8AC3E}">
        <p14:creationId xmlns:p14="http://schemas.microsoft.com/office/powerpoint/2010/main" val="482223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019"/>
            <a:ext cx="8229600" cy="1143000"/>
          </a:xfrm>
        </p:spPr>
        <p:txBody>
          <a:bodyPr>
            <a:normAutofit fontScale="90000"/>
          </a:bodyPr>
          <a:lstStyle/>
          <a:p>
            <a:r>
              <a:rPr lang="es-ES" b="1" dirty="0"/>
              <a:t>PERCEPTRÓN MULTICAPA EN MATLAB</a:t>
            </a:r>
          </a:p>
        </p:txBody>
      </p:sp>
      <p:sp>
        <p:nvSpPr>
          <p:cNvPr id="3" name="2 Marcador de contenido"/>
          <p:cNvSpPr>
            <a:spLocks noGrp="1"/>
          </p:cNvSpPr>
          <p:nvPr>
            <p:ph idx="1"/>
          </p:nvPr>
        </p:nvSpPr>
        <p:spPr/>
        <p:txBody>
          <a:bodyPr/>
          <a:lstStyle/>
          <a:p>
            <a:pPr marL="0" indent="0">
              <a:buNone/>
            </a:pPr>
            <a:r>
              <a:rPr lang="es-ES" dirty="0" err="1"/>
              <a:t>plotperf</a:t>
            </a:r>
            <a:r>
              <a:rPr lang="es-ES" dirty="0"/>
              <a:t>(</a:t>
            </a:r>
            <a:r>
              <a:rPr lang="es-ES" dirty="0" err="1"/>
              <a:t>tr</a:t>
            </a:r>
            <a:r>
              <a:rPr lang="es-ES" dirty="0"/>
              <a:t>)</a:t>
            </a:r>
          </a:p>
        </p:txBody>
      </p:sp>
      <p:pic>
        <p:nvPicPr>
          <p:cNvPr id="5" name="Imagen 4">
            <a:extLst>
              <a:ext uri="{FF2B5EF4-FFF2-40B4-BE49-F238E27FC236}">
                <a16:creationId xmlns:a16="http://schemas.microsoft.com/office/drawing/2014/main" id="{6F653DC6-89F8-4D33-82F7-D281251122DC}"/>
              </a:ext>
            </a:extLst>
          </p:cNvPr>
          <p:cNvPicPr>
            <a:picLocks noChangeAspect="1"/>
          </p:cNvPicPr>
          <p:nvPr/>
        </p:nvPicPr>
        <p:blipFill>
          <a:blip r:embed="rId3"/>
          <a:stretch>
            <a:fillRect/>
          </a:stretch>
        </p:blipFill>
        <p:spPr>
          <a:xfrm>
            <a:off x="5536790" y="989838"/>
            <a:ext cx="3416710" cy="5366512"/>
          </a:xfrm>
          <a:prstGeom prst="rect">
            <a:avLst/>
          </a:prstGeom>
        </p:spPr>
      </p:pic>
      <p:pic>
        <p:nvPicPr>
          <p:cNvPr id="6" name="Imagen 5">
            <a:extLst>
              <a:ext uri="{FF2B5EF4-FFF2-40B4-BE49-F238E27FC236}">
                <a16:creationId xmlns:a16="http://schemas.microsoft.com/office/drawing/2014/main" id="{D0989984-AA85-4F95-B0EE-F8940E16D6AF}"/>
              </a:ext>
            </a:extLst>
          </p:cNvPr>
          <p:cNvPicPr>
            <a:picLocks noChangeAspect="1"/>
          </p:cNvPicPr>
          <p:nvPr/>
        </p:nvPicPr>
        <p:blipFill>
          <a:blip r:embed="rId4"/>
          <a:stretch>
            <a:fillRect/>
          </a:stretch>
        </p:blipFill>
        <p:spPr>
          <a:xfrm>
            <a:off x="233331" y="2132838"/>
            <a:ext cx="5332129" cy="3993325"/>
          </a:xfrm>
          <a:prstGeom prst="rect">
            <a:avLst/>
          </a:prstGeom>
        </p:spPr>
      </p:pic>
      <p:sp>
        <p:nvSpPr>
          <p:cNvPr id="4" name="Marcador de pie de página 3">
            <a:extLst>
              <a:ext uri="{FF2B5EF4-FFF2-40B4-BE49-F238E27FC236}">
                <a16:creationId xmlns:a16="http://schemas.microsoft.com/office/drawing/2014/main" id="{641348C9-7823-4047-AC9A-913AAF6C345A}"/>
              </a:ext>
            </a:extLst>
          </p:cNvPr>
          <p:cNvSpPr>
            <a:spLocks noGrp="1"/>
          </p:cNvSpPr>
          <p:nvPr>
            <p:ph type="ftr" sz="quarter" idx="11"/>
          </p:nvPr>
        </p:nvSpPr>
        <p:spPr/>
        <p:txBody>
          <a:bodyPr/>
          <a:lstStyle/>
          <a:p>
            <a:r>
              <a:rPr lang="es-ES"/>
              <a:t>Fernando Fernández Rodríguez (ULPGC)</a:t>
            </a:r>
          </a:p>
        </p:txBody>
      </p:sp>
      <p:sp>
        <p:nvSpPr>
          <p:cNvPr id="7" name="Marcador de número de diapositiva 6">
            <a:extLst>
              <a:ext uri="{FF2B5EF4-FFF2-40B4-BE49-F238E27FC236}">
                <a16:creationId xmlns:a16="http://schemas.microsoft.com/office/drawing/2014/main" id="{9668289A-388A-448C-9BF6-1D9EB929FCF3}"/>
              </a:ext>
            </a:extLst>
          </p:cNvPr>
          <p:cNvSpPr>
            <a:spLocks noGrp="1"/>
          </p:cNvSpPr>
          <p:nvPr>
            <p:ph type="sldNum" sz="quarter" idx="12"/>
          </p:nvPr>
        </p:nvSpPr>
        <p:spPr/>
        <p:txBody>
          <a:bodyPr/>
          <a:lstStyle/>
          <a:p>
            <a:fld id="{D62E4E2B-6C83-4C79-B545-67C46A76D299}" type="slidenum">
              <a:rPr lang="es-ES" smtClean="0"/>
              <a:t>32</a:t>
            </a:fld>
            <a:endParaRPr lang="es-ES"/>
          </a:p>
        </p:txBody>
      </p:sp>
    </p:spTree>
    <p:extLst>
      <p:ext uri="{BB962C8B-B14F-4D97-AF65-F5344CB8AC3E}">
        <p14:creationId xmlns:p14="http://schemas.microsoft.com/office/powerpoint/2010/main" val="2102980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AE225-4522-4CBB-80B3-33F50918A492}"/>
              </a:ext>
            </a:extLst>
          </p:cNvPr>
          <p:cNvSpPr>
            <a:spLocks noGrp="1"/>
          </p:cNvSpPr>
          <p:nvPr>
            <p:ph type="title"/>
          </p:nvPr>
        </p:nvSpPr>
        <p:spPr/>
        <p:txBody>
          <a:bodyPr>
            <a:normAutofit/>
          </a:bodyPr>
          <a:lstStyle/>
          <a:p>
            <a:r>
              <a:rPr lang="en-US" sz="3200" b="1" dirty="0"/>
              <a:t>A ROADMAP TOWARDS FINANCIAL MACHINE LEARNING. LÓPEZ DE PRADO (2019)</a:t>
            </a:r>
            <a:endParaRPr lang="es-ES" sz="3200" b="1" dirty="0"/>
          </a:p>
        </p:txBody>
      </p:sp>
      <p:sp>
        <p:nvSpPr>
          <p:cNvPr id="3" name="Marcador de contenido 2">
            <a:extLst>
              <a:ext uri="{FF2B5EF4-FFF2-40B4-BE49-F238E27FC236}">
                <a16:creationId xmlns:a16="http://schemas.microsoft.com/office/drawing/2014/main" id="{B9D1580A-4CDA-4476-BBC1-1D28F0A63E97}"/>
              </a:ext>
            </a:extLst>
          </p:cNvPr>
          <p:cNvSpPr>
            <a:spLocks noGrp="1"/>
          </p:cNvSpPr>
          <p:nvPr>
            <p:ph idx="1"/>
          </p:nvPr>
        </p:nvSpPr>
        <p:spPr>
          <a:xfrm>
            <a:off x="457200" y="1600200"/>
            <a:ext cx="8229600" cy="4983162"/>
          </a:xfrm>
        </p:spPr>
        <p:txBody>
          <a:bodyPr>
            <a:normAutofit lnSpcReduction="10000"/>
          </a:bodyPr>
          <a:lstStyle/>
          <a:p>
            <a:pPr marL="0" indent="0">
              <a:buNone/>
            </a:pPr>
            <a:endParaRPr lang="es-ES" sz="2400" dirty="0"/>
          </a:p>
          <a:p>
            <a:pPr marL="0" indent="0">
              <a:buNone/>
            </a:pPr>
            <a:endParaRPr lang="es-ES" sz="2400" dirty="0"/>
          </a:p>
          <a:p>
            <a:pPr marL="0" indent="0">
              <a:buNone/>
            </a:pPr>
            <a:r>
              <a:rPr lang="es-ES" sz="2400" dirty="0" err="1"/>
              <a:t>rng</a:t>
            </a:r>
            <a:r>
              <a:rPr lang="es-ES" sz="2400" dirty="0"/>
              <a:t> default; </a:t>
            </a:r>
          </a:p>
          <a:p>
            <a:pPr marL="0" indent="0">
              <a:buNone/>
            </a:pPr>
            <a:r>
              <a:rPr lang="es-ES" sz="2400" dirty="0"/>
              <a:t>n=100; x1=</a:t>
            </a:r>
            <a:r>
              <a:rPr lang="es-ES" sz="2400" dirty="0" err="1"/>
              <a:t>randn</a:t>
            </a:r>
            <a:r>
              <a:rPr lang="es-ES" sz="2400" dirty="0"/>
              <a:t>(1,n); x2=</a:t>
            </a:r>
            <a:r>
              <a:rPr lang="es-ES" sz="2400" dirty="0" err="1"/>
              <a:t>randn</a:t>
            </a:r>
            <a:r>
              <a:rPr lang="es-ES" sz="2400" dirty="0"/>
              <a:t>(1,n);e=</a:t>
            </a:r>
            <a:r>
              <a:rPr lang="es-ES" sz="2400" dirty="0" err="1"/>
              <a:t>randn</a:t>
            </a:r>
            <a:r>
              <a:rPr lang="es-ES" sz="2400" dirty="0"/>
              <a:t>(1,n);</a:t>
            </a:r>
          </a:p>
          <a:p>
            <a:pPr marL="0" indent="0">
              <a:buNone/>
            </a:pPr>
            <a:r>
              <a:rPr lang="es-ES" sz="2400" dirty="0"/>
              <a:t>y=x1+x2+20*x1.*x2+e;</a:t>
            </a:r>
          </a:p>
          <a:p>
            <a:pPr marL="0" indent="0">
              <a:buNone/>
            </a:pPr>
            <a:r>
              <a:rPr lang="es-ES" sz="2400" dirty="0" err="1">
                <a:solidFill>
                  <a:srgbClr val="FF0000"/>
                </a:solidFill>
              </a:rPr>
              <a:t>fitlm</a:t>
            </a:r>
            <a:r>
              <a:rPr lang="es-ES" sz="2400" dirty="0"/>
              <a:t>([x1' x2'],y')   % </a:t>
            </a:r>
            <a:r>
              <a:rPr lang="es-ES" sz="2400" dirty="0">
                <a:solidFill>
                  <a:srgbClr val="FF0000"/>
                </a:solidFill>
              </a:rPr>
              <a:t>R2_lin=0.185</a:t>
            </a:r>
            <a:r>
              <a:rPr lang="es-ES" sz="2400" dirty="0"/>
              <a:t>, x1 no significativa</a:t>
            </a:r>
          </a:p>
          <a:p>
            <a:pPr marL="0" indent="0">
              <a:buNone/>
            </a:pPr>
            <a:endParaRPr lang="es-ES" sz="2400" dirty="0"/>
          </a:p>
          <a:p>
            <a:pPr marL="0" indent="0">
              <a:buNone/>
            </a:pPr>
            <a:r>
              <a:rPr lang="es-ES" sz="2400" dirty="0"/>
              <a:t>net = </a:t>
            </a:r>
            <a:r>
              <a:rPr lang="es-ES" sz="2400" b="1" dirty="0" err="1">
                <a:solidFill>
                  <a:srgbClr val="FF0000"/>
                </a:solidFill>
              </a:rPr>
              <a:t>feedforwardnet</a:t>
            </a:r>
            <a:r>
              <a:rPr lang="es-ES" sz="2400" dirty="0"/>
              <a:t>(20); </a:t>
            </a:r>
          </a:p>
          <a:p>
            <a:pPr marL="0" indent="0">
              <a:buNone/>
            </a:pPr>
            <a:r>
              <a:rPr lang="es-ES" sz="2400" dirty="0"/>
              <a:t>x= [x1;x2]; t=y; [</a:t>
            </a:r>
            <a:r>
              <a:rPr lang="es-ES" sz="2400" dirty="0" err="1"/>
              <a:t>net,tr</a:t>
            </a:r>
            <a:r>
              <a:rPr lang="es-ES" sz="2400" dirty="0"/>
              <a:t>] = </a:t>
            </a:r>
            <a:r>
              <a:rPr lang="es-ES" sz="2400" b="1" dirty="0" err="1">
                <a:solidFill>
                  <a:srgbClr val="FF0000"/>
                </a:solidFill>
              </a:rPr>
              <a:t>train</a:t>
            </a:r>
            <a:r>
              <a:rPr lang="es-ES" sz="2400" dirty="0"/>
              <a:t>(</a:t>
            </a:r>
            <a:r>
              <a:rPr lang="es-ES" sz="2400" dirty="0" err="1"/>
              <a:t>net,x,t</a:t>
            </a:r>
            <a:r>
              <a:rPr lang="es-ES" sz="2400" dirty="0"/>
              <a:t>); </a:t>
            </a:r>
          </a:p>
          <a:p>
            <a:pPr marL="0" indent="0">
              <a:buNone/>
            </a:pPr>
            <a:r>
              <a:rPr lang="es-ES" sz="2400" dirty="0" err="1"/>
              <a:t>t_red</a:t>
            </a:r>
            <a:r>
              <a:rPr lang="es-ES" sz="2400" dirty="0"/>
              <a:t>=net(x); </a:t>
            </a:r>
          </a:p>
          <a:p>
            <a:pPr marL="0" indent="0">
              <a:buNone/>
            </a:pPr>
            <a:r>
              <a:rPr lang="es-ES" sz="2400" dirty="0" err="1"/>
              <a:t>perf</a:t>
            </a:r>
            <a:r>
              <a:rPr lang="es-ES" sz="2400" dirty="0"/>
              <a:t>=</a:t>
            </a:r>
            <a:r>
              <a:rPr lang="es-ES" sz="2400" dirty="0" err="1"/>
              <a:t>perform</a:t>
            </a:r>
            <a:r>
              <a:rPr lang="es-ES" sz="2400" dirty="0"/>
              <a:t>(</a:t>
            </a:r>
            <a:r>
              <a:rPr lang="es-ES" sz="2400" dirty="0" err="1"/>
              <a:t>net,t,t_red</a:t>
            </a:r>
            <a:r>
              <a:rPr lang="es-ES" sz="2400" dirty="0"/>
              <a:t>);</a:t>
            </a:r>
          </a:p>
          <a:p>
            <a:pPr marL="0" indent="0">
              <a:buNone/>
            </a:pPr>
            <a:r>
              <a:rPr lang="en-US" sz="2400" b="1" dirty="0">
                <a:solidFill>
                  <a:srgbClr val="FF0000"/>
                </a:solidFill>
              </a:rPr>
              <a:t>R2_net</a:t>
            </a:r>
            <a:r>
              <a:rPr lang="en-US" sz="2400" dirty="0"/>
              <a:t>=1-mean((t-</a:t>
            </a:r>
            <a:r>
              <a:rPr lang="en-US" sz="2400" dirty="0" err="1"/>
              <a:t>t_red</a:t>
            </a:r>
            <a:r>
              <a:rPr lang="en-US" sz="2400" dirty="0"/>
              <a:t>).^2)/mean(t.^2) </a:t>
            </a:r>
            <a:r>
              <a:rPr lang="es-ES" sz="2400" dirty="0"/>
              <a:t>% </a:t>
            </a:r>
            <a:r>
              <a:rPr lang="es-ES" sz="2400" dirty="0">
                <a:solidFill>
                  <a:srgbClr val="FF0000"/>
                </a:solidFill>
              </a:rPr>
              <a:t>0.9065</a:t>
            </a:r>
          </a:p>
        </p:txBody>
      </p:sp>
      <p:sp>
        <p:nvSpPr>
          <p:cNvPr id="4" name="Marcador de pie de página 3">
            <a:extLst>
              <a:ext uri="{FF2B5EF4-FFF2-40B4-BE49-F238E27FC236}">
                <a16:creationId xmlns:a16="http://schemas.microsoft.com/office/drawing/2014/main" id="{1B97134F-CCD4-40BE-BED9-9CF4FAF2A36C}"/>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DCD9CD61-66FA-4373-8F7A-551799449129}"/>
              </a:ext>
            </a:extLst>
          </p:cNvPr>
          <p:cNvSpPr>
            <a:spLocks noGrp="1"/>
          </p:cNvSpPr>
          <p:nvPr>
            <p:ph type="sldNum" sz="quarter" idx="12"/>
          </p:nvPr>
        </p:nvSpPr>
        <p:spPr/>
        <p:txBody>
          <a:bodyPr/>
          <a:lstStyle/>
          <a:p>
            <a:fld id="{D62E4E2B-6C83-4C79-B545-67C46A76D299}" type="slidenum">
              <a:rPr lang="es-ES" smtClean="0"/>
              <a:t>33</a:t>
            </a:fld>
            <a:endParaRPr lang="es-ES"/>
          </a:p>
        </p:txBody>
      </p:sp>
      <p:graphicFrame>
        <p:nvGraphicFramePr>
          <p:cNvPr id="6" name="Objeto 5">
            <a:extLst>
              <a:ext uri="{FF2B5EF4-FFF2-40B4-BE49-F238E27FC236}">
                <a16:creationId xmlns:a16="http://schemas.microsoft.com/office/drawing/2014/main" id="{F2E3C124-406D-4B98-9056-0A80208DDC26}"/>
              </a:ext>
            </a:extLst>
          </p:cNvPr>
          <p:cNvGraphicFramePr>
            <a:graphicFrameLocks noChangeAspect="1"/>
          </p:cNvGraphicFramePr>
          <p:nvPr/>
        </p:nvGraphicFramePr>
        <p:xfrm>
          <a:off x="2540000" y="1581150"/>
          <a:ext cx="6149975" cy="984250"/>
        </p:xfrm>
        <a:graphic>
          <a:graphicData uri="http://schemas.openxmlformats.org/presentationml/2006/ole">
            <mc:AlternateContent xmlns:mc="http://schemas.openxmlformats.org/markup-compatibility/2006">
              <mc:Choice xmlns:v="urn:schemas-microsoft-com:vml" Requires="v">
                <p:oleObj spid="_x0000_s69637" name="Equation" r:id="rId4" imgW="2857320" imgH="457200" progId="Equation.DSMT4">
                  <p:embed/>
                </p:oleObj>
              </mc:Choice>
              <mc:Fallback>
                <p:oleObj name="Equation" r:id="rId4" imgW="2857320" imgH="457200" progId="Equation.DSMT4">
                  <p:embed/>
                  <p:pic>
                    <p:nvPicPr>
                      <p:cNvPr id="6" name="Objeto 5">
                        <a:extLst>
                          <a:ext uri="{FF2B5EF4-FFF2-40B4-BE49-F238E27FC236}">
                            <a16:creationId xmlns:a16="http://schemas.microsoft.com/office/drawing/2014/main" id="{F2E3C124-406D-4B98-9056-0A80208DDC26}"/>
                          </a:ext>
                        </a:extLst>
                      </p:cNvPr>
                      <p:cNvPicPr/>
                      <p:nvPr/>
                    </p:nvPicPr>
                    <p:blipFill>
                      <a:blip r:embed="rId5"/>
                      <a:stretch>
                        <a:fillRect/>
                      </a:stretch>
                    </p:blipFill>
                    <p:spPr>
                      <a:xfrm>
                        <a:off x="2540000" y="1581150"/>
                        <a:ext cx="6149975" cy="984250"/>
                      </a:xfrm>
                      <a:prstGeom prst="rect">
                        <a:avLst/>
                      </a:prstGeom>
                    </p:spPr>
                  </p:pic>
                </p:oleObj>
              </mc:Fallback>
            </mc:AlternateContent>
          </a:graphicData>
        </a:graphic>
      </p:graphicFrame>
    </p:spTree>
    <p:extLst>
      <p:ext uri="{BB962C8B-B14F-4D97-AF65-F5344CB8AC3E}">
        <p14:creationId xmlns:p14="http://schemas.microsoft.com/office/powerpoint/2010/main" val="921476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CC1FCF-06F4-4113-95F2-438D8F8598CE}"/>
              </a:ext>
            </a:extLst>
          </p:cNvPr>
          <p:cNvSpPr>
            <a:spLocks noGrp="1"/>
          </p:cNvSpPr>
          <p:nvPr>
            <p:ph type="title"/>
          </p:nvPr>
        </p:nvSpPr>
        <p:spPr/>
        <p:txBody>
          <a:bodyPr/>
          <a:lstStyle/>
          <a:p>
            <a:r>
              <a:rPr lang="es-ES" b="1" dirty="0"/>
              <a:t>VARIAS CAPAS OCULTAS</a:t>
            </a:r>
            <a:endParaRPr lang="es-ES" dirty="0"/>
          </a:p>
        </p:txBody>
      </p:sp>
      <p:sp>
        <p:nvSpPr>
          <p:cNvPr id="3" name="Marcador de contenido 2">
            <a:extLst>
              <a:ext uri="{FF2B5EF4-FFF2-40B4-BE49-F238E27FC236}">
                <a16:creationId xmlns:a16="http://schemas.microsoft.com/office/drawing/2014/main" id="{A983C87A-D51E-447D-B730-D66521FC171C}"/>
              </a:ext>
            </a:extLst>
          </p:cNvPr>
          <p:cNvSpPr>
            <a:spLocks noGrp="1"/>
          </p:cNvSpPr>
          <p:nvPr>
            <p:ph idx="1"/>
          </p:nvPr>
        </p:nvSpPr>
        <p:spPr>
          <a:xfrm>
            <a:off x="457200" y="1268760"/>
            <a:ext cx="8229600" cy="4857403"/>
          </a:xfrm>
        </p:spPr>
        <p:txBody>
          <a:bodyPr/>
          <a:lstStyle/>
          <a:p>
            <a:pPr marL="0" indent="0">
              <a:buNone/>
            </a:pPr>
            <a:r>
              <a:rPr lang="es-ES" dirty="0"/>
              <a:t>%</a:t>
            </a:r>
            <a:r>
              <a:rPr lang="es-ES" dirty="0" err="1"/>
              <a:t>feedforwardnet</a:t>
            </a:r>
            <a:r>
              <a:rPr lang="es-ES" dirty="0"/>
              <a:t>(</a:t>
            </a:r>
            <a:r>
              <a:rPr lang="es-ES" dirty="0" err="1"/>
              <a:t>hiddenSizes,trainFcn</a:t>
            </a:r>
            <a:r>
              <a:rPr lang="es-ES" dirty="0"/>
              <a:t>)</a:t>
            </a:r>
          </a:p>
          <a:p>
            <a:pPr marL="0" indent="0">
              <a:buNone/>
            </a:pPr>
            <a:r>
              <a:rPr lang="es-ES" dirty="0"/>
              <a:t>[</a:t>
            </a:r>
            <a:r>
              <a:rPr lang="es-ES" dirty="0" err="1"/>
              <a:t>x,t</a:t>
            </a:r>
            <a:r>
              <a:rPr lang="es-ES" dirty="0"/>
              <a:t>] = </a:t>
            </a:r>
            <a:r>
              <a:rPr lang="es-ES" dirty="0" err="1"/>
              <a:t>simplefit_dataset</a:t>
            </a:r>
            <a:r>
              <a:rPr lang="es-ES" dirty="0"/>
              <a:t>;</a:t>
            </a:r>
          </a:p>
          <a:p>
            <a:pPr marL="0" indent="0">
              <a:buNone/>
            </a:pPr>
            <a:r>
              <a:rPr lang="es-ES" dirty="0" err="1"/>
              <a:t>trainFcn</a:t>
            </a:r>
            <a:r>
              <a:rPr lang="es-ES" dirty="0"/>
              <a:t>='</a:t>
            </a:r>
            <a:r>
              <a:rPr lang="es-ES" dirty="0" err="1"/>
              <a:t>trainbfg</a:t>
            </a:r>
            <a:r>
              <a:rPr lang="es-ES" dirty="0"/>
              <a:t>';% </a:t>
            </a:r>
            <a:r>
              <a:rPr lang="es-ES" dirty="0" err="1"/>
              <a:t>trainlm</a:t>
            </a:r>
            <a:r>
              <a:rPr lang="es-ES" dirty="0"/>
              <a:t> , </a:t>
            </a:r>
            <a:r>
              <a:rPr lang="es-ES" dirty="0" err="1"/>
              <a:t>trainrp</a:t>
            </a:r>
            <a:r>
              <a:rPr lang="es-ES" dirty="0"/>
              <a:t>, </a:t>
            </a:r>
            <a:r>
              <a:rPr lang="es-ES" dirty="0" err="1"/>
              <a:t>traingd</a:t>
            </a:r>
            <a:endParaRPr lang="es-ES" dirty="0"/>
          </a:p>
          <a:p>
            <a:pPr marL="0" indent="0">
              <a:buNone/>
            </a:pPr>
            <a:r>
              <a:rPr lang="nl-NL" dirty="0"/>
              <a:t>net1 = </a:t>
            </a:r>
            <a:r>
              <a:rPr lang="nl-NL" b="1" dirty="0">
                <a:solidFill>
                  <a:srgbClr val="FF0000"/>
                </a:solidFill>
              </a:rPr>
              <a:t>feedforwardnet([10,9,8],</a:t>
            </a:r>
            <a:r>
              <a:rPr lang="es-ES" b="1" dirty="0">
                <a:solidFill>
                  <a:srgbClr val="FF0000"/>
                </a:solidFill>
              </a:rPr>
              <a:t> </a:t>
            </a:r>
            <a:r>
              <a:rPr lang="es-ES" b="1" dirty="0" err="1">
                <a:solidFill>
                  <a:srgbClr val="FF0000"/>
                </a:solidFill>
              </a:rPr>
              <a:t>trainFcn</a:t>
            </a:r>
            <a:r>
              <a:rPr lang="nl-NL" b="1" dirty="0">
                <a:solidFill>
                  <a:srgbClr val="FF0000"/>
                </a:solidFill>
              </a:rPr>
              <a:t>)</a:t>
            </a:r>
            <a:r>
              <a:rPr lang="nl-NL" dirty="0"/>
              <a:t>;</a:t>
            </a:r>
          </a:p>
          <a:p>
            <a:pPr marL="0" indent="0">
              <a:buNone/>
            </a:pPr>
            <a:r>
              <a:rPr lang="nl-NL" dirty="0"/>
              <a:t>net1 = </a:t>
            </a:r>
            <a:r>
              <a:rPr lang="nl-NL" b="1" dirty="0">
                <a:solidFill>
                  <a:srgbClr val="FF0000"/>
                </a:solidFill>
              </a:rPr>
              <a:t>train</a:t>
            </a:r>
            <a:r>
              <a:rPr lang="nl-NL" dirty="0"/>
              <a:t>(net1,x,t);</a:t>
            </a:r>
          </a:p>
          <a:p>
            <a:pPr marL="0" indent="0">
              <a:buNone/>
            </a:pPr>
            <a:r>
              <a:rPr lang="nl-NL" dirty="0"/>
              <a:t>view(net1)</a:t>
            </a:r>
            <a:endParaRPr lang="es-ES" dirty="0"/>
          </a:p>
          <a:p>
            <a:pPr marL="0" indent="0">
              <a:buNone/>
            </a:pPr>
            <a:r>
              <a:rPr lang="es-ES" dirty="0"/>
              <a:t>[net1(x(1)) t(1)]</a:t>
            </a:r>
          </a:p>
        </p:txBody>
      </p:sp>
      <p:sp>
        <p:nvSpPr>
          <p:cNvPr id="4" name="Marcador de pie de página 3">
            <a:extLst>
              <a:ext uri="{FF2B5EF4-FFF2-40B4-BE49-F238E27FC236}">
                <a16:creationId xmlns:a16="http://schemas.microsoft.com/office/drawing/2014/main" id="{7F9F1F4C-2124-44B4-A1D1-686C3F1C9AB1}"/>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01E0A0DE-8DED-41B0-912C-A15AF92E2A59}"/>
              </a:ext>
            </a:extLst>
          </p:cNvPr>
          <p:cNvSpPr>
            <a:spLocks noGrp="1"/>
          </p:cNvSpPr>
          <p:nvPr>
            <p:ph type="sldNum" sz="quarter" idx="12"/>
          </p:nvPr>
        </p:nvSpPr>
        <p:spPr/>
        <p:txBody>
          <a:bodyPr/>
          <a:lstStyle/>
          <a:p>
            <a:fld id="{D62E4E2B-6C83-4C79-B545-67C46A76D299}" type="slidenum">
              <a:rPr lang="es-ES" smtClean="0"/>
              <a:t>34</a:t>
            </a:fld>
            <a:endParaRPr lang="es-ES"/>
          </a:p>
        </p:txBody>
      </p:sp>
      <p:pic>
        <p:nvPicPr>
          <p:cNvPr id="7" name="Imagen 6">
            <a:extLst>
              <a:ext uri="{FF2B5EF4-FFF2-40B4-BE49-F238E27FC236}">
                <a16:creationId xmlns:a16="http://schemas.microsoft.com/office/drawing/2014/main" id="{E48DB0EA-D20F-4FA3-A595-C9B36B8FD8B6}"/>
              </a:ext>
            </a:extLst>
          </p:cNvPr>
          <p:cNvPicPr>
            <a:picLocks noChangeAspect="1"/>
          </p:cNvPicPr>
          <p:nvPr/>
        </p:nvPicPr>
        <p:blipFill>
          <a:blip r:embed="rId3"/>
          <a:stretch>
            <a:fillRect/>
          </a:stretch>
        </p:blipFill>
        <p:spPr>
          <a:xfrm>
            <a:off x="57150" y="5355432"/>
            <a:ext cx="9029700" cy="1771650"/>
          </a:xfrm>
          <a:prstGeom prst="rect">
            <a:avLst/>
          </a:prstGeom>
        </p:spPr>
      </p:pic>
    </p:spTree>
    <p:extLst>
      <p:ext uri="{BB962C8B-B14F-4D97-AF65-F5344CB8AC3E}">
        <p14:creationId xmlns:p14="http://schemas.microsoft.com/office/powerpoint/2010/main" val="3298300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C321FF-2163-48E5-8AB3-E3CF3048E57B}"/>
              </a:ext>
            </a:extLst>
          </p:cNvPr>
          <p:cNvSpPr>
            <a:spLocks noGrp="1"/>
          </p:cNvSpPr>
          <p:nvPr>
            <p:ph type="title"/>
          </p:nvPr>
        </p:nvSpPr>
        <p:spPr/>
        <p:txBody>
          <a:bodyPr/>
          <a:lstStyle/>
          <a:p>
            <a:r>
              <a:rPr lang="es-ES" b="1" dirty="0"/>
              <a:t>AJUSTE DEL SENO RUIDOSO</a:t>
            </a:r>
          </a:p>
        </p:txBody>
      </p:sp>
      <p:sp>
        <p:nvSpPr>
          <p:cNvPr id="3" name="Marcador de contenido 2">
            <a:extLst>
              <a:ext uri="{FF2B5EF4-FFF2-40B4-BE49-F238E27FC236}">
                <a16:creationId xmlns:a16="http://schemas.microsoft.com/office/drawing/2014/main" id="{55B1A09C-A4B5-4A51-A677-686EFAA9A8A9}"/>
              </a:ext>
            </a:extLst>
          </p:cNvPr>
          <p:cNvSpPr>
            <a:spLocks noGrp="1"/>
          </p:cNvSpPr>
          <p:nvPr>
            <p:ph idx="1"/>
          </p:nvPr>
        </p:nvSpPr>
        <p:spPr/>
        <p:txBody>
          <a:bodyPr>
            <a:normAutofit lnSpcReduction="10000"/>
          </a:bodyPr>
          <a:lstStyle/>
          <a:p>
            <a:pPr marL="0" indent="0">
              <a:buNone/>
            </a:pPr>
            <a:r>
              <a:rPr lang="es-ES" sz="2800" dirty="0"/>
              <a:t>t=sin((1:25)/pi); % seno (objetivo)</a:t>
            </a:r>
          </a:p>
          <a:p>
            <a:pPr marL="0" indent="0">
              <a:buNone/>
            </a:pPr>
            <a:r>
              <a:rPr lang="it-IT" sz="2800" dirty="0"/>
              <a:t>x=t+0.3*randn(size(t)); % input: seno ruidoso</a:t>
            </a:r>
          </a:p>
          <a:p>
            <a:pPr marL="0" indent="0">
              <a:buNone/>
            </a:pPr>
            <a:r>
              <a:rPr lang="es-ES" sz="2800" dirty="0"/>
              <a:t> net = </a:t>
            </a:r>
            <a:r>
              <a:rPr lang="es-ES" sz="2800" b="1" dirty="0" err="1">
                <a:solidFill>
                  <a:srgbClr val="FF0000"/>
                </a:solidFill>
              </a:rPr>
              <a:t>feedforwardnet</a:t>
            </a:r>
            <a:r>
              <a:rPr lang="es-ES" sz="2800" dirty="0"/>
              <a:t>(20); </a:t>
            </a:r>
          </a:p>
          <a:p>
            <a:pPr marL="0" indent="0">
              <a:buNone/>
            </a:pPr>
            <a:r>
              <a:rPr lang="es-ES" sz="2800" dirty="0"/>
              <a:t>[</a:t>
            </a:r>
            <a:r>
              <a:rPr lang="es-ES" sz="2800" dirty="0" err="1"/>
              <a:t>net,tr</a:t>
            </a:r>
            <a:r>
              <a:rPr lang="es-ES" sz="2800" dirty="0"/>
              <a:t>] = </a:t>
            </a:r>
            <a:r>
              <a:rPr lang="es-ES" sz="2800" b="1" dirty="0" err="1">
                <a:solidFill>
                  <a:srgbClr val="FF0000"/>
                </a:solidFill>
              </a:rPr>
              <a:t>train</a:t>
            </a:r>
            <a:r>
              <a:rPr lang="es-ES" sz="2800" dirty="0"/>
              <a:t>(</a:t>
            </a:r>
            <a:r>
              <a:rPr lang="es-ES" sz="2800" dirty="0" err="1"/>
              <a:t>net,x,t</a:t>
            </a:r>
            <a:r>
              <a:rPr lang="es-ES" sz="2800" dirty="0"/>
              <a:t>);</a:t>
            </a:r>
          </a:p>
          <a:p>
            <a:pPr marL="0" indent="0">
              <a:buNone/>
            </a:pPr>
            <a:r>
              <a:rPr lang="es-ES" sz="2800" dirty="0"/>
              <a:t>L=1:length(t);</a:t>
            </a:r>
          </a:p>
          <a:p>
            <a:pPr marL="0" indent="0">
              <a:buNone/>
            </a:pPr>
            <a:r>
              <a:rPr lang="es-ES" sz="2800" b="1" dirty="0">
                <a:solidFill>
                  <a:srgbClr val="FF0000"/>
                </a:solidFill>
              </a:rPr>
              <a:t>y=net(x) </a:t>
            </a:r>
            <a:r>
              <a:rPr lang="es-ES" sz="2800" dirty="0"/>
              <a:t>% </a:t>
            </a:r>
            <a:r>
              <a:rPr lang="es-ES" sz="2800" b="1" dirty="0"/>
              <a:t>outputs</a:t>
            </a:r>
            <a:r>
              <a:rPr lang="es-ES" sz="2800" dirty="0"/>
              <a:t> de la red tras ajustar los inputs </a:t>
            </a:r>
          </a:p>
          <a:p>
            <a:pPr marL="0" indent="0">
              <a:buNone/>
            </a:pPr>
            <a:r>
              <a:rPr lang="es-ES" sz="2800" dirty="0" err="1"/>
              <a:t>perf</a:t>
            </a:r>
            <a:r>
              <a:rPr lang="es-ES" sz="2800" dirty="0"/>
              <a:t>=</a:t>
            </a:r>
            <a:r>
              <a:rPr lang="es-ES" sz="2800" b="1" dirty="0" err="1">
                <a:solidFill>
                  <a:srgbClr val="FF0000"/>
                </a:solidFill>
              </a:rPr>
              <a:t>perform</a:t>
            </a:r>
            <a:r>
              <a:rPr lang="es-ES" sz="2800" dirty="0"/>
              <a:t>(</a:t>
            </a:r>
            <a:r>
              <a:rPr lang="es-ES" sz="2800" dirty="0" err="1"/>
              <a:t>net,t,y</a:t>
            </a:r>
            <a:r>
              <a:rPr lang="es-ES" sz="2800" dirty="0"/>
              <a:t>) % rendimiento 0.5361</a:t>
            </a:r>
          </a:p>
          <a:p>
            <a:pPr marL="0" indent="0">
              <a:buNone/>
            </a:pPr>
            <a:r>
              <a:rPr lang="es-ES" sz="2800" dirty="0" err="1"/>
              <a:t>plot</a:t>
            </a:r>
            <a:r>
              <a:rPr lang="es-ES" sz="2800" dirty="0"/>
              <a:t>(</a:t>
            </a:r>
            <a:r>
              <a:rPr lang="es-ES" sz="2800" dirty="0" err="1"/>
              <a:t>L,x</a:t>
            </a:r>
            <a:r>
              <a:rPr lang="es-ES" sz="2800" dirty="0"/>
              <a:t>,'*',L,y,'+',</a:t>
            </a:r>
            <a:r>
              <a:rPr lang="es-ES" sz="2800" dirty="0" err="1"/>
              <a:t>L,t</a:t>
            </a:r>
            <a:r>
              <a:rPr lang="es-ES" sz="2800" dirty="0"/>
              <a:t>,'-'), </a:t>
            </a:r>
            <a:r>
              <a:rPr lang="es-ES" sz="2800" dirty="0" err="1"/>
              <a:t>legend</a:t>
            </a:r>
            <a:r>
              <a:rPr lang="es-ES" sz="2800" dirty="0"/>
              <a:t>('* seno ruidoso','+ predicción red','- seno')</a:t>
            </a:r>
          </a:p>
        </p:txBody>
      </p:sp>
      <p:sp>
        <p:nvSpPr>
          <p:cNvPr id="4" name="Marcador de pie de página 3">
            <a:extLst>
              <a:ext uri="{FF2B5EF4-FFF2-40B4-BE49-F238E27FC236}">
                <a16:creationId xmlns:a16="http://schemas.microsoft.com/office/drawing/2014/main" id="{3C12CCE0-72DA-47D7-8BD8-497659077261}"/>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03CFA9C8-E604-41DC-8A01-D11602538834}"/>
              </a:ext>
            </a:extLst>
          </p:cNvPr>
          <p:cNvSpPr>
            <a:spLocks noGrp="1"/>
          </p:cNvSpPr>
          <p:nvPr>
            <p:ph type="sldNum" sz="quarter" idx="12"/>
          </p:nvPr>
        </p:nvSpPr>
        <p:spPr/>
        <p:txBody>
          <a:bodyPr/>
          <a:lstStyle/>
          <a:p>
            <a:fld id="{D62E4E2B-6C83-4C79-B545-67C46A76D299}" type="slidenum">
              <a:rPr lang="es-ES" smtClean="0"/>
              <a:t>35</a:t>
            </a:fld>
            <a:endParaRPr lang="es-ES"/>
          </a:p>
        </p:txBody>
      </p:sp>
    </p:spTree>
    <p:extLst>
      <p:ext uri="{BB962C8B-B14F-4D97-AF65-F5344CB8AC3E}">
        <p14:creationId xmlns:p14="http://schemas.microsoft.com/office/powerpoint/2010/main" val="38052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BDE69F-AD13-4C9B-9075-5BEA9B1B7F2E}"/>
              </a:ext>
            </a:extLst>
          </p:cNvPr>
          <p:cNvSpPr>
            <a:spLocks noGrp="1"/>
          </p:cNvSpPr>
          <p:nvPr>
            <p:ph type="title"/>
          </p:nvPr>
        </p:nvSpPr>
        <p:spPr/>
        <p:txBody>
          <a:bodyPr/>
          <a:lstStyle/>
          <a:p>
            <a:r>
              <a:rPr lang="es-ES" b="1" dirty="0"/>
              <a:t>AJUSTE DEL SENO RUIDOSO</a:t>
            </a:r>
          </a:p>
        </p:txBody>
      </p:sp>
      <p:sp>
        <p:nvSpPr>
          <p:cNvPr id="3" name="Marcador de contenido 2">
            <a:extLst>
              <a:ext uri="{FF2B5EF4-FFF2-40B4-BE49-F238E27FC236}">
                <a16:creationId xmlns:a16="http://schemas.microsoft.com/office/drawing/2014/main" id="{183A6124-DDCC-4449-A73A-8B715BC22CF7}"/>
              </a:ext>
            </a:extLst>
          </p:cNvPr>
          <p:cNvSpPr>
            <a:spLocks noGrp="1"/>
          </p:cNvSpPr>
          <p:nvPr>
            <p:ph idx="1"/>
          </p:nvPr>
        </p:nvSpPr>
        <p:spPr/>
        <p:txBody>
          <a:bodyPr/>
          <a:lstStyle/>
          <a:p>
            <a:r>
              <a:rPr lang="es-ES" dirty="0"/>
              <a:t>.</a:t>
            </a:r>
          </a:p>
        </p:txBody>
      </p:sp>
      <p:pic>
        <p:nvPicPr>
          <p:cNvPr id="5" name="Imagen 4">
            <a:extLst>
              <a:ext uri="{FF2B5EF4-FFF2-40B4-BE49-F238E27FC236}">
                <a16:creationId xmlns:a16="http://schemas.microsoft.com/office/drawing/2014/main" id="{D257805B-6D03-488A-AF1A-ECF7BE0BE2C0}"/>
              </a:ext>
            </a:extLst>
          </p:cNvPr>
          <p:cNvPicPr>
            <a:picLocks noChangeAspect="1"/>
          </p:cNvPicPr>
          <p:nvPr/>
        </p:nvPicPr>
        <p:blipFill>
          <a:blip r:embed="rId2"/>
          <a:stretch>
            <a:fillRect/>
          </a:stretch>
        </p:blipFill>
        <p:spPr>
          <a:xfrm>
            <a:off x="5652120" y="1417638"/>
            <a:ext cx="2880321" cy="4633562"/>
          </a:xfrm>
          <a:prstGeom prst="rect">
            <a:avLst/>
          </a:prstGeom>
        </p:spPr>
      </p:pic>
      <p:sp>
        <p:nvSpPr>
          <p:cNvPr id="6" name="Marcador de pie de página 5">
            <a:extLst>
              <a:ext uri="{FF2B5EF4-FFF2-40B4-BE49-F238E27FC236}">
                <a16:creationId xmlns:a16="http://schemas.microsoft.com/office/drawing/2014/main" id="{FD24E3F4-74DC-4FEE-BF61-D010D6E64FA5}"/>
              </a:ext>
            </a:extLst>
          </p:cNvPr>
          <p:cNvSpPr>
            <a:spLocks noGrp="1"/>
          </p:cNvSpPr>
          <p:nvPr>
            <p:ph type="ftr" sz="quarter" idx="11"/>
          </p:nvPr>
        </p:nvSpPr>
        <p:spPr/>
        <p:txBody>
          <a:bodyPr/>
          <a:lstStyle/>
          <a:p>
            <a:r>
              <a:rPr lang="es-ES"/>
              <a:t>Fernando Fernández Rodríguez (ULPGC)</a:t>
            </a:r>
          </a:p>
        </p:txBody>
      </p:sp>
      <p:sp>
        <p:nvSpPr>
          <p:cNvPr id="7" name="Marcador de número de diapositiva 6">
            <a:extLst>
              <a:ext uri="{FF2B5EF4-FFF2-40B4-BE49-F238E27FC236}">
                <a16:creationId xmlns:a16="http://schemas.microsoft.com/office/drawing/2014/main" id="{A5276E3C-0814-4CA7-AB0C-544D92D3CCB6}"/>
              </a:ext>
            </a:extLst>
          </p:cNvPr>
          <p:cNvSpPr>
            <a:spLocks noGrp="1"/>
          </p:cNvSpPr>
          <p:nvPr>
            <p:ph type="sldNum" sz="quarter" idx="12"/>
          </p:nvPr>
        </p:nvSpPr>
        <p:spPr/>
        <p:txBody>
          <a:bodyPr/>
          <a:lstStyle/>
          <a:p>
            <a:fld id="{D62E4E2B-6C83-4C79-B545-67C46A76D299}" type="slidenum">
              <a:rPr lang="es-ES" smtClean="0"/>
              <a:t>36</a:t>
            </a:fld>
            <a:endParaRPr lang="es-ES"/>
          </a:p>
        </p:txBody>
      </p:sp>
      <p:pic>
        <p:nvPicPr>
          <p:cNvPr id="8" name="Imagen 7">
            <a:extLst>
              <a:ext uri="{FF2B5EF4-FFF2-40B4-BE49-F238E27FC236}">
                <a16:creationId xmlns:a16="http://schemas.microsoft.com/office/drawing/2014/main" id="{8ACF1CA4-1CCC-45F9-B2E6-FD3FDE235EF8}"/>
              </a:ext>
            </a:extLst>
          </p:cNvPr>
          <p:cNvPicPr>
            <a:picLocks noChangeAspect="1"/>
          </p:cNvPicPr>
          <p:nvPr/>
        </p:nvPicPr>
        <p:blipFill>
          <a:blip r:embed="rId3"/>
          <a:stretch>
            <a:fillRect/>
          </a:stretch>
        </p:blipFill>
        <p:spPr>
          <a:xfrm>
            <a:off x="359532" y="1941742"/>
            <a:ext cx="5030218" cy="3767219"/>
          </a:xfrm>
          <a:prstGeom prst="rect">
            <a:avLst/>
          </a:prstGeom>
        </p:spPr>
      </p:pic>
    </p:spTree>
    <p:extLst>
      <p:ext uri="{BB962C8B-B14F-4D97-AF65-F5344CB8AC3E}">
        <p14:creationId xmlns:p14="http://schemas.microsoft.com/office/powerpoint/2010/main" val="22883266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a:t>PRECIO DE LA VIVIENDA</a:t>
            </a:r>
          </a:p>
        </p:txBody>
      </p:sp>
      <p:sp>
        <p:nvSpPr>
          <p:cNvPr id="3" name="2 Marcador de contenido"/>
          <p:cNvSpPr>
            <a:spLocks noGrp="1"/>
          </p:cNvSpPr>
          <p:nvPr>
            <p:ph idx="1"/>
          </p:nvPr>
        </p:nvSpPr>
        <p:spPr/>
        <p:txBody>
          <a:bodyPr>
            <a:normAutofit fontScale="92500" lnSpcReduction="20000"/>
          </a:bodyPr>
          <a:lstStyle/>
          <a:p>
            <a:pPr marL="0" indent="0">
              <a:buNone/>
            </a:pPr>
            <a:r>
              <a:rPr lang="en-US" sz="2800" dirty="0"/>
              <a:t>load </a:t>
            </a:r>
            <a:r>
              <a:rPr lang="en-US" sz="2800" dirty="0" err="1"/>
              <a:t>houseTargets</a:t>
            </a:r>
            <a:r>
              <a:rPr lang="en-US" sz="2800" dirty="0"/>
              <a:t> </a:t>
            </a:r>
            <a:r>
              <a:rPr lang="es-ES" sz="2800" dirty="0"/>
              <a:t> % 506 casas, 13 variables hipotecaria</a:t>
            </a:r>
            <a:endParaRPr lang="en-US" sz="2800" dirty="0"/>
          </a:p>
          <a:p>
            <a:pPr marL="0" indent="0">
              <a:buNone/>
            </a:pPr>
            <a:r>
              <a:rPr lang="es-ES" sz="2800" dirty="0"/>
              <a:t>load </a:t>
            </a:r>
            <a:r>
              <a:rPr lang="es-ES" sz="2800" dirty="0" err="1"/>
              <a:t>houseInputs</a:t>
            </a:r>
            <a:r>
              <a:rPr lang="es-ES" sz="2800" dirty="0"/>
              <a:t>  %506 valoraciones de las propiedades</a:t>
            </a:r>
          </a:p>
          <a:p>
            <a:pPr marL="0" indent="0">
              <a:buNone/>
            </a:pPr>
            <a:r>
              <a:rPr lang="es-ES" sz="2800" dirty="0"/>
              <a:t>% Base de datos 13x506</a:t>
            </a:r>
          </a:p>
          <a:p>
            <a:pPr marL="0" indent="0">
              <a:buNone/>
            </a:pPr>
            <a:endParaRPr lang="es-ES" sz="2800" dirty="0"/>
          </a:p>
          <a:p>
            <a:pPr marL="0" indent="0">
              <a:buNone/>
            </a:pPr>
            <a:r>
              <a:rPr lang="es-ES" sz="2800" b="1" dirty="0"/>
              <a:t>%Crear la red</a:t>
            </a:r>
          </a:p>
          <a:p>
            <a:pPr marL="0" indent="0">
              <a:buNone/>
            </a:pPr>
            <a:r>
              <a:rPr lang="es-ES" sz="2800" dirty="0"/>
              <a:t>net = </a:t>
            </a:r>
            <a:r>
              <a:rPr lang="es-ES" sz="2800" b="1" dirty="0" err="1">
                <a:solidFill>
                  <a:srgbClr val="FF0000"/>
                </a:solidFill>
              </a:rPr>
              <a:t>feedforwardnet</a:t>
            </a:r>
            <a:r>
              <a:rPr lang="es-ES" sz="2800" dirty="0"/>
              <a:t>(20); </a:t>
            </a:r>
          </a:p>
          <a:p>
            <a:pPr marL="0" indent="0">
              <a:buNone/>
            </a:pPr>
            <a:r>
              <a:rPr lang="nl-NL" sz="2800" dirty="0"/>
              <a:t>[net,tr] = </a:t>
            </a:r>
            <a:r>
              <a:rPr lang="nl-NL" sz="2800" b="1" dirty="0">
                <a:solidFill>
                  <a:srgbClr val="FF0000"/>
                </a:solidFill>
              </a:rPr>
              <a:t>train</a:t>
            </a:r>
            <a:r>
              <a:rPr lang="nl-NL" sz="2800" dirty="0"/>
              <a:t>(net,houseInputs,houseTargets);</a:t>
            </a:r>
          </a:p>
          <a:p>
            <a:pPr marL="0" indent="0">
              <a:buNone/>
            </a:pPr>
            <a:r>
              <a:rPr lang="en-US" sz="2800" b="1" dirty="0"/>
              <a:t>plot</a:t>
            </a:r>
            <a:r>
              <a:rPr lang="en-US" sz="2800" dirty="0"/>
              <a:t>((1:506),net(</a:t>
            </a:r>
            <a:r>
              <a:rPr lang="en-US" sz="2800" dirty="0" err="1"/>
              <a:t>houseInputs</a:t>
            </a:r>
            <a:r>
              <a:rPr lang="en-US" sz="2800" dirty="0"/>
              <a:t>),'r',(1:506), </a:t>
            </a:r>
            <a:r>
              <a:rPr lang="en-US" sz="2800" dirty="0" err="1"/>
              <a:t>houseTargets</a:t>
            </a:r>
            <a:r>
              <a:rPr lang="en-US" sz="2800" dirty="0"/>
              <a:t>,'b')</a:t>
            </a:r>
            <a:endParaRPr lang="nl-NL" sz="2800" dirty="0"/>
          </a:p>
          <a:p>
            <a:pPr marL="0" indent="0">
              <a:buNone/>
            </a:pPr>
            <a:r>
              <a:rPr lang="nl-NL" sz="2800" b="1" dirty="0"/>
              <a:t>%Uso de la red: valor de la quinta casa</a:t>
            </a:r>
          </a:p>
          <a:p>
            <a:pPr marL="0" indent="0">
              <a:buNone/>
            </a:pPr>
            <a:r>
              <a:rPr lang="es-ES" sz="2800" dirty="0"/>
              <a:t>[net(</a:t>
            </a:r>
            <a:r>
              <a:rPr lang="es-ES" sz="2800" dirty="0" err="1"/>
              <a:t>houseInputs</a:t>
            </a:r>
            <a:r>
              <a:rPr lang="es-ES" sz="2800" dirty="0"/>
              <a:t>(:,5)) </a:t>
            </a:r>
            <a:r>
              <a:rPr lang="es-ES" sz="2800" dirty="0" err="1"/>
              <a:t>houseTargets</a:t>
            </a:r>
            <a:r>
              <a:rPr lang="es-ES" sz="2800" dirty="0"/>
              <a:t>(:,5)] </a:t>
            </a:r>
          </a:p>
          <a:p>
            <a:pPr marL="0" indent="0">
              <a:buNone/>
            </a:pPr>
            <a:r>
              <a:rPr lang="es-ES" sz="2800" dirty="0"/>
              <a:t>% = [33.1464  36.2000] </a:t>
            </a:r>
          </a:p>
        </p:txBody>
      </p:sp>
      <p:sp>
        <p:nvSpPr>
          <p:cNvPr id="4" name="Marcador de pie de página 3">
            <a:extLst>
              <a:ext uri="{FF2B5EF4-FFF2-40B4-BE49-F238E27FC236}">
                <a16:creationId xmlns:a16="http://schemas.microsoft.com/office/drawing/2014/main" id="{9ECA1AC3-B6FB-470E-87ED-ADC4EFFA588C}"/>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058F806E-8FDC-4F05-A368-8559A67D30FB}"/>
              </a:ext>
            </a:extLst>
          </p:cNvPr>
          <p:cNvSpPr>
            <a:spLocks noGrp="1"/>
          </p:cNvSpPr>
          <p:nvPr>
            <p:ph type="sldNum" sz="quarter" idx="12"/>
          </p:nvPr>
        </p:nvSpPr>
        <p:spPr/>
        <p:txBody>
          <a:bodyPr/>
          <a:lstStyle/>
          <a:p>
            <a:fld id="{D62E4E2B-6C83-4C79-B545-67C46A76D299}" type="slidenum">
              <a:rPr lang="es-ES" smtClean="0"/>
              <a:t>37</a:t>
            </a:fld>
            <a:endParaRPr lang="es-ES"/>
          </a:p>
        </p:txBody>
      </p:sp>
    </p:spTree>
    <p:extLst>
      <p:ext uri="{BB962C8B-B14F-4D97-AF65-F5344CB8AC3E}">
        <p14:creationId xmlns:p14="http://schemas.microsoft.com/office/powerpoint/2010/main" val="1266604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0539144-C568-46F5-A700-E3DB3CA2FB18}"/>
              </a:ext>
            </a:extLst>
          </p:cNvPr>
          <p:cNvSpPr>
            <a:spLocks noGrp="1"/>
          </p:cNvSpPr>
          <p:nvPr>
            <p:ph type="title"/>
          </p:nvPr>
        </p:nvSpPr>
        <p:spPr/>
        <p:txBody>
          <a:bodyPr>
            <a:normAutofit fontScale="90000"/>
          </a:bodyPr>
          <a:lstStyle/>
          <a:p>
            <a:br>
              <a:rPr lang="es-ES" dirty="0"/>
            </a:br>
            <a:br>
              <a:rPr lang="es-ES" dirty="0"/>
            </a:br>
            <a:r>
              <a:rPr lang="es-ES" b="1" dirty="0"/>
              <a:t>NEURAL NET </a:t>
            </a:r>
            <a:r>
              <a:rPr lang="es-ES" b="1" dirty="0">
                <a:solidFill>
                  <a:srgbClr val="FF0000"/>
                </a:solidFill>
              </a:rPr>
              <a:t>PATTERN RECOGNITION</a:t>
            </a:r>
            <a:br>
              <a:rPr lang="es-ES" b="1" dirty="0"/>
            </a:br>
            <a:r>
              <a:rPr lang="es-ES" sz="3600" b="1" dirty="0"/>
              <a:t>CLASIFICAR BREAST CANCER (maligno, benigno)</a:t>
            </a:r>
            <a:br>
              <a:rPr lang="es-ES" dirty="0"/>
            </a:br>
            <a:br>
              <a:rPr lang="es-ES" b="1" dirty="0"/>
            </a:br>
            <a:endParaRPr lang="es-ES" dirty="0"/>
          </a:p>
        </p:txBody>
      </p:sp>
      <p:sp>
        <p:nvSpPr>
          <p:cNvPr id="8" name="Marcador de contenido 7">
            <a:extLst>
              <a:ext uri="{FF2B5EF4-FFF2-40B4-BE49-F238E27FC236}">
                <a16:creationId xmlns:a16="http://schemas.microsoft.com/office/drawing/2014/main" id="{098668AE-1DA5-46FA-9FB4-C637F419E434}"/>
              </a:ext>
            </a:extLst>
          </p:cNvPr>
          <p:cNvSpPr>
            <a:spLocks noGrp="1"/>
          </p:cNvSpPr>
          <p:nvPr>
            <p:ph idx="1"/>
          </p:nvPr>
        </p:nvSpPr>
        <p:spPr>
          <a:xfrm>
            <a:off x="457200" y="1417638"/>
            <a:ext cx="8229600" cy="5165724"/>
          </a:xfrm>
        </p:spPr>
        <p:txBody>
          <a:bodyPr>
            <a:normAutofit fontScale="92500" lnSpcReduction="10000"/>
          </a:bodyPr>
          <a:lstStyle/>
          <a:p>
            <a:pPr marL="0" indent="0">
              <a:buNone/>
            </a:pPr>
            <a:r>
              <a:rPr lang="fr-FR" sz="2800" dirty="0" err="1"/>
              <a:t>load</a:t>
            </a:r>
            <a:r>
              <a:rPr lang="fr-FR" sz="2800" dirty="0"/>
              <a:t> </a:t>
            </a:r>
            <a:r>
              <a:rPr lang="fr-FR" sz="2800" dirty="0" err="1"/>
              <a:t>cancerInputs</a:t>
            </a:r>
            <a:r>
              <a:rPr lang="fr-FR" sz="2800" dirty="0"/>
              <a:t>;  </a:t>
            </a:r>
            <a:r>
              <a:rPr lang="fr-FR" sz="2800" dirty="0" err="1"/>
              <a:t>load</a:t>
            </a:r>
            <a:r>
              <a:rPr lang="fr-FR" sz="2800" dirty="0"/>
              <a:t> </a:t>
            </a:r>
            <a:r>
              <a:rPr lang="fr-FR" sz="2800" dirty="0" err="1"/>
              <a:t>cancerTargets</a:t>
            </a:r>
            <a:r>
              <a:rPr lang="fr-FR" sz="2800" dirty="0"/>
              <a:t>;</a:t>
            </a:r>
          </a:p>
          <a:p>
            <a:pPr marL="0" indent="0">
              <a:buNone/>
            </a:pPr>
            <a:r>
              <a:rPr lang="fr-FR" sz="2800" dirty="0"/>
              <a:t>x = </a:t>
            </a:r>
            <a:r>
              <a:rPr lang="fr-FR" sz="2800" dirty="0" err="1"/>
              <a:t>cancerInputs</a:t>
            </a:r>
            <a:r>
              <a:rPr lang="fr-FR" sz="2800" dirty="0"/>
              <a:t>; </a:t>
            </a:r>
          </a:p>
          <a:p>
            <a:pPr marL="0" indent="0">
              <a:buNone/>
            </a:pPr>
            <a:r>
              <a:rPr lang="fr-FR" sz="2800" dirty="0"/>
              <a:t>t = </a:t>
            </a:r>
            <a:r>
              <a:rPr lang="fr-FR" sz="2800" dirty="0" err="1"/>
              <a:t>cancerTargets</a:t>
            </a:r>
            <a:r>
              <a:rPr lang="fr-FR" sz="2800" dirty="0"/>
              <a:t>; % </a:t>
            </a:r>
            <a:r>
              <a:rPr lang="fr-FR" sz="2800" b="1" dirty="0" err="1">
                <a:solidFill>
                  <a:srgbClr val="FF0000"/>
                </a:solidFill>
              </a:rPr>
              <a:t>patrones</a:t>
            </a:r>
            <a:r>
              <a:rPr lang="fr-FR" sz="2800" b="1" dirty="0">
                <a:solidFill>
                  <a:srgbClr val="FF0000"/>
                </a:solidFill>
              </a:rPr>
              <a:t> (1 , 0) y (0 , 1)</a:t>
            </a:r>
          </a:p>
          <a:p>
            <a:pPr marL="0" indent="0">
              <a:buNone/>
            </a:pPr>
            <a:r>
              <a:rPr lang="fr-FR" sz="2800" dirty="0"/>
              <a:t>net = </a:t>
            </a:r>
            <a:r>
              <a:rPr lang="fr-FR" sz="2800" b="1" dirty="0" err="1">
                <a:solidFill>
                  <a:srgbClr val="FF0000"/>
                </a:solidFill>
              </a:rPr>
              <a:t>patternnet</a:t>
            </a:r>
            <a:r>
              <a:rPr lang="fr-FR" sz="2800" dirty="0"/>
              <a:t>(10);</a:t>
            </a:r>
          </a:p>
          <a:p>
            <a:pPr marL="0" indent="0">
              <a:buNone/>
            </a:pPr>
            <a:r>
              <a:rPr lang="nl-NL" sz="2800" dirty="0"/>
              <a:t>[net,tr] = </a:t>
            </a:r>
            <a:r>
              <a:rPr lang="nl-NL" sz="2800" b="1" dirty="0">
                <a:solidFill>
                  <a:srgbClr val="FF0000"/>
                </a:solidFill>
              </a:rPr>
              <a:t>train</a:t>
            </a:r>
            <a:r>
              <a:rPr lang="nl-NL" sz="2800" dirty="0"/>
              <a:t>(net,x,t);</a:t>
            </a:r>
          </a:p>
          <a:p>
            <a:pPr marL="0" indent="0">
              <a:buNone/>
            </a:pPr>
            <a:r>
              <a:rPr lang="fr-FR" sz="2800" dirty="0" err="1"/>
              <a:t>view</a:t>
            </a:r>
            <a:r>
              <a:rPr lang="fr-FR" sz="2800" dirty="0"/>
              <a:t>(net)</a:t>
            </a:r>
          </a:p>
          <a:p>
            <a:pPr marL="0" indent="0">
              <a:buNone/>
            </a:pPr>
            <a:r>
              <a:rPr lang="fr-FR" sz="2800" dirty="0"/>
              <a:t>y = net(</a:t>
            </a:r>
            <a:r>
              <a:rPr lang="nl-NL" sz="2800" dirty="0"/>
              <a:t>x</a:t>
            </a:r>
            <a:r>
              <a:rPr lang="fr-FR" sz="2800" dirty="0"/>
              <a:t>);</a:t>
            </a:r>
          </a:p>
          <a:p>
            <a:pPr marL="0" indent="0">
              <a:buNone/>
            </a:pPr>
            <a:r>
              <a:rPr lang="fr-FR" sz="2800" dirty="0"/>
              <a:t>perf = </a:t>
            </a:r>
            <a:r>
              <a:rPr lang="fr-FR" sz="2800" dirty="0" err="1"/>
              <a:t>perform</a:t>
            </a:r>
            <a:r>
              <a:rPr lang="fr-FR" sz="2800" dirty="0"/>
              <a:t>(net,</a:t>
            </a:r>
            <a:r>
              <a:rPr lang="nl-NL" sz="2800" dirty="0"/>
              <a:t> t</a:t>
            </a:r>
            <a:r>
              <a:rPr lang="fr-FR" sz="2800" dirty="0"/>
              <a:t>,y);</a:t>
            </a:r>
          </a:p>
          <a:p>
            <a:pPr marL="0" indent="0">
              <a:buNone/>
            </a:pPr>
            <a:r>
              <a:rPr lang="fr-FR" sz="2800" dirty="0"/>
              <a:t>classes = vec2ind(y); % </a:t>
            </a:r>
            <a:r>
              <a:rPr lang="fr-FR" sz="2800" b="1" dirty="0" err="1">
                <a:solidFill>
                  <a:srgbClr val="FF0000"/>
                </a:solidFill>
              </a:rPr>
              <a:t>patrones</a:t>
            </a:r>
            <a:r>
              <a:rPr lang="fr-FR" sz="2800" b="1" dirty="0">
                <a:solidFill>
                  <a:srgbClr val="FF0000"/>
                </a:solidFill>
              </a:rPr>
              <a:t> 1 y 2</a:t>
            </a:r>
          </a:p>
          <a:p>
            <a:pPr marL="0" indent="0">
              <a:buNone/>
            </a:pPr>
            <a:r>
              <a:rPr lang="fr-FR" sz="2800" dirty="0"/>
              <a:t>[net(</a:t>
            </a:r>
            <a:r>
              <a:rPr lang="nl-NL" sz="2800" dirty="0"/>
              <a:t>x</a:t>
            </a:r>
            <a:r>
              <a:rPr lang="fr-FR" sz="2800" dirty="0"/>
              <a:t>(:,1))' ; </a:t>
            </a:r>
            <a:r>
              <a:rPr lang="nl-NL" sz="2800" dirty="0"/>
              <a:t>t</a:t>
            </a:r>
            <a:r>
              <a:rPr lang="fr-FR" sz="2800" dirty="0"/>
              <a:t>(:,1)']  % 0.9865  0.0135       1   0</a:t>
            </a:r>
          </a:p>
          <a:p>
            <a:pPr marL="0" indent="0">
              <a:buNone/>
            </a:pPr>
            <a:r>
              <a:rPr lang="nl-NL" sz="2800" dirty="0"/>
              <a:t>net([ 1 2 3 4 5 6 7 8 9]')</a:t>
            </a:r>
            <a:r>
              <a:rPr lang="fr-FR" sz="2800" dirty="0"/>
              <a:t>   %  0.1804   0.8196</a:t>
            </a:r>
            <a:endParaRPr lang="fr-FR" sz="2800" strike="sngStrike" dirty="0">
              <a:solidFill>
                <a:srgbClr val="FF0000"/>
              </a:solidFill>
            </a:endParaRPr>
          </a:p>
          <a:p>
            <a:endParaRPr lang="es-ES" dirty="0"/>
          </a:p>
        </p:txBody>
      </p:sp>
      <p:sp>
        <p:nvSpPr>
          <p:cNvPr id="5" name="Marcador de pie de página 4">
            <a:extLst>
              <a:ext uri="{FF2B5EF4-FFF2-40B4-BE49-F238E27FC236}">
                <a16:creationId xmlns:a16="http://schemas.microsoft.com/office/drawing/2014/main" id="{C4254901-68D0-4C08-B482-AB0738E23CFC}"/>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8F3A9CD0-3044-476F-BD2D-85589B063048}"/>
              </a:ext>
            </a:extLst>
          </p:cNvPr>
          <p:cNvSpPr>
            <a:spLocks noGrp="1"/>
          </p:cNvSpPr>
          <p:nvPr>
            <p:ph type="sldNum" sz="quarter" idx="12"/>
          </p:nvPr>
        </p:nvSpPr>
        <p:spPr/>
        <p:txBody>
          <a:bodyPr/>
          <a:lstStyle/>
          <a:p>
            <a:fld id="{D62E4E2B-6C83-4C79-B545-67C46A76D299}" type="slidenum">
              <a:rPr lang="es-ES" smtClean="0"/>
              <a:t>38</a:t>
            </a:fld>
            <a:endParaRPr lang="es-ES"/>
          </a:p>
        </p:txBody>
      </p:sp>
    </p:spTree>
    <p:extLst>
      <p:ext uri="{BB962C8B-B14F-4D97-AF65-F5344CB8AC3E}">
        <p14:creationId xmlns:p14="http://schemas.microsoft.com/office/powerpoint/2010/main" val="3646336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0539144-C568-46F5-A700-E3DB3CA2FB18}"/>
              </a:ext>
            </a:extLst>
          </p:cNvPr>
          <p:cNvSpPr>
            <a:spLocks noGrp="1"/>
          </p:cNvSpPr>
          <p:nvPr>
            <p:ph type="title"/>
          </p:nvPr>
        </p:nvSpPr>
        <p:spPr/>
        <p:txBody>
          <a:bodyPr>
            <a:normAutofit fontScale="90000"/>
          </a:bodyPr>
          <a:lstStyle/>
          <a:p>
            <a:br>
              <a:rPr lang="es-ES" dirty="0"/>
            </a:br>
            <a:br>
              <a:rPr lang="es-ES" dirty="0"/>
            </a:br>
            <a:r>
              <a:rPr lang="es-ES" b="1" dirty="0"/>
              <a:t>NEURAL NET </a:t>
            </a:r>
            <a:r>
              <a:rPr lang="es-ES" b="1" dirty="0">
                <a:solidFill>
                  <a:srgbClr val="FF0000"/>
                </a:solidFill>
              </a:rPr>
              <a:t>PATTERN RECOGNITION</a:t>
            </a:r>
            <a:br>
              <a:rPr lang="es-ES" b="1" dirty="0"/>
            </a:br>
            <a:r>
              <a:rPr lang="es-ES" b="1" dirty="0"/>
              <a:t>CLASIFICAR LAS FLORES DE FISHER</a:t>
            </a:r>
            <a:br>
              <a:rPr lang="es-ES" dirty="0"/>
            </a:br>
            <a:br>
              <a:rPr lang="es-ES" b="1" dirty="0"/>
            </a:br>
            <a:endParaRPr lang="es-ES" dirty="0"/>
          </a:p>
        </p:txBody>
      </p:sp>
      <p:sp>
        <p:nvSpPr>
          <p:cNvPr id="8" name="Marcador de contenido 7">
            <a:extLst>
              <a:ext uri="{FF2B5EF4-FFF2-40B4-BE49-F238E27FC236}">
                <a16:creationId xmlns:a16="http://schemas.microsoft.com/office/drawing/2014/main" id="{098668AE-1DA5-46FA-9FB4-C637F419E434}"/>
              </a:ext>
            </a:extLst>
          </p:cNvPr>
          <p:cNvSpPr>
            <a:spLocks noGrp="1"/>
          </p:cNvSpPr>
          <p:nvPr>
            <p:ph idx="1"/>
          </p:nvPr>
        </p:nvSpPr>
        <p:spPr>
          <a:xfrm>
            <a:off x="457200" y="1600200"/>
            <a:ext cx="8229600" cy="4756150"/>
          </a:xfrm>
        </p:spPr>
        <p:txBody>
          <a:bodyPr>
            <a:normAutofit/>
          </a:bodyPr>
          <a:lstStyle/>
          <a:p>
            <a:pPr marL="0" indent="0">
              <a:buNone/>
            </a:pPr>
            <a:r>
              <a:rPr lang="fr-FR" sz="2800" dirty="0"/>
              <a:t>[</a:t>
            </a:r>
            <a:r>
              <a:rPr lang="fr-FR" sz="2800" dirty="0" err="1"/>
              <a:t>x,t</a:t>
            </a:r>
            <a:r>
              <a:rPr lang="fr-FR" sz="2800" dirty="0"/>
              <a:t>] = </a:t>
            </a:r>
            <a:r>
              <a:rPr lang="fr-FR" sz="2800" dirty="0" err="1"/>
              <a:t>iris_dataset</a:t>
            </a:r>
            <a:r>
              <a:rPr lang="fr-FR" sz="2800" dirty="0"/>
              <a:t>;</a:t>
            </a:r>
          </a:p>
          <a:p>
            <a:pPr marL="0" indent="0">
              <a:buNone/>
            </a:pPr>
            <a:r>
              <a:rPr lang="fr-FR" sz="2800" dirty="0"/>
              <a:t>net = </a:t>
            </a:r>
            <a:r>
              <a:rPr lang="fr-FR" sz="2800" b="1" dirty="0" err="1">
                <a:solidFill>
                  <a:srgbClr val="FF0000"/>
                </a:solidFill>
              </a:rPr>
              <a:t>patternnet</a:t>
            </a:r>
            <a:r>
              <a:rPr lang="fr-FR" sz="2800" dirty="0"/>
              <a:t>(10);</a:t>
            </a:r>
          </a:p>
          <a:p>
            <a:pPr marL="0" indent="0">
              <a:buNone/>
            </a:pPr>
            <a:r>
              <a:rPr lang="nl-NL" sz="2800" dirty="0"/>
              <a:t>[net,tr] </a:t>
            </a:r>
            <a:r>
              <a:rPr lang="fr-FR" sz="2800" dirty="0"/>
              <a:t>= </a:t>
            </a:r>
            <a:r>
              <a:rPr lang="fr-FR" sz="2800" b="1" dirty="0">
                <a:solidFill>
                  <a:srgbClr val="FF0000"/>
                </a:solidFill>
              </a:rPr>
              <a:t>train</a:t>
            </a:r>
            <a:r>
              <a:rPr lang="fr-FR" sz="2800" dirty="0"/>
              <a:t>(</a:t>
            </a:r>
            <a:r>
              <a:rPr lang="fr-FR" sz="2800" dirty="0" err="1"/>
              <a:t>net,x,t</a:t>
            </a:r>
            <a:r>
              <a:rPr lang="fr-FR" sz="2800" dirty="0"/>
              <a:t>); </a:t>
            </a:r>
            <a:r>
              <a:rPr lang="fr-FR" sz="2800" dirty="0" err="1"/>
              <a:t>view</a:t>
            </a:r>
            <a:r>
              <a:rPr lang="fr-FR" sz="2800" dirty="0"/>
              <a:t>(net)</a:t>
            </a:r>
          </a:p>
          <a:p>
            <a:pPr marL="0" indent="0">
              <a:buNone/>
            </a:pPr>
            <a:r>
              <a:rPr lang="fr-FR" sz="2800" dirty="0"/>
              <a:t>y = net(x);</a:t>
            </a:r>
          </a:p>
          <a:p>
            <a:pPr marL="0" indent="0">
              <a:buNone/>
            </a:pPr>
            <a:r>
              <a:rPr lang="fr-FR" sz="2800" dirty="0"/>
              <a:t>perf = </a:t>
            </a:r>
            <a:r>
              <a:rPr lang="fr-FR" sz="2800" dirty="0" err="1"/>
              <a:t>perform</a:t>
            </a:r>
            <a:r>
              <a:rPr lang="fr-FR" sz="2800" dirty="0"/>
              <a:t>(</a:t>
            </a:r>
            <a:r>
              <a:rPr lang="fr-FR" sz="2800" dirty="0" err="1"/>
              <a:t>net,t,y</a:t>
            </a:r>
            <a:r>
              <a:rPr lang="fr-FR" sz="2800" dirty="0"/>
              <a:t>);</a:t>
            </a:r>
          </a:p>
          <a:p>
            <a:pPr marL="0" indent="0">
              <a:buNone/>
            </a:pPr>
            <a:r>
              <a:rPr lang="fr-FR" sz="2800" dirty="0"/>
              <a:t>classes = vec2ind(y);</a:t>
            </a:r>
          </a:p>
          <a:p>
            <a:pPr marL="0" indent="0">
              <a:buNone/>
            </a:pPr>
            <a:r>
              <a:rPr lang="fr-FR" sz="2800" dirty="0"/>
              <a:t>[net(x(:,1))'  t(:,1)']   </a:t>
            </a:r>
          </a:p>
          <a:p>
            <a:pPr marL="0" indent="0">
              <a:buNone/>
            </a:pPr>
            <a:r>
              <a:rPr lang="fr-FR" sz="2800" dirty="0"/>
              <a:t>%   0.9998  0.0002  0.0000     1     0     0</a:t>
            </a:r>
          </a:p>
          <a:p>
            <a:pPr marL="0" indent="0">
              <a:buNone/>
            </a:pPr>
            <a:r>
              <a:rPr lang="fr-FR" sz="2800" dirty="0"/>
              <a:t>net([5;3;5;2])'    %  0.0000    0.0015    0.9985</a:t>
            </a:r>
          </a:p>
          <a:p>
            <a:endParaRPr lang="es-ES" dirty="0"/>
          </a:p>
        </p:txBody>
      </p:sp>
      <p:sp>
        <p:nvSpPr>
          <p:cNvPr id="5" name="Marcador de pie de página 4">
            <a:extLst>
              <a:ext uri="{FF2B5EF4-FFF2-40B4-BE49-F238E27FC236}">
                <a16:creationId xmlns:a16="http://schemas.microsoft.com/office/drawing/2014/main" id="{C4254901-68D0-4C08-B482-AB0738E23CFC}"/>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8F3A9CD0-3044-476F-BD2D-85589B063048}"/>
              </a:ext>
            </a:extLst>
          </p:cNvPr>
          <p:cNvSpPr>
            <a:spLocks noGrp="1"/>
          </p:cNvSpPr>
          <p:nvPr>
            <p:ph type="sldNum" sz="quarter" idx="12"/>
          </p:nvPr>
        </p:nvSpPr>
        <p:spPr/>
        <p:txBody>
          <a:bodyPr/>
          <a:lstStyle/>
          <a:p>
            <a:fld id="{D62E4E2B-6C83-4C79-B545-67C46A76D299}" type="slidenum">
              <a:rPr lang="es-ES" smtClean="0"/>
              <a:t>39</a:t>
            </a:fld>
            <a:endParaRPr lang="es-ES"/>
          </a:p>
        </p:txBody>
      </p:sp>
    </p:spTree>
    <p:extLst>
      <p:ext uri="{BB962C8B-B14F-4D97-AF65-F5344CB8AC3E}">
        <p14:creationId xmlns:p14="http://schemas.microsoft.com/office/powerpoint/2010/main" val="173722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3CAD26-2ECF-422E-8619-C2CCCEB8573A}"/>
              </a:ext>
            </a:extLst>
          </p:cNvPr>
          <p:cNvSpPr>
            <a:spLocks noGrp="1"/>
          </p:cNvSpPr>
          <p:nvPr>
            <p:ph type="title"/>
          </p:nvPr>
        </p:nvSpPr>
        <p:spPr/>
        <p:txBody>
          <a:bodyPr>
            <a:normAutofit fontScale="90000"/>
          </a:bodyPr>
          <a:lstStyle/>
          <a:p>
            <a:r>
              <a:rPr lang="es-ES" b="1" dirty="0"/>
              <a:t>ROSENBLATT (1956) ALGORITMO DE ENTRENAMIENTO DEL PERCEPTRÓN</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40943D39-6327-4470-8B1A-49DB78B3A6DA}"/>
                  </a:ext>
                </a:extLst>
              </p:cNvPr>
              <p:cNvSpPr>
                <a:spLocks noGrp="1"/>
              </p:cNvSpPr>
              <p:nvPr>
                <p:ph idx="1"/>
              </p:nvPr>
            </p:nvSpPr>
            <p:spPr>
              <a:xfrm>
                <a:off x="457200" y="1600200"/>
                <a:ext cx="8229600" cy="4756150"/>
              </a:xfrm>
            </p:spPr>
            <p:txBody>
              <a:bodyPr>
                <a:normAutofit fontScale="85000" lnSpcReduction="20000"/>
              </a:bodyPr>
              <a:lstStyle/>
              <a:p>
                <a:r>
                  <a:rPr lang="es-ES" sz="2800" dirty="0"/>
                  <a:t>Datos de entrenamiento </a:t>
                </a:r>
                <a14:m>
                  <m:oMath xmlns:m="http://schemas.openxmlformats.org/officeDocument/2006/math">
                    <m:d>
                      <m:dPr>
                        <m:begChr m:val="{"/>
                        <m:endChr m:val="}"/>
                        <m:ctrlPr>
                          <a:rPr lang="es-ES" sz="2800" i="1" smtClean="0">
                            <a:latin typeface="Cambria Math" panose="02040503050406030204" pitchFamily="18" charset="0"/>
                          </a:rPr>
                        </m:ctrlPr>
                      </m:dPr>
                      <m:e>
                        <m:sSub>
                          <m:sSubPr>
                            <m:ctrlPr>
                              <a:rPr lang="es-ES" sz="2800" i="1" smtClean="0">
                                <a:latin typeface="Cambria Math" panose="02040503050406030204" pitchFamily="18" charset="0"/>
                              </a:rPr>
                            </m:ctrlPr>
                          </m:sSubPr>
                          <m:e>
                            <m:r>
                              <a:rPr lang="es-ES" sz="2800" b="0" i="1" smtClean="0">
                                <a:latin typeface="Cambria Math" panose="02040503050406030204" pitchFamily="18" charset="0"/>
                              </a:rPr>
                              <m:t>𝑃</m:t>
                            </m:r>
                          </m:e>
                          <m:sub>
                            <m:r>
                              <a:rPr lang="es-ES" sz="2800" b="0" i="1" smtClean="0">
                                <a:latin typeface="Cambria Math" panose="02040503050406030204" pitchFamily="18" charset="0"/>
                              </a:rPr>
                              <m:t>1</m:t>
                            </m:r>
                          </m:sub>
                        </m:sSub>
                        <m:sSub>
                          <m:sSubPr>
                            <m:ctrlPr>
                              <a:rPr lang="es-ES" sz="2800" i="1" smtClean="0">
                                <a:latin typeface="Cambria Math" panose="02040503050406030204" pitchFamily="18" charset="0"/>
                              </a:rPr>
                            </m:ctrlPr>
                          </m:sSubPr>
                          <m:e>
                            <m:r>
                              <a:rPr lang="es-ES" sz="2800" b="0" i="1" smtClean="0">
                                <a:latin typeface="Cambria Math" panose="02040503050406030204" pitchFamily="18" charset="0"/>
                              </a:rPr>
                              <m:t>,</m:t>
                            </m:r>
                            <m:r>
                              <a:rPr lang="es-ES" sz="2800" b="0" i="1" smtClean="0">
                                <a:latin typeface="Cambria Math" panose="02040503050406030204" pitchFamily="18" charset="0"/>
                              </a:rPr>
                              <m:t>𝑡</m:t>
                            </m:r>
                          </m:e>
                          <m:sub>
                            <m:r>
                              <a:rPr lang="es-ES" sz="2800" b="0" i="1" smtClean="0">
                                <a:latin typeface="Cambria Math" panose="02040503050406030204" pitchFamily="18" charset="0"/>
                              </a:rPr>
                              <m:t>1</m:t>
                            </m:r>
                          </m:sub>
                        </m:sSub>
                      </m:e>
                    </m:d>
                    <m:r>
                      <a:rPr lang="es-ES" sz="2800" b="0" i="1" smtClean="0">
                        <a:latin typeface="Cambria Math" panose="02040503050406030204" pitchFamily="18" charset="0"/>
                      </a:rPr>
                      <m:t>,…,</m:t>
                    </m:r>
                    <m:d>
                      <m:dPr>
                        <m:begChr m:val="{"/>
                        <m:endChr m:val="}"/>
                        <m:ctrlPr>
                          <a:rPr lang="es-ES" sz="2800" i="1">
                            <a:latin typeface="Cambria Math" panose="02040503050406030204" pitchFamily="18" charset="0"/>
                          </a:rPr>
                        </m:ctrlPr>
                      </m:dPr>
                      <m:e>
                        <m:sSub>
                          <m:sSubPr>
                            <m:ctrlPr>
                              <a:rPr lang="es-ES" sz="2800" i="1">
                                <a:latin typeface="Cambria Math" panose="02040503050406030204" pitchFamily="18" charset="0"/>
                              </a:rPr>
                            </m:ctrlPr>
                          </m:sSubPr>
                          <m:e>
                            <m:r>
                              <a:rPr lang="es-ES" sz="2800" i="1">
                                <a:latin typeface="Cambria Math" panose="02040503050406030204" pitchFamily="18" charset="0"/>
                              </a:rPr>
                              <m:t>𝑃</m:t>
                            </m:r>
                          </m:e>
                          <m:sub>
                            <m:r>
                              <a:rPr lang="es-ES" sz="2800" b="0" i="1" smtClean="0">
                                <a:latin typeface="Cambria Math" panose="02040503050406030204" pitchFamily="18" charset="0"/>
                              </a:rPr>
                              <m:t>𝑛</m:t>
                            </m:r>
                          </m:sub>
                        </m:sSub>
                        <m:sSub>
                          <m:sSubPr>
                            <m:ctrlPr>
                              <a:rPr lang="es-ES" sz="2800" i="1">
                                <a:latin typeface="Cambria Math" panose="02040503050406030204" pitchFamily="18" charset="0"/>
                              </a:rPr>
                            </m:ctrlPr>
                          </m:sSubPr>
                          <m:e>
                            <m:r>
                              <a:rPr lang="es-ES" sz="2800" b="0" i="1" smtClean="0">
                                <a:latin typeface="Cambria Math" panose="02040503050406030204" pitchFamily="18" charset="0"/>
                              </a:rPr>
                              <m:t>,</m:t>
                            </m:r>
                            <m:r>
                              <a:rPr lang="es-ES" sz="2800" i="1">
                                <a:latin typeface="Cambria Math" panose="02040503050406030204" pitchFamily="18" charset="0"/>
                              </a:rPr>
                              <m:t>𝑡</m:t>
                            </m:r>
                          </m:e>
                          <m:sub>
                            <m:r>
                              <a:rPr lang="es-ES" sz="2800" b="0" i="1" smtClean="0">
                                <a:latin typeface="Cambria Math" panose="02040503050406030204" pitchFamily="18" charset="0"/>
                              </a:rPr>
                              <m:t>𝑛</m:t>
                            </m:r>
                          </m:sub>
                        </m:sSub>
                      </m:e>
                    </m:d>
                  </m:oMath>
                </a14:m>
                <a:endParaRPr lang="es-ES" sz="2800" dirty="0"/>
              </a:p>
              <a:p>
                <a:pPr marL="0" indent="0">
                  <a:buNone/>
                </a:pPr>
                <a:r>
                  <a:rPr lang="es-ES" sz="2800" dirty="0"/>
                  <a:t>     s= salida de la red</a:t>
                </a:r>
              </a:p>
              <a:p>
                <a:r>
                  <a:rPr lang="es-ES" sz="2800" dirty="0">
                    <a:solidFill>
                      <a:srgbClr val="FF0000"/>
                    </a:solidFill>
                  </a:rPr>
                  <a:t>Hiperplano separador</a:t>
                </a:r>
              </a:p>
              <a:p>
                <a:endParaRPr lang="es-ES" sz="2800" dirty="0"/>
              </a:p>
              <a:p>
                <a:pPr marL="0" indent="0">
                  <a:buNone/>
                </a:pPr>
                <a:endParaRPr lang="es-ES" sz="2800" dirty="0"/>
              </a:p>
              <a:p>
                <a:pPr marL="0" indent="0">
                  <a:buNone/>
                </a:pPr>
                <a:r>
                  <a:rPr lang="es-ES" sz="2800" dirty="0"/>
                  <a:t>Algoritmo de entrenamiento</a:t>
                </a:r>
              </a:p>
              <a:p>
                <a:pPr marL="0" indent="0">
                  <a:buNone/>
                </a:pPr>
                <a:r>
                  <a:rPr lang="es-ES" sz="2800" dirty="0" err="1"/>
                  <a:t>for</a:t>
                </a:r>
                <a:r>
                  <a:rPr lang="es-ES" sz="2800" dirty="0"/>
                  <a:t> j=1:etapas</a:t>
                </a:r>
              </a:p>
              <a:p>
                <a:pPr marL="0" indent="0">
                  <a:buNone/>
                </a:pPr>
                <a:r>
                  <a:rPr lang="es-ES" sz="2800" dirty="0" err="1"/>
                  <a:t>for</a:t>
                </a:r>
                <a:r>
                  <a:rPr lang="es-ES" sz="2800" dirty="0"/>
                  <a:t> i=1:observaciones</a:t>
                </a:r>
              </a:p>
              <a:p>
                <a:pPr marL="0" indent="0">
                  <a:buNone/>
                </a:pPr>
                <a:r>
                  <a:rPr lang="es-ES" sz="2800" dirty="0"/>
                  <a:t>Si s=t (salida=target), </a:t>
                </a:r>
                <a14:m>
                  <m:oMath xmlns:m="http://schemas.openxmlformats.org/officeDocument/2006/math">
                    <m:sSub>
                      <m:sSubPr>
                        <m:ctrlPr>
                          <a:rPr lang="es-ES" sz="2800" i="1" smtClean="0">
                            <a:latin typeface="Cambria Math" panose="02040503050406030204" pitchFamily="18" charset="0"/>
                          </a:rPr>
                        </m:ctrlPr>
                      </m:sSubPr>
                      <m:e>
                        <m:r>
                          <a:rPr lang="es-ES" sz="2800" b="0" i="1" smtClean="0">
                            <a:latin typeface="Cambria Math" panose="02040503050406030204" pitchFamily="18" charset="0"/>
                          </a:rPr>
                          <m:t>𝑊</m:t>
                        </m:r>
                      </m:e>
                      <m:sub>
                        <m:r>
                          <a:rPr lang="es-ES" sz="2800" b="0" i="1" smtClean="0">
                            <a:latin typeface="Cambria Math" panose="02040503050406030204" pitchFamily="18" charset="0"/>
                          </a:rPr>
                          <m:t>𝑖𝑁</m:t>
                        </m:r>
                      </m:sub>
                    </m:sSub>
                    <m:r>
                      <a:rPr lang="es-ES" sz="2800" b="0" i="1" smtClean="0">
                        <a:latin typeface="Cambria Math" panose="02040503050406030204" pitchFamily="18" charset="0"/>
                      </a:rPr>
                      <m:t>=</m:t>
                    </m:r>
                    <m:sSub>
                      <m:sSubPr>
                        <m:ctrlPr>
                          <a:rPr lang="es-ES" sz="2800" i="1">
                            <a:latin typeface="Cambria Math" panose="02040503050406030204" pitchFamily="18" charset="0"/>
                          </a:rPr>
                        </m:ctrlPr>
                      </m:sSubPr>
                      <m:e>
                        <m:r>
                          <a:rPr lang="es-ES" sz="2800" i="1">
                            <a:latin typeface="Cambria Math" panose="02040503050406030204" pitchFamily="18" charset="0"/>
                          </a:rPr>
                          <m:t>𝑊</m:t>
                        </m:r>
                      </m:e>
                      <m:sub>
                        <m:r>
                          <a:rPr lang="es-ES" sz="2800" b="0" i="1" smtClean="0">
                            <a:latin typeface="Cambria Math" panose="02040503050406030204" pitchFamily="18" charset="0"/>
                          </a:rPr>
                          <m:t>𝑖𝐴</m:t>
                        </m:r>
                      </m:sub>
                    </m:sSub>
                  </m:oMath>
                </a14:m>
                <a:r>
                  <a:rPr lang="es-ES" sz="2800" dirty="0"/>
                  <a:t> (nuevo peso=antiguo)</a:t>
                </a:r>
              </a:p>
              <a:p>
                <a:pPr marL="0" indent="0">
                  <a:buNone/>
                </a:pPr>
                <a:r>
                  <a:rPr lang="es-ES" sz="2800" dirty="0"/>
                  <a:t>Si s=0, t=1 </a:t>
                </a:r>
                <a14:m>
                  <m:oMath xmlns:m="http://schemas.openxmlformats.org/officeDocument/2006/math">
                    <m:sSub>
                      <m:sSubPr>
                        <m:ctrlPr>
                          <a:rPr lang="es-ES" sz="2800" i="1">
                            <a:latin typeface="Cambria Math" panose="02040503050406030204" pitchFamily="18" charset="0"/>
                          </a:rPr>
                        </m:ctrlPr>
                      </m:sSubPr>
                      <m:e>
                        <m:r>
                          <a:rPr lang="es-ES" sz="2800" i="1">
                            <a:latin typeface="Cambria Math" panose="02040503050406030204" pitchFamily="18" charset="0"/>
                          </a:rPr>
                          <m:t>𝑊</m:t>
                        </m:r>
                      </m:e>
                      <m:sub>
                        <m:r>
                          <a:rPr lang="es-ES" sz="2800" b="0" i="1" smtClean="0">
                            <a:latin typeface="Cambria Math" panose="02040503050406030204" pitchFamily="18" charset="0"/>
                          </a:rPr>
                          <m:t>𝑖</m:t>
                        </m:r>
                        <m:r>
                          <a:rPr lang="es-ES" sz="2800" i="1">
                            <a:latin typeface="Cambria Math" panose="02040503050406030204" pitchFamily="18" charset="0"/>
                          </a:rPr>
                          <m:t>𝑁</m:t>
                        </m:r>
                      </m:sub>
                    </m:sSub>
                    <m:r>
                      <a:rPr lang="es-ES" sz="2800" i="1">
                        <a:latin typeface="Cambria Math" panose="02040503050406030204" pitchFamily="18" charset="0"/>
                      </a:rPr>
                      <m:t>=</m:t>
                    </m:r>
                    <m:sSub>
                      <m:sSubPr>
                        <m:ctrlPr>
                          <a:rPr lang="es-ES" sz="2800" i="1">
                            <a:latin typeface="Cambria Math" panose="02040503050406030204" pitchFamily="18" charset="0"/>
                          </a:rPr>
                        </m:ctrlPr>
                      </m:sSubPr>
                      <m:e>
                        <m:r>
                          <a:rPr lang="es-ES" sz="2800" i="1">
                            <a:latin typeface="Cambria Math" panose="02040503050406030204" pitchFamily="18" charset="0"/>
                          </a:rPr>
                          <m:t>𝑊</m:t>
                        </m:r>
                      </m:e>
                      <m:sub>
                        <m:r>
                          <a:rPr lang="es-ES" sz="2800" b="0" i="1" smtClean="0">
                            <a:latin typeface="Cambria Math" panose="02040503050406030204" pitchFamily="18" charset="0"/>
                          </a:rPr>
                          <m:t>𝑖</m:t>
                        </m:r>
                        <m:r>
                          <a:rPr lang="es-ES" sz="2800" i="1">
                            <a:latin typeface="Cambria Math" panose="02040503050406030204" pitchFamily="18" charset="0"/>
                          </a:rPr>
                          <m:t>𝐴</m:t>
                        </m:r>
                      </m:sub>
                    </m:sSub>
                    <m:r>
                      <a:rPr lang="es-ES" sz="2800" b="0" i="1" smtClean="0">
                        <a:latin typeface="Cambria Math" panose="02040503050406030204" pitchFamily="18" charset="0"/>
                      </a:rPr>
                      <m:t>+</m:t>
                    </m:r>
                    <m:r>
                      <m:rPr>
                        <m:sty m:val="p"/>
                      </m:rPr>
                      <a:rPr lang="el-GR" sz="2800" i="1">
                        <a:latin typeface="Cambria Math" panose="02040503050406030204" pitchFamily="18" charset="0"/>
                      </a:rPr>
                      <m:t>α</m:t>
                    </m:r>
                    <m:sSub>
                      <m:sSubPr>
                        <m:ctrlPr>
                          <a:rPr lang="es-ES" sz="2800" i="1">
                            <a:latin typeface="Cambria Math" panose="02040503050406030204" pitchFamily="18" charset="0"/>
                          </a:rPr>
                        </m:ctrlPr>
                      </m:sSubPr>
                      <m:e>
                        <m:r>
                          <a:rPr lang="es-ES" sz="2800" i="1">
                            <a:latin typeface="Cambria Math" panose="02040503050406030204" pitchFamily="18" charset="0"/>
                          </a:rPr>
                          <m:t>𝑃</m:t>
                        </m:r>
                      </m:e>
                      <m:sub>
                        <m:r>
                          <a:rPr lang="es-ES" sz="2800" b="0" i="1" smtClean="0">
                            <a:latin typeface="Cambria Math" panose="02040503050406030204" pitchFamily="18" charset="0"/>
                          </a:rPr>
                          <m:t>𝑖</m:t>
                        </m:r>
                      </m:sub>
                    </m:sSub>
                  </m:oMath>
                </a14:m>
                <a:r>
                  <a:rPr lang="es-ES" sz="2800" dirty="0"/>
                  <a:t>  (aumentar todos los pesos)</a:t>
                </a:r>
              </a:p>
              <a:p>
                <a:pPr marL="0" indent="0">
                  <a:buNone/>
                </a:pPr>
                <a:r>
                  <a:rPr lang="es-ES" sz="2800" dirty="0"/>
                  <a:t>Si s=1, t=0 </a:t>
                </a:r>
                <a14:m>
                  <m:oMath xmlns:m="http://schemas.openxmlformats.org/officeDocument/2006/math">
                    <m:sSub>
                      <m:sSubPr>
                        <m:ctrlPr>
                          <a:rPr lang="es-ES" sz="2800" i="1">
                            <a:latin typeface="Cambria Math" panose="02040503050406030204" pitchFamily="18" charset="0"/>
                          </a:rPr>
                        </m:ctrlPr>
                      </m:sSubPr>
                      <m:e>
                        <m:r>
                          <a:rPr lang="es-ES" sz="2800" i="1">
                            <a:latin typeface="Cambria Math" panose="02040503050406030204" pitchFamily="18" charset="0"/>
                          </a:rPr>
                          <m:t>𝑊</m:t>
                        </m:r>
                      </m:e>
                      <m:sub>
                        <m:r>
                          <a:rPr lang="es-ES" sz="2800" b="0" i="1" smtClean="0">
                            <a:latin typeface="Cambria Math" panose="02040503050406030204" pitchFamily="18" charset="0"/>
                          </a:rPr>
                          <m:t>𝑖</m:t>
                        </m:r>
                        <m:r>
                          <a:rPr lang="es-ES" sz="2800" i="1">
                            <a:latin typeface="Cambria Math" panose="02040503050406030204" pitchFamily="18" charset="0"/>
                          </a:rPr>
                          <m:t>𝑁</m:t>
                        </m:r>
                      </m:sub>
                    </m:sSub>
                    <m:r>
                      <a:rPr lang="es-ES" sz="2800" i="1">
                        <a:latin typeface="Cambria Math" panose="02040503050406030204" pitchFamily="18" charset="0"/>
                      </a:rPr>
                      <m:t>=</m:t>
                    </m:r>
                    <m:sSub>
                      <m:sSubPr>
                        <m:ctrlPr>
                          <a:rPr lang="es-ES" sz="2800" i="1">
                            <a:latin typeface="Cambria Math" panose="02040503050406030204" pitchFamily="18" charset="0"/>
                          </a:rPr>
                        </m:ctrlPr>
                      </m:sSubPr>
                      <m:e>
                        <m:r>
                          <a:rPr lang="es-ES" sz="2800" i="1">
                            <a:latin typeface="Cambria Math" panose="02040503050406030204" pitchFamily="18" charset="0"/>
                          </a:rPr>
                          <m:t>𝑊</m:t>
                        </m:r>
                      </m:e>
                      <m:sub>
                        <m:r>
                          <a:rPr lang="es-ES" sz="2800" b="0" i="1" smtClean="0">
                            <a:latin typeface="Cambria Math" panose="02040503050406030204" pitchFamily="18" charset="0"/>
                          </a:rPr>
                          <m:t>𝑖</m:t>
                        </m:r>
                        <m:r>
                          <a:rPr lang="es-ES" sz="2800" i="1">
                            <a:latin typeface="Cambria Math" panose="02040503050406030204" pitchFamily="18" charset="0"/>
                          </a:rPr>
                          <m:t>𝐴</m:t>
                        </m:r>
                      </m:sub>
                    </m:sSub>
                    <m:r>
                      <a:rPr lang="es-ES" sz="2800" b="0" i="1" smtClean="0">
                        <a:latin typeface="Cambria Math" panose="02040503050406030204" pitchFamily="18" charset="0"/>
                      </a:rPr>
                      <m:t>−</m:t>
                    </m:r>
                    <m:sSub>
                      <m:sSubPr>
                        <m:ctrlPr>
                          <a:rPr lang="es-ES" sz="2800" i="1">
                            <a:latin typeface="Cambria Math" panose="02040503050406030204" pitchFamily="18" charset="0"/>
                          </a:rPr>
                        </m:ctrlPr>
                      </m:sSubPr>
                      <m:e>
                        <m:r>
                          <m:rPr>
                            <m:sty m:val="p"/>
                          </m:rPr>
                          <a:rPr lang="el-GR" sz="2800" i="1">
                            <a:latin typeface="Cambria Math" panose="02040503050406030204" pitchFamily="18" charset="0"/>
                          </a:rPr>
                          <m:t>α</m:t>
                        </m:r>
                        <m:r>
                          <a:rPr lang="es-ES" sz="2800" i="1">
                            <a:latin typeface="Cambria Math" panose="02040503050406030204" pitchFamily="18" charset="0"/>
                          </a:rPr>
                          <m:t>𝑃</m:t>
                        </m:r>
                      </m:e>
                      <m:sub>
                        <m:r>
                          <a:rPr lang="es-ES" sz="2800" i="1">
                            <a:latin typeface="Cambria Math" panose="02040503050406030204" pitchFamily="18" charset="0"/>
                          </a:rPr>
                          <m:t>𝑖</m:t>
                        </m:r>
                      </m:sub>
                    </m:sSub>
                  </m:oMath>
                </a14:m>
                <a:r>
                  <a:rPr lang="es-ES" sz="2800" dirty="0"/>
                  <a:t>  (reducir todos los pesos)</a:t>
                </a:r>
              </a:p>
              <a:p>
                <a:pPr marL="0" indent="0">
                  <a:buNone/>
                </a:pPr>
                <a14:m>
                  <m:oMath xmlns:m="http://schemas.openxmlformats.org/officeDocument/2006/math">
                    <m:r>
                      <m:rPr>
                        <m:sty m:val="p"/>
                      </m:rPr>
                      <a:rPr lang="el-GR" sz="2800" i="1">
                        <a:latin typeface="Cambria Math" panose="02040503050406030204" pitchFamily="18" charset="0"/>
                      </a:rPr>
                      <m:t>α</m:t>
                    </m:r>
                    <m:r>
                      <a:rPr lang="es-ES" sz="2800" b="0" i="0" smtClean="0">
                        <a:latin typeface="Cambria Math" panose="02040503050406030204" pitchFamily="18" charset="0"/>
                      </a:rPr>
                      <m:t> </m:t>
                    </m:r>
                  </m:oMath>
                </a14:m>
                <a:r>
                  <a:rPr lang="es-ES" sz="2800" dirty="0"/>
                  <a:t>tasa de aprendizaje</a:t>
                </a:r>
              </a:p>
              <a:p>
                <a:endParaRPr lang="es-ES" sz="2800" dirty="0"/>
              </a:p>
              <a:p>
                <a:endParaRPr lang="es-ES" sz="2800" dirty="0"/>
              </a:p>
            </p:txBody>
          </p:sp>
        </mc:Choice>
        <mc:Fallback xmlns="">
          <p:sp>
            <p:nvSpPr>
              <p:cNvPr id="3" name="Marcador de contenido 2">
                <a:extLst>
                  <a:ext uri="{FF2B5EF4-FFF2-40B4-BE49-F238E27FC236}">
                    <a16:creationId xmlns:a16="http://schemas.microsoft.com/office/drawing/2014/main" id="{40943D39-6327-4470-8B1A-49DB78B3A6DA}"/>
                  </a:ext>
                </a:extLst>
              </p:cNvPr>
              <p:cNvSpPr>
                <a:spLocks noGrp="1" noRot="1" noChangeAspect="1" noMove="1" noResize="1" noEditPoints="1" noAdjustHandles="1" noChangeArrowheads="1" noChangeShapeType="1" noTextEdit="1"/>
              </p:cNvSpPr>
              <p:nvPr>
                <p:ph idx="1"/>
              </p:nvPr>
            </p:nvSpPr>
            <p:spPr>
              <a:xfrm>
                <a:off x="457200" y="1600200"/>
                <a:ext cx="8229600" cy="4756150"/>
              </a:xfrm>
              <a:blipFill>
                <a:blip r:embed="rId4"/>
                <a:stretch>
                  <a:fillRect l="-1111" t="-2436"/>
                </a:stretch>
              </a:blipFill>
            </p:spPr>
            <p:txBody>
              <a:bodyPr/>
              <a:lstStyle/>
              <a:p>
                <a:r>
                  <a:rPr lang="es-ES">
                    <a:noFill/>
                  </a:rPr>
                  <a:t> </a:t>
                </a:r>
              </a:p>
            </p:txBody>
          </p:sp>
        </mc:Fallback>
      </mc:AlternateContent>
      <p:pic>
        <p:nvPicPr>
          <p:cNvPr id="4" name="Imagen 3">
            <a:extLst>
              <a:ext uri="{FF2B5EF4-FFF2-40B4-BE49-F238E27FC236}">
                <a16:creationId xmlns:a16="http://schemas.microsoft.com/office/drawing/2014/main" id="{A9E45BCA-1667-4468-8AEF-B77925D47273}"/>
              </a:ext>
            </a:extLst>
          </p:cNvPr>
          <p:cNvPicPr>
            <a:picLocks noChangeAspect="1"/>
          </p:cNvPicPr>
          <p:nvPr/>
        </p:nvPicPr>
        <p:blipFill>
          <a:blip r:embed="rId5"/>
          <a:stretch>
            <a:fillRect/>
          </a:stretch>
        </p:blipFill>
        <p:spPr>
          <a:xfrm>
            <a:off x="5652120" y="2276872"/>
            <a:ext cx="3240360" cy="1995410"/>
          </a:xfrm>
          <a:prstGeom prst="rect">
            <a:avLst/>
          </a:prstGeom>
        </p:spPr>
      </p:pic>
      <p:sp>
        <p:nvSpPr>
          <p:cNvPr id="5" name="Marcador de pie de página 4">
            <a:extLst>
              <a:ext uri="{FF2B5EF4-FFF2-40B4-BE49-F238E27FC236}">
                <a16:creationId xmlns:a16="http://schemas.microsoft.com/office/drawing/2014/main" id="{502D67E1-5168-4EF5-96F3-2A25E982A524}"/>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E89FB771-2A10-4F3B-AD7E-302D5526A8E0}"/>
              </a:ext>
            </a:extLst>
          </p:cNvPr>
          <p:cNvSpPr>
            <a:spLocks noGrp="1"/>
          </p:cNvSpPr>
          <p:nvPr>
            <p:ph type="sldNum" sz="quarter" idx="12"/>
          </p:nvPr>
        </p:nvSpPr>
        <p:spPr/>
        <p:txBody>
          <a:bodyPr/>
          <a:lstStyle/>
          <a:p>
            <a:fld id="{D62E4E2B-6C83-4C79-B545-67C46A76D299}" type="slidenum">
              <a:rPr lang="es-ES" smtClean="0"/>
              <a:t>4</a:t>
            </a:fld>
            <a:endParaRPr lang="es-ES"/>
          </a:p>
        </p:txBody>
      </p:sp>
      <p:graphicFrame>
        <p:nvGraphicFramePr>
          <p:cNvPr id="7" name="Objeto 6">
            <a:extLst>
              <a:ext uri="{FF2B5EF4-FFF2-40B4-BE49-F238E27FC236}">
                <a16:creationId xmlns:a16="http://schemas.microsoft.com/office/drawing/2014/main" id="{F1ECB02F-F8B5-4EAC-901E-F3BA8DFCCF9E}"/>
              </a:ext>
            </a:extLst>
          </p:cNvPr>
          <p:cNvGraphicFramePr>
            <a:graphicFrameLocks noChangeAspect="1"/>
          </p:cNvGraphicFramePr>
          <p:nvPr>
            <p:extLst>
              <p:ext uri="{D42A27DB-BD31-4B8C-83A1-F6EECF244321}">
                <p14:modId xmlns:p14="http://schemas.microsoft.com/office/powerpoint/2010/main" val="2175522790"/>
              </p:ext>
            </p:extLst>
          </p:nvPr>
        </p:nvGraphicFramePr>
        <p:xfrm>
          <a:off x="755576" y="2780928"/>
          <a:ext cx="4032452" cy="576064"/>
        </p:xfrm>
        <a:graphic>
          <a:graphicData uri="http://schemas.openxmlformats.org/presentationml/2006/ole">
            <mc:AlternateContent xmlns:mc="http://schemas.openxmlformats.org/markup-compatibility/2006">
              <mc:Choice xmlns:v="urn:schemas-microsoft-com:vml" Requires="v">
                <p:oleObj spid="_x0000_s61447" name="Equation" r:id="rId6" imgW="1600200" imgH="228600" progId="Equation.DSMT4">
                  <p:embed/>
                </p:oleObj>
              </mc:Choice>
              <mc:Fallback>
                <p:oleObj name="Equation" r:id="rId6" imgW="1600200" imgH="228600" progId="Equation.DSMT4">
                  <p:embed/>
                  <p:pic>
                    <p:nvPicPr>
                      <p:cNvPr id="0" name=""/>
                      <p:cNvPicPr/>
                      <p:nvPr/>
                    </p:nvPicPr>
                    <p:blipFill>
                      <a:blip r:embed="rId7"/>
                      <a:stretch>
                        <a:fillRect/>
                      </a:stretch>
                    </p:blipFill>
                    <p:spPr>
                      <a:xfrm>
                        <a:off x="755576" y="2780928"/>
                        <a:ext cx="4032452" cy="576064"/>
                      </a:xfrm>
                      <a:prstGeom prst="rect">
                        <a:avLst/>
                      </a:prstGeom>
                    </p:spPr>
                  </p:pic>
                </p:oleObj>
              </mc:Fallback>
            </mc:AlternateContent>
          </a:graphicData>
        </a:graphic>
      </p:graphicFrame>
    </p:spTree>
    <p:extLst>
      <p:ext uri="{BB962C8B-B14F-4D97-AF65-F5344CB8AC3E}">
        <p14:creationId xmlns:p14="http://schemas.microsoft.com/office/powerpoint/2010/main" val="1616074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0539144-C568-46F5-A700-E3DB3CA2FB18}"/>
              </a:ext>
            </a:extLst>
          </p:cNvPr>
          <p:cNvSpPr>
            <a:spLocks noGrp="1"/>
          </p:cNvSpPr>
          <p:nvPr>
            <p:ph type="title"/>
          </p:nvPr>
        </p:nvSpPr>
        <p:spPr/>
        <p:txBody>
          <a:bodyPr>
            <a:normAutofit fontScale="90000"/>
          </a:bodyPr>
          <a:lstStyle/>
          <a:p>
            <a:br>
              <a:rPr lang="es-ES" dirty="0"/>
            </a:br>
            <a:br>
              <a:rPr lang="es-ES" dirty="0"/>
            </a:br>
            <a:r>
              <a:rPr lang="es-ES" b="1" dirty="0"/>
              <a:t>NEURAL NET </a:t>
            </a:r>
            <a:r>
              <a:rPr lang="es-ES" b="1" dirty="0">
                <a:solidFill>
                  <a:srgbClr val="FF0000"/>
                </a:solidFill>
              </a:rPr>
              <a:t>SELF-ORGANIZING MAP</a:t>
            </a:r>
            <a:br>
              <a:rPr lang="es-ES" b="1" dirty="0"/>
            </a:br>
            <a:r>
              <a:rPr lang="es-ES" b="1" dirty="0" err="1"/>
              <a:t>cluster</a:t>
            </a:r>
            <a:r>
              <a:rPr lang="es-ES" b="1" dirty="0"/>
              <a:t> simple</a:t>
            </a:r>
            <a:br>
              <a:rPr lang="es-ES" dirty="0"/>
            </a:br>
            <a:br>
              <a:rPr lang="es-ES" b="1" dirty="0"/>
            </a:br>
            <a:endParaRPr lang="es-ES" dirty="0"/>
          </a:p>
        </p:txBody>
      </p:sp>
      <p:sp>
        <p:nvSpPr>
          <p:cNvPr id="8" name="Marcador de contenido 7">
            <a:extLst>
              <a:ext uri="{FF2B5EF4-FFF2-40B4-BE49-F238E27FC236}">
                <a16:creationId xmlns:a16="http://schemas.microsoft.com/office/drawing/2014/main" id="{098668AE-1DA5-46FA-9FB4-C637F419E434}"/>
              </a:ext>
            </a:extLst>
          </p:cNvPr>
          <p:cNvSpPr>
            <a:spLocks noGrp="1"/>
          </p:cNvSpPr>
          <p:nvPr>
            <p:ph idx="1"/>
          </p:nvPr>
        </p:nvSpPr>
        <p:spPr>
          <a:xfrm>
            <a:off x="457200" y="1600200"/>
            <a:ext cx="8229600" cy="4756150"/>
          </a:xfrm>
        </p:spPr>
        <p:txBody>
          <a:bodyPr>
            <a:normAutofit/>
          </a:bodyPr>
          <a:lstStyle/>
          <a:p>
            <a:pPr marL="0" indent="0">
              <a:buNone/>
            </a:pPr>
            <a:r>
              <a:rPr lang="es-ES" dirty="0"/>
              <a:t>x = </a:t>
            </a:r>
            <a:r>
              <a:rPr lang="es-ES" dirty="0" err="1"/>
              <a:t>simplecluster_dataset</a:t>
            </a:r>
            <a:r>
              <a:rPr lang="es-ES" dirty="0"/>
              <a:t>;</a:t>
            </a:r>
          </a:p>
          <a:p>
            <a:pPr marL="0" indent="0">
              <a:buNone/>
            </a:pPr>
            <a:r>
              <a:rPr lang="es-ES" dirty="0" err="1"/>
              <a:t>plot</a:t>
            </a:r>
            <a:r>
              <a:rPr lang="es-ES" dirty="0"/>
              <a:t>(x(1,:),x(2,:),'+')</a:t>
            </a:r>
          </a:p>
          <a:p>
            <a:pPr marL="0" indent="0">
              <a:buNone/>
            </a:pPr>
            <a:r>
              <a:rPr lang="es-ES" dirty="0"/>
              <a:t>net = </a:t>
            </a:r>
            <a:r>
              <a:rPr lang="es-ES" b="1" dirty="0" err="1">
                <a:solidFill>
                  <a:srgbClr val="FF0000"/>
                </a:solidFill>
              </a:rPr>
              <a:t>selforgmap</a:t>
            </a:r>
            <a:r>
              <a:rPr lang="es-ES" dirty="0"/>
              <a:t>([</a:t>
            </a:r>
            <a:r>
              <a:rPr lang="es-ES" dirty="0">
                <a:solidFill>
                  <a:srgbClr val="FF0000"/>
                </a:solidFill>
              </a:rPr>
              <a:t>8 8</a:t>
            </a:r>
            <a:r>
              <a:rPr lang="es-ES" dirty="0"/>
              <a:t>]);</a:t>
            </a:r>
          </a:p>
          <a:p>
            <a:pPr marL="0" indent="0">
              <a:buNone/>
            </a:pPr>
            <a:r>
              <a:rPr lang="es-ES" dirty="0"/>
              <a:t>net = </a:t>
            </a:r>
            <a:r>
              <a:rPr lang="es-ES" b="1" dirty="0" err="1">
                <a:solidFill>
                  <a:srgbClr val="FF0000"/>
                </a:solidFill>
              </a:rPr>
              <a:t>train</a:t>
            </a:r>
            <a:r>
              <a:rPr lang="es-ES" dirty="0"/>
              <a:t>(</a:t>
            </a:r>
            <a:r>
              <a:rPr lang="es-ES" dirty="0" err="1"/>
              <a:t>net,x</a:t>
            </a:r>
            <a:r>
              <a:rPr lang="es-ES" dirty="0"/>
              <a:t>);</a:t>
            </a:r>
          </a:p>
          <a:p>
            <a:pPr marL="0" indent="0">
              <a:buNone/>
            </a:pPr>
            <a:r>
              <a:rPr lang="es-ES" dirty="0" err="1"/>
              <a:t>view</a:t>
            </a:r>
            <a:r>
              <a:rPr lang="es-ES" dirty="0"/>
              <a:t>(net)</a:t>
            </a:r>
          </a:p>
          <a:p>
            <a:pPr marL="0" indent="0">
              <a:buNone/>
            </a:pPr>
            <a:r>
              <a:rPr lang="es-ES" dirty="0"/>
              <a:t>y = net(x);</a:t>
            </a:r>
          </a:p>
          <a:p>
            <a:pPr marL="0" indent="0">
              <a:buNone/>
            </a:pPr>
            <a:r>
              <a:rPr lang="es-ES" dirty="0" err="1"/>
              <a:t>classes</a:t>
            </a:r>
            <a:r>
              <a:rPr lang="es-ES" dirty="0"/>
              <a:t> = vec2ind(y);</a:t>
            </a:r>
            <a:endParaRPr lang="fr-FR" dirty="0"/>
          </a:p>
          <a:p>
            <a:endParaRPr lang="es-ES" dirty="0"/>
          </a:p>
        </p:txBody>
      </p:sp>
      <p:sp>
        <p:nvSpPr>
          <p:cNvPr id="5" name="Marcador de pie de página 4">
            <a:extLst>
              <a:ext uri="{FF2B5EF4-FFF2-40B4-BE49-F238E27FC236}">
                <a16:creationId xmlns:a16="http://schemas.microsoft.com/office/drawing/2014/main" id="{C4254901-68D0-4C08-B482-AB0738E23CFC}"/>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8F3A9CD0-3044-476F-BD2D-85589B063048}"/>
              </a:ext>
            </a:extLst>
          </p:cNvPr>
          <p:cNvSpPr>
            <a:spLocks noGrp="1"/>
          </p:cNvSpPr>
          <p:nvPr>
            <p:ph type="sldNum" sz="quarter" idx="12"/>
          </p:nvPr>
        </p:nvSpPr>
        <p:spPr/>
        <p:txBody>
          <a:bodyPr/>
          <a:lstStyle/>
          <a:p>
            <a:fld id="{D62E4E2B-6C83-4C79-B545-67C46A76D299}" type="slidenum">
              <a:rPr lang="es-ES" smtClean="0"/>
              <a:t>40</a:t>
            </a:fld>
            <a:endParaRPr lang="es-ES"/>
          </a:p>
        </p:txBody>
      </p:sp>
      <p:pic>
        <p:nvPicPr>
          <p:cNvPr id="9" name="Imagen 8">
            <a:extLst>
              <a:ext uri="{FF2B5EF4-FFF2-40B4-BE49-F238E27FC236}">
                <a16:creationId xmlns:a16="http://schemas.microsoft.com/office/drawing/2014/main" id="{7101520E-878D-4B88-B237-157E2635FCCC}"/>
              </a:ext>
            </a:extLst>
          </p:cNvPr>
          <p:cNvPicPr>
            <a:picLocks noChangeAspect="1"/>
          </p:cNvPicPr>
          <p:nvPr/>
        </p:nvPicPr>
        <p:blipFill>
          <a:blip r:embed="rId3"/>
          <a:stretch>
            <a:fillRect/>
          </a:stretch>
        </p:blipFill>
        <p:spPr>
          <a:xfrm>
            <a:off x="5868144" y="2380441"/>
            <a:ext cx="2574878" cy="352723"/>
          </a:xfrm>
          <a:prstGeom prst="rect">
            <a:avLst/>
          </a:prstGeom>
        </p:spPr>
      </p:pic>
      <p:pic>
        <p:nvPicPr>
          <p:cNvPr id="2" name="Imagen 1">
            <a:extLst>
              <a:ext uri="{FF2B5EF4-FFF2-40B4-BE49-F238E27FC236}">
                <a16:creationId xmlns:a16="http://schemas.microsoft.com/office/drawing/2014/main" id="{2DD800BF-8005-430B-8C2A-43E148E44B71}"/>
              </a:ext>
            </a:extLst>
          </p:cNvPr>
          <p:cNvPicPr>
            <a:picLocks noChangeAspect="1"/>
          </p:cNvPicPr>
          <p:nvPr/>
        </p:nvPicPr>
        <p:blipFill>
          <a:blip r:embed="rId4"/>
          <a:stretch>
            <a:fillRect/>
          </a:stretch>
        </p:blipFill>
        <p:spPr>
          <a:xfrm>
            <a:off x="4932040" y="3065001"/>
            <a:ext cx="3638251" cy="2724750"/>
          </a:xfrm>
          <a:prstGeom prst="rect">
            <a:avLst/>
          </a:prstGeom>
        </p:spPr>
      </p:pic>
      <p:sp>
        <p:nvSpPr>
          <p:cNvPr id="3" name="Rectángulo 2">
            <a:extLst>
              <a:ext uri="{FF2B5EF4-FFF2-40B4-BE49-F238E27FC236}">
                <a16:creationId xmlns:a16="http://schemas.microsoft.com/office/drawing/2014/main" id="{8514AF9F-29E1-4F09-AC46-F11ECC39D75A}"/>
              </a:ext>
            </a:extLst>
          </p:cNvPr>
          <p:cNvSpPr/>
          <p:nvPr/>
        </p:nvSpPr>
        <p:spPr>
          <a:xfrm>
            <a:off x="3036162" y="3244334"/>
            <a:ext cx="3071675" cy="369332"/>
          </a:xfrm>
          <a:prstGeom prst="rect">
            <a:avLst/>
          </a:prstGeom>
        </p:spPr>
        <p:txBody>
          <a:bodyPr wrap="none">
            <a:spAutoFit/>
          </a:bodyPr>
          <a:lstStyle/>
          <a:p>
            <a:r>
              <a:rPr lang="es-ES" dirty="0"/>
              <a:t>62	64	38	1</a:t>
            </a:r>
          </a:p>
        </p:txBody>
      </p:sp>
    </p:spTree>
    <p:extLst>
      <p:ext uri="{BB962C8B-B14F-4D97-AF65-F5344CB8AC3E}">
        <p14:creationId xmlns:p14="http://schemas.microsoft.com/office/powerpoint/2010/main" val="227236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42A7CE-425B-412E-AEB8-4FD09E3B5BCE}"/>
              </a:ext>
            </a:extLst>
          </p:cNvPr>
          <p:cNvSpPr>
            <a:spLocks noGrp="1"/>
          </p:cNvSpPr>
          <p:nvPr>
            <p:ph type="title"/>
          </p:nvPr>
        </p:nvSpPr>
        <p:spPr/>
        <p:txBody>
          <a:bodyPr>
            <a:normAutofit fontScale="90000"/>
          </a:bodyPr>
          <a:lstStyle/>
          <a:p>
            <a:r>
              <a:rPr lang="es-ES" b="1" dirty="0"/>
              <a:t>REDES NEURONALES EN MATLAB:</a:t>
            </a:r>
            <a:br>
              <a:rPr lang="es-ES" b="1" dirty="0"/>
            </a:br>
            <a:r>
              <a:rPr lang="es-ES" b="1" dirty="0">
                <a:solidFill>
                  <a:srgbClr val="FF0000"/>
                </a:solidFill>
              </a:rPr>
              <a:t>APPS</a:t>
            </a:r>
          </a:p>
        </p:txBody>
      </p:sp>
      <p:sp>
        <p:nvSpPr>
          <p:cNvPr id="3" name="Marcador de contenido 2">
            <a:extLst>
              <a:ext uri="{FF2B5EF4-FFF2-40B4-BE49-F238E27FC236}">
                <a16:creationId xmlns:a16="http://schemas.microsoft.com/office/drawing/2014/main" id="{76048B8B-734D-483C-BB74-A73272E2BCBB}"/>
              </a:ext>
            </a:extLst>
          </p:cNvPr>
          <p:cNvSpPr>
            <a:spLocks noGrp="1"/>
          </p:cNvSpPr>
          <p:nvPr>
            <p:ph idx="1"/>
          </p:nvPr>
        </p:nvSpPr>
        <p:spPr/>
        <p:txBody>
          <a:bodyPr/>
          <a:lstStyle/>
          <a:p>
            <a:r>
              <a:rPr lang="es-ES" b="1" dirty="0"/>
              <a:t>Neural Net </a:t>
            </a:r>
            <a:r>
              <a:rPr lang="es-ES" b="1" dirty="0" err="1"/>
              <a:t>Fitting</a:t>
            </a:r>
            <a:endParaRPr lang="es-ES" b="1" dirty="0"/>
          </a:p>
          <a:p>
            <a:pPr lvl="1"/>
            <a:r>
              <a:rPr lang="es-ES" dirty="0"/>
              <a:t>Función q relaciona inputs y objetivos numéricos</a:t>
            </a:r>
          </a:p>
          <a:p>
            <a:r>
              <a:rPr lang="es-ES" b="1" dirty="0"/>
              <a:t>Neural Net </a:t>
            </a:r>
            <a:r>
              <a:rPr lang="es-ES" b="1" dirty="0" err="1"/>
              <a:t>Clusteering</a:t>
            </a:r>
            <a:endParaRPr lang="es-ES" b="1" dirty="0"/>
          </a:p>
          <a:p>
            <a:pPr lvl="1"/>
            <a:r>
              <a:rPr lang="es-ES" dirty="0"/>
              <a:t>Mapas </a:t>
            </a:r>
            <a:r>
              <a:rPr lang="es-ES" dirty="0" err="1"/>
              <a:t>auto-organizativos</a:t>
            </a:r>
            <a:r>
              <a:rPr lang="es-ES" dirty="0"/>
              <a:t> (SOM) de </a:t>
            </a:r>
            <a:r>
              <a:rPr lang="es-ES" dirty="0" err="1"/>
              <a:t>Kohonen</a:t>
            </a:r>
            <a:endParaRPr lang="es-ES" dirty="0"/>
          </a:p>
          <a:p>
            <a:r>
              <a:rPr lang="es-ES" b="1" dirty="0"/>
              <a:t>Neural Net </a:t>
            </a:r>
            <a:r>
              <a:rPr lang="es-ES" b="1" dirty="0" err="1"/>
              <a:t>Pattern</a:t>
            </a:r>
            <a:r>
              <a:rPr lang="es-ES" b="1" dirty="0"/>
              <a:t> </a:t>
            </a:r>
            <a:r>
              <a:rPr lang="es-ES" b="1" dirty="0" err="1"/>
              <a:t>Recognition</a:t>
            </a:r>
            <a:endParaRPr lang="es-ES" b="1" dirty="0"/>
          </a:p>
          <a:p>
            <a:pPr lvl="1"/>
            <a:r>
              <a:rPr lang="es-ES" dirty="0"/>
              <a:t>Reconocimiento de patrones</a:t>
            </a:r>
          </a:p>
          <a:p>
            <a:r>
              <a:rPr lang="es-ES" b="1" dirty="0"/>
              <a:t>Neural Net Time Series</a:t>
            </a:r>
          </a:p>
          <a:p>
            <a:pPr lvl="1"/>
            <a:r>
              <a:rPr lang="es-ES" dirty="0"/>
              <a:t>Predicción valores futuros en series temporales</a:t>
            </a:r>
          </a:p>
          <a:p>
            <a:endParaRPr lang="es-ES" dirty="0"/>
          </a:p>
          <a:p>
            <a:endParaRPr lang="es-ES" dirty="0"/>
          </a:p>
        </p:txBody>
      </p:sp>
      <p:sp>
        <p:nvSpPr>
          <p:cNvPr id="4" name="Marcador de pie de página 3">
            <a:extLst>
              <a:ext uri="{FF2B5EF4-FFF2-40B4-BE49-F238E27FC236}">
                <a16:creationId xmlns:a16="http://schemas.microsoft.com/office/drawing/2014/main" id="{CA7F5564-7F3D-4890-B5F3-273C185227BD}"/>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0D8DC6D2-BA48-4EF5-B6A1-0E08F2F21D2C}"/>
              </a:ext>
            </a:extLst>
          </p:cNvPr>
          <p:cNvSpPr>
            <a:spLocks noGrp="1"/>
          </p:cNvSpPr>
          <p:nvPr>
            <p:ph type="sldNum" sz="quarter" idx="12"/>
          </p:nvPr>
        </p:nvSpPr>
        <p:spPr/>
        <p:txBody>
          <a:bodyPr/>
          <a:lstStyle/>
          <a:p>
            <a:fld id="{D62E4E2B-6C83-4C79-B545-67C46A76D299}" type="slidenum">
              <a:rPr lang="es-ES" smtClean="0"/>
              <a:t>41</a:t>
            </a:fld>
            <a:endParaRPr lang="es-ES"/>
          </a:p>
        </p:txBody>
      </p:sp>
    </p:spTree>
    <p:extLst>
      <p:ext uri="{BB962C8B-B14F-4D97-AF65-F5344CB8AC3E}">
        <p14:creationId xmlns:p14="http://schemas.microsoft.com/office/powerpoint/2010/main" val="1440279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5A989-525D-467A-BE55-412BB333B4E2}"/>
              </a:ext>
            </a:extLst>
          </p:cNvPr>
          <p:cNvSpPr>
            <a:spLocks noGrp="1"/>
          </p:cNvSpPr>
          <p:nvPr>
            <p:ph type="title"/>
          </p:nvPr>
        </p:nvSpPr>
        <p:spPr/>
        <p:txBody>
          <a:bodyPr>
            <a:normAutofit fontScale="90000"/>
          </a:bodyPr>
          <a:lstStyle/>
          <a:p>
            <a:r>
              <a:rPr lang="es-ES" b="1" dirty="0">
                <a:solidFill>
                  <a:srgbClr val="FF0000"/>
                </a:solidFill>
              </a:rPr>
              <a:t>NEURAL NET FITTING</a:t>
            </a:r>
            <a:br>
              <a:rPr lang="es-ES" b="1" dirty="0"/>
            </a:br>
            <a:r>
              <a:rPr lang="es-ES" b="1" dirty="0"/>
              <a:t>PREDICCIÓN PRECIO VIVIENDA  </a:t>
            </a:r>
            <a:r>
              <a:rPr lang="es-ES" b="1" dirty="0">
                <a:solidFill>
                  <a:srgbClr val="FF0000"/>
                </a:solidFill>
              </a:rPr>
              <a:t>APPS</a:t>
            </a:r>
          </a:p>
        </p:txBody>
      </p:sp>
      <p:sp>
        <p:nvSpPr>
          <p:cNvPr id="3" name="Marcador de contenido 2">
            <a:extLst>
              <a:ext uri="{FF2B5EF4-FFF2-40B4-BE49-F238E27FC236}">
                <a16:creationId xmlns:a16="http://schemas.microsoft.com/office/drawing/2014/main" id="{B9C70E33-A63E-4BF0-BADA-917CAC0DE453}"/>
              </a:ext>
            </a:extLst>
          </p:cNvPr>
          <p:cNvSpPr>
            <a:spLocks noGrp="1"/>
          </p:cNvSpPr>
          <p:nvPr>
            <p:ph sz="half" idx="1"/>
          </p:nvPr>
        </p:nvSpPr>
        <p:spPr/>
        <p:txBody>
          <a:bodyPr>
            <a:normAutofit fontScale="92500"/>
          </a:bodyPr>
          <a:lstStyle/>
          <a:p>
            <a:r>
              <a:rPr lang="es-ES" b="1" dirty="0"/>
              <a:t>Neural Net </a:t>
            </a:r>
            <a:r>
              <a:rPr lang="es-ES" b="1" dirty="0" err="1"/>
              <a:t>Fitting</a:t>
            </a:r>
            <a:endParaRPr lang="es-ES" b="1" dirty="0"/>
          </a:p>
          <a:p>
            <a:endParaRPr lang="es-ES" dirty="0"/>
          </a:p>
          <a:p>
            <a:r>
              <a:rPr lang="es-ES" dirty="0" err="1"/>
              <a:t>Select</a:t>
            </a:r>
            <a:r>
              <a:rPr lang="es-ES" dirty="0"/>
              <a:t> data: House </a:t>
            </a:r>
            <a:r>
              <a:rPr lang="es-ES" dirty="0" err="1"/>
              <a:t>Pricing</a:t>
            </a:r>
            <a:endParaRPr lang="es-ES" dirty="0"/>
          </a:p>
          <a:p>
            <a:endParaRPr lang="es-ES" dirty="0"/>
          </a:p>
          <a:p>
            <a:r>
              <a:rPr lang="es-ES" dirty="0" err="1"/>
              <a:t>Number</a:t>
            </a:r>
            <a:r>
              <a:rPr lang="es-ES" dirty="0"/>
              <a:t> </a:t>
            </a:r>
            <a:r>
              <a:rPr lang="es-ES" dirty="0" err="1"/>
              <a:t>of</a:t>
            </a:r>
            <a:r>
              <a:rPr lang="es-ES" dirty="0"/>
              <a:t> </a:t>
            </a:r>
            <a:r>
              <a:rPr lang="es-ES" dirty="0" err="1"/>
              <a:t>Hidden</a:t>
            </a:r>
            <a:r>
              <a:rPr lang="es-ES" dirty="0"/>
              <a:t> </a:t>
            </a:r>
            <a:r>
              <a:rPr lang="es-ES" dirty="0" err="1"/>
              <a:t>Neurons</a:t>
            </a:r>
            <a:r>
              <a:rPr lang="es-ES" dirty="0"/>
              <a:t>:</a:t>
            </a:r>
          </a:p>
          <a:p>
            <a:r>
              <a:rPr lang="es-ES" dirty="0"/>
              <a:t>10, 5, 20</a:t>
            </a:r>
          </a:p>
          <a:p>
            <a:endParaRPr lang="es-ES" dirty="0"/>
          </a:p>
          <a:p>
            <a:r>
              <a:rPr lang="es-ES" dirty="0"/>
              <a:t>Train</a:t>
            </a:r>
          </a:p>
          <a:p>
            <a:endParaRPr lang="es-ES" dirty="0"/>
          </a:p>
          <a:p>
            <a:endParaRPr lang="es-ES" dirty="0"/>
          </a:p>
          <a:p>
            <a:endParaRPr lang="es-ES" dirty="0"/>
          </a:p>
          <a:p>
            <a:endParaRPr lang="es-ES" dirty="0"/>
          </a:p>
          <a:p>
            <a:endParaRPr lang="es-ES" dirty="0"/>
          </a:p>
          <a:p>
            <a:endParaRPr lang="es-ES" dirty="0"/>
          </a:p>
          <a:p>
            <a:endParaRPr lang="es-ES" dirty="0"/>
          </a:p>
        </p:txBody>
      </p:sp>
      <p:sp>
        <p:nvSpPr>
          <p:cNvPr id="7" name="Marcador de contenido 6">
            <a:extLst>
              <a:ext uri="{FF2B5EF4-FFF2-40B4-BE49-F238E27FC236}">
                <a16:creationId xmlns:a16="http://schemas.microsoft.com/office/drawing/2014/main" id="{D566E7B2-F648-4FDB-B07E-2B0AD2D3244F}"/>
              </a:ext>
            </a:extLst>
          </p:cNvPr>
          <p:cNvSpPr>
            <a:spLocks noGrp="1"/>
          </p:cNvSpPr>
          <p:nvPr>
            <p:ph sz="half" idx="2"/>
          </p:nvPr>
        </p:nvSpPr>
        <p:spPr/>
        <p:txBody>
          <a:bodyPr>
            <a:normAutofit fontScale="92500"/>
          </a:bodyPr>
          <a:lstStyle/>
          <a:p>
            <a:r>
              <a:rPr lang="es-ES" sz="2600" dirty="0"/>
              <a:t>Performance según neuronas ocultas: 10, 5, 20</a:t>
            </a:r>
          </a:p>
          <a:p>
            <a:endParaRPr lang="es-ES" dirty="0"/>
          </a:p>
          <a:p>
            <a:endParaRPr lang="es-ES" dirty="0"/>
          </a:p>
          <a:p>
            <a:endParaRPr lang="es-ES" dirty="0"/>
          </a:p>
          <a:p>
            <a:endParaRPr lang="es-ES" dirty="0"/>
          </a:p>
          <a:p>
            <a:endParaRPr lang="es-ES" dirty="0"/>
          </a:p>
          <a:p>
            <a:endParaRPr lang="es-ES" dirty="0"/>
          </a:p>
          <a:p>
            <a:endParaRPr lang="es-ES" dirty="0"/>
          </a:p>
          <a:p>
            <a:endParaRPr lang="es-ES" dirty="0"/>
          </a:p>
        </p:txBody>
      </p:sp>
      <p:sp>
        <p:nvSpPr>
          <p:cNvPr id="4" name="Marcador de pie de página 3">
            <a:extLst>
              <a:ext uri="{FF2B5EF4-FFF2-40B4-BE49-F238E27FC236}">
                <a16:creationId xmlns:a16="http://schemas.microsoft.com/office/drawing/2014/main" id="{2AA4132A-9D93-4BA2-BD2A-1E3E3F1F0E6D}"/>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9DDFC80C-5532-486C-9F02-CDB72FF7EF6D}"/>
              </a:ext>
            </a:extLst>
          </p:cNvPr>
          <p:cNvSpPr>
            <a:spLocks noGrp="1"/>
          </p:cNvSpPr>
          <p:nvPr>
            <p:ph type="sldNum" sz="quarter" idx="12"/>
          </p:nvPr>
        </p:nvSpPr>
        <p:spPr/>
        <p:txBody>
          <a:bodyPr/>
          <a:lstStyle/>
          <a:p>
            <a:fld id="{D62E4E2B-6C83-4C79-B545-67C46A76D299}" type="slidenum">
              <a:rPr lang="es-ES" smtClean="0"/>
              <a:t>42</a:t>
            </a:fld>
            <a:endParaRPr lang="es-ES"/>
          </a:p>
        </p:txBody>
      </p:sp>
      <p:pic>
        <p:nvPicPr>
          <p:cNvPr id="8" name="Imagen 7">
            <a:extLst>
              <a:ext uri="{FF2B5EF4-FFF2-40B4-BE49-F238E27FC236}">
                <a16:creationId xmlns:a16="http://schemas.microsoft.com/office/drawing/2014/main" id="{C425E8C0-F440-4194-BEEC-530AF0C6D3CB}"/>
              </a:ext>
            </a:extLst>
          </p:cNvPr>
          <p:cNvPicPr>
            <a:picLocks noChangeAspect="1"/>
          </p:cNvPicPr>
          <p:nvPr/>
        </p:nvPicPr>
        <p:blipFill>
          <a:blip r:embed="rId3"/>
          <a:stretch>
            <a:fillRect/>
          </a:stretch>
        </p:blipFill>
        <p:spPr>
          <a:xfrm>
            <a:off x="5031616" y="2743491"/>
            <a:ext cx="3629025" cy="914400"/>
          </a:xfrm>
          <a:prstGeom prst="rect">
            <a:avLst/>
          </a:prstGeom>
        </p:spPr>
      </p:pic>
      <p:pic>
        <p:nvPicPr>
          <p:cNvPr id="10" name="Imagen 9">
            <a:extLst>
              <a:ext uri="{FF2B5EF4-FFF2-40B4-BE49-F238E27FC236}">
                <a16:creationId xmlns:a16="http://schemas.microsoft.com/office/drawing/2014/main" id="{3BD8292D-C2A6-46D5-B55D-43BB6F195C97}"/>
              </a:ext>
            </a:extLst>
          </p:cNvPr>
          <p:cNvPicPr>
            <a:picLocks noChangeAspect="1"/>
          </p:cNvPicPr>
          <p:nvPr/>
        </p:nvPicPr>
        <p:blipFill>
          <a:blip r:embed="rId4"/>
          <a:stretch>
            <a:fillRect/>
          </a:stretch>
        </p:blipFill>
        <p:spPr>
          <a:xfrm>
            <a:off x="5031617" y="3772984"/>
            <a:ext cx="3629025" cy="923925"/>
          </a:xfrm>
          <a:prstGeom prst="rect">
            <a:avLst/>
          </a:prstGeom>
        </p:spPr>
      </p:pic>
      <p:pic>
        <p:nvPicPr>
          <p:cNvPr id="11" name="Imagen 10">
            <a:extLst>
              <a:ext uri="{FF2B5EF4-FFF2-40B4-BE49-F238E27FC236}">
                <a16:creationId xmlns:a16="http://schemas.microsoft.com/office/drawing/2014/main" id="{596241C0-CF5D-40C1-8FE7-18C800D3A32E}"/>
              </a:ext>
            </a:extLst>
          </p:cNvPr>
          <p:cNvPicPr>
            <a:picLocks noChangeAspect="1"/>
          </p:cNvPicPr>
          <p:nvPr/>
        </p:nvPicPr>
        <p:blipFill>
          <a:blip r:embed="rId5"/>
          <a:stretch>
            <a:fillRect/>
          </a:stretch>
        </p:blipFill>
        <p:spPr>
          <a:xfrm>
            <a:off x="5040144" y="5013176"/>
            <a:ext cx="3629025" cy="904875"/>
          </a:xfrm>
          <a:prstGeom prst="rect">
            <a:avLst/>
          </a:prstGeom>
        </p:spPr>
      </p:pic>
    </p:spTree>
    <p:extLst>
      <p:ext uri="{BB962C8B-B14F-4D97-AF65-F5344CB8AC3E}">
        <p14:creationId xmlns:p14="http://schemas.microsoft.com/office/powerpoint/2010/main" val="25152929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0539144-C568-46F5-A700-E3DB3CA2FB18}"/>
              </a:ext>
            </a:extLst>
          </p:cNvPr>
          <p:cNvSpPr>
            <a:spLocks noGrp="1"/>
          </p:cNvSpPr>
          <p:nvPr>
            <p:ph type="title"/>
          </p:nvPr>
        </p:nvSpPr>
        <p:spPr/>
        <p:txBody>
          <a:bodyPr>
            <a:normAutofit fontScale="90000"/>
          </a:bodyPr>
          <a:lstStyle/>
          <a:p>
            <a:r>
              <a:rPr lang="es-ES" dirty="0"/>
              <a:t>GUARDAR RESULTADOS </a:t>
            </a:r>
            <a:br>
              <a:rPr lang="es-ES" dirty="0"/>
            </a:br>
            <a:r>
              <a:rPr lang="es-ES" dirty="0"/>
              <a:t>COMO UNA FUNCIÓN</a:t>
            </a:r>
          </a:p>
        </p:txBody>
      </p:sp>
      <p:sp>
        <p:nvSpPr>
          <p:cNvPr id="8" name="Marcador de contenido 7">
            <a:extLst>
              <a:ext uri="{FF2B5EF4-FFF2-40B4-BE49-F238E27FC236}">
                <a16:creationId xmlns:a16="http://schemas.microsoft.com/office/drawing/2014/main" id="{098668AE-1DA5-46FA-9FB4-C637F419E434}"/>
              </a:ext>
            </a:extLst>
          </p:cNvPr>
          <p:cNvSpPr>
            <a:spLocks noGrp="1"/>
          </p:cNvSpPr>
          <p:nvPr>
            <p:ph idx="1"/>
          </p:nvPr>
        </p:nvSpPr>
        <p:spPr>
          <a:xfrm>
            <a:off x="457200" y="1417638"/>
            <a:ext cx="8229600" cy="4938712"/>
          </a:xfrm>
        </p:spPr>
        <p:txBody>
          <a:bodyPr>
            <a:normAutofit fontScale="70000" lnSpcReduction="20000"/>
          </a:bodyPr>
          <a:lstStyle/>
          <a:p>
            <a:r>
              <a:rPr lang="es-ES" dirty="0"/>
              <a:t>Guardar resultados en el espacio de trabajo</a:t>
            </a:r>
          </a:p>
          <a:p>
            <a:r>
              <a:rPr lang="es-ES" dirty="0" err="1"/>
              <a:t>Info</a:t>
            </a:r>
            <a:r>
              <a:rPr lang="es-ES" dirty="0"/>
              <a:t>: entrenamiento, validación, test</a:t>
            </a:r>
          </a:p>
          <a:p>
            <a:r>
              <a:rPr lang="es-ES" dirty="0" err="1"/>
              <a:t>Save</a:t>
            </a:r>
            <a:r>
              <a:rPr lang="es-ES" dirty="0"/>
              <a:t> </a:t>
            </a:r>
            <a:r>
              <a:rPr lang="es-ES" dirty="0" err="1"/>
              <a:t>results</a:t>
            </a:r>
            <a:endParaRPr lang="es-ES" dirty="0"/>
          </a:p>
          <a:p>
            <a:endParaRPr lang="es-ES" dirty="0"/>
          </a:p>
          <a:p>
            <a:r>
              <a:rPr lang="es-ES" dirty="0"/>
              <a:t>Guardar la función </a:t>
            </a:r>
            <a:r>
              <a:rPr lang="es-ES" dirty="0" err="1"/>
              <a:t>myNeuralNetworkFunction.m</a:t>
            </a:r>
            <a:r>
              <a:rPr lang="es-ES" dirty="0"/>
              <a:t> </a:t>
            </a:r>
          </a:p>
          <a:p>
            <a:endParaRPr lang="es-ES" dirty="0"/>
          </a:p>
          <a:p>
            <a:endParaRPr lang="es-ES" dirty="0"/>
          </a:p>
          <a:p>
            <a:r>
              <a:rPr lang="es-ES" dirty="0"/>
              <a:t>[</a:t>
            </a:r>
            <a:r>
              <a:rPr lang="es-ES" b="1" dirty="0" err="1">
                <a:solidFill>
                  <a:srgbClr val="FF0000"/>
                </a:solidFill>
              </a:rPr>
              <a:t>myNeuralNetworkFunction</a:t>
            </a:r>
            <a:r>
              <a:rPr lang="es-ES" dirty="0"/>
              <a:t>(</a:t>
            </a:r>
            <a:r>
              <a:rPr lang="es-ES" dirty="0" err="1"/>
              <a:t>houseInputs</a:t>
            </a:r>
            <a:r>
              <a:rPr lang="es-ES" dirty="0"/>
              <a:t>(:,1)) </a:t>
            </a:r>
            <a:r>
              <a:rPr lang="es-ES" dirty="0" err="1"/>
              <a:t>houseTargets</a:t>
            </a:r>
            <a:r>
              <a:rPr lang="es-ES" dirty="0"/>
              <a:t>(:,1)]</a:t>
            </a:r>
          </a:p>
          <a:p>
            <a:r>
              <a:rPr lang="es-ES" dirty="0"/>
              <a:t>   24.2875   24.0000</a:t>
            </a:r>
          </a:p>
          <a:p>
            <a:endParaRPr lang="es-ES" dirty="0"/>
          </a:p>
          <a:p>
            <a:r>
              <a:rPr lang="es-ES" dirty="0"/>
              <a:t>[</a:t>
            </a:r>
            <a:r>
              <a:rPr lang="es-ES" b="1" dirty="0" err="1">
                <a:solidFill>
                  <a:srgbClr val="FF0000"/>
                </a:solidFill>
              </a:rPr>
              <a:t>myNeuralNetworkFunction</a:t>
            </a:r>
            <a:r>
              <a:rPr lang="es-ES" dirty="0"/>
              <a:t>(</a:t>
            </a:r>
            <a:r>
              <a:rPr lang="es-ES" dirty="0" err="1"/>
              <a:t>houseInputs</a:t>
            </a:r>
            <a:r>
              <a:rPr lang="es-ES" dirty="0"/>
              <a:t>(:,2)) </a:t>
            </a:r>
            <a:r>
              <a:rPr lang="es-ES" dirty="0" err="1"/>
              <a:t>houseTargets</a:t>
            </a:r>
            <a:r>
              <a:rPr lang="es-ES" dirty="0"/>
              <a:t>(:,2)]</a:t>
            </a:r>
          </a:p>
          <a:p>
            <a:r>
              <a:rPr lang="es-ES" dirty="0"/>
              <a:t>   20.9098   21.6000</a:t>
            </a:r>
          </a:p>
          <a:p>
            <a:endParaRPr lang="es-ES" dirty="0"/>
          </a:p>
          <a:p>
            <a:endParaRPr lang="es-ES" dirty="0"/>
          </a:p>
        </p:txBody>
      </p:sp>
      <p:sp>
        <p:nvSpPr>
          <p:cNvPr id="5" name="Marcador de pie de página 4">
            <a:extLst>
              <a:ext uri="{FF2B5EF4-FFF2-40B4-BE49-F238E27FC236}">
                <a16:creationId xmlns:a16="http://schemas.microsoft.com/office/drawing/2014/main" id="{C4254901-68D0-4C08-B482-AB0738E23CFC}"/>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8F3A9CD0-3044-476F-BD2D-85589B063048}"/>
              </a:ext>
            </a:extLst>
          </p:cNvPr>
          <p:cNvSpPr>
            <a:spLocks noGrp="1"/>
          </p:cNvSpPr>
          <p:nvPr>
            <p:ph type="sldNum" sz="quarter" idx="12"/>
          </p:nvPr>
        </p:nvSpPr>
        <p:spPr/>
        <p:txBody>
          <a:bodyPr/>
          <a:lstStyle/>
          <a:p>
            <a:fld id="{D62E4E2B-6C83-4C79-B545-67C46A76D299}" type="slidenum">
              <a:rPr lang="es-ES" smtClean="0"/>
              <a:t>43</a:t>
            </a:fld>
            <a:endParaRPr lang="es-ES"/>
          </a:p>
        </p:txBody>
      </p:sp>
      <p:pic>
        <p:nvPicPr>
          <p:cNvPr id="2" name="Imagen 1">
            <a:extLst>
              <a:ext uri="{FF2B5EF4-FFF2-40B4-BE49-F238E27FC236}">
                <a16:creationId xmlns:a16="http://schemas.microsoft.com/office/drawing/2014/main" id="{7119D27F-6758-4C1B-BAA1-5A6DDAC1E0D9}"/>
              </a:ext>
            </a:extLst>
          </p:cNvPr>
          <p:cNvPicPr>
            <a:picLocks noChangeAspect="1"/>
          </p:cNvPicPr>
          <p:nvPr/>
        </p:nvPicPr>
        <p:blipFill>
          <a:blip r:embed="rId3"/>
          <a:stretch>
            <a:fillRect/>
          </a:stretch>
        </p:blipFill>
        <p:spPr>
          <a:xfrm>
            <a:off x="2113619" y="3272953"/>
            <a:ext cx="1786371" cy="352723"/>
          </a:xfrm>
          <a:prstGeom prst="rect">
            <a:avLst/>
          </a:prstGeom>
        </p:spPr>
      </p:pic>
      <p:pic>
        <p:nvPicPr>
          <p:cNvPr id="3" name="Imagen 2">
            <a:extLst>
              <a:ext uri="{FF2B5EF4-FFF2-40B4-BE49-F238E27FC236}">
                <a16:creationId xmlns:a16="http://schemas.microsoft.com/office/drawing/2014/main" id="{E30F2AED-C0FC-42BB-AF65-C31AECC8714F}"/>
              </a:ext>
            </a:extLst>
          </p:cNvPr>
          <p:cNvPicPr>
            <a:picLocks noChangeAspect="1"/>
          </p:cNvPicPr>
          <p:nvPr/>
        </p:nvPicPr>
        <p:blipFill>
          <a:blip r:embed="rId4"/>
          <a:stretch>
            <a:fillRect/>
          </a:stretch>
        </p:blipFill>
        <p:spPr>
          <a:xfrm>
            <a:off x="4268970" y="3272953"/>
            <a:ext cx="2574878" cy="352723"/>
          </a:xfrm>
          <a:prstGeom prst="rect">
            <a:avLst/>
          </a:prstGeom>
        </p:spPr>
      </p:pic>
    </p:spTree>
    <p:extLst>
      <p:ext uri="{BB962C8B-B14F-4D97-AF65-F5344CB8AC3E}">
        <p14:creationId xmlns:p14="http://schemas.microsoft.com/office/powerpoint/2010/main" val="21396709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0539144-C568-46F5-A700-E3DB3CA2FB18}"/>
              </a:ext>
            </a:extLst>
          </p:cNvPr>
          <p:cNvSpPr>
            <a:spLocks noGrp="1"/>
          </p:cNvSpPr>
          <p:nvPr>
            <p:ph type="title"/>
          </p:nvPr>
        </p:nvSpPr>
        <p:spPr/>
        <p:txBody>
          <a:bodyPr>
            <a:normAutofit fontScale="90000"/>
          </a:bodyPr>
          <a:lstStyle/>
          <a:p>
            <a:r>
              <a:rPr lang="es-ES" dirty="0"/>
              <a:t>GUARDAR RESULTADOS Y </a:t>
            </a:r>
            <a:br>
              <a:rPr lang="es-ES" dirty="0"/>
            </a:br>
            <a:r>
              <a:rPr lang="es-ES" dirty="0"/>
              <a:t>GENERAR SIMPLE SCRIPT</a:t>
            </a:r>
          </a:p>
        </p:txBody>
      </p:sp>
      <p:sp>
        <p:nvSpPr>
          <p:cNvPr id="8" name="Marcador de contenido 7">
            <a:extLst>
              <a:ext uri="{FF2B5EF4-FFF2-40B4-BE49-F238E27FC236}">
                <a16:creationId xmlns:a16="http://schemas.microsoft.com/office/drawing/2014/main" id="{098668AE-1DA5-46FA-9FB4-C637F419E434}"/>
              </a:ext>
            </a:extLst>
          </p:cNvPr>
          <p:cNvSpPr>
            <a:spLocks noGrp="1"/>
          </p:cNvSpPr>
          <p:nvPr>
            <p:ph idx="1"/>
          </p:nvPr>
        </p:nvSpPr>
        <p:spPr>
          <a:xfrm>
            <a:off x="457200" y="1600200"/>
            <a:ext cx="8229600" cy="4756150"/>
          </a:xfrm>
        </p:spPr>
        <p:txBody>
          <a:bodyPr>
            <a:normAutofit fontScale="92500" lnSpcReduction="20000"/>
          </a:bodyPr>
          <a:lstStyle/>
          <a:p>
            <a:pPr marL="0" indent="0">
              <a:buNone/>
            </a:pPr>
            <a:r>
              <a:rPr lang="es-ES" dirty="0"/>
              <a:t>Guardar resultados en el espacio de trabajo</a:t>
            </a:r>
          </a:p>
          <a:p>
            <a:pPr marL="0" indent="0">
              <a:buNone/>
            </a:pPr>
            <a:r>
              <a:rPr lang="es-ES" dirty="0" err="1"/>
              <a:t>Info</a:t>
            </a:r>
            <a:r>
              <a:rPr lang="es-ES" dirty="0"/>
              <a:t>: entrenamiento, validación, test</a:t>
            </a:r>
          </a:p>
          <a:p>
            <a:pPr marL="0" indent="0">
              <a:buNone/>
            </a:pPr>
            <a:r>
              <a:rPr lang="es-ES" b="1" dirty="0" err="1">
                <a:solidFill>
                  <a:srgbClr val="FF0000"/>
                </a:solidFill>
              </a:rPr>
              <a:t>Save</a:t>
            </a:r>
            <a:r>
              <a:rPr lang="es-ES" b="1" dirty="0">
                <a:solidFill>
                  <a:srgbClr val="FF0000"/>
                </a:solidFill>
              </a:rPr>
              <a:t> </a:t>
            </a:r>
            <a:r>
              <a:rPr lang="es-ES" b="1" dirty="0" err="1">
                <a:solidFill>
                  <a:srgbClr val="FF0000"/>
                </a:solidFill>
              </a:rPr>
              <a:t>results</a:t>
            </a:r>
            <a:endParaRPr lang="es-ES" b="1" dirty="0">
              <a:solidFill>
                <a:srgbClr val="FF0000"/>
              </a:solidFill>
            </a:endParaRPr>
          </a:p>
          <a:p>
            <a:pPr marL="0" indent="0">
              <a:buNone/>
            </a:pPr>
            <a:endParaRPr lang="es-ES" dirty="0"/>
          </a:p>
          <a:p>
            <a:pPr marL="0" indent="0">
              <a:buNone/>
            </a:pPr>
            <a:r>
              <a:rPr lang="es-ES" dirty="0"/>
              <a:t>Guardar </a:t>
            </a:r>
            <a:r>
              <a:rPr lang="es-ES" dirty="0">
                <a:solidFill>
                  <a:srgbClr val="FF0000"/>
                </a:solidFill>
              </a:rPr>
              <a:t>simple script </a:t>
            </a:r>
            <a:r>
              <a:rPr lang="es-ES" dirty="0"/>
              <a:t>: </a:t>
            </a:r>
            <a:r>
              <a:rPr lang="es-ES" b="1" dirty="0" err="1">
                <a:solidFill>
                  <a:srgbClr val="FF0000"/>
                </a:solidFill>
              </a:rPr>
              <a:t>save</a:t>
            </a:r>
            <a:r>
              <a:rPr lang="es-ES" dirty="0"/>
              <a:t> as </a:t>
            </a:r>
            <a:r>
              <a:rPr lang="es-ES" dirty="0" err="1"/>
              <a:t>ned_hause</a:t>
            </a:r>
            <a:endParaRPr lang="es-ES" dirty="0"/>
          </a:p>
          <a:p>
            <a:pPr marL="0" indent="0">
              <a:buNone/>
            </a:pPr>
            <a:r>
              <a:rPr lang="es-ES" dirty="0"/>
              <a:t>Ejecutar </a:t>
            </a:r>
            <a:r>
              <a:rPr lang="es-ES" dirty="0" err="1"/>
              <a:t>ned_hause</a:t>
            </a:r>
            <a:r>
              <a:rPr lang="es-ES" dirty="0"/>
              <a:t> como </a:t>
            </a:r>
            <a:r>
              <a:rPr lang="es-ES" dirty="0" err="1"/>
              <a:t>stript</a:t>
            </a:r>
            <a:endParaRPr lang="es-ES" dirty="0"/>
          </a:p>
          <a:p>
            <a:pPr marL="0" indent="0">
              <a:buNone/>
            </a:pPr>
            <a:endParaRPr lang="es-ES" dirty="0"/>
          </a:p>
          <a:p>
            <a:pPr marL="0" indent="0">
              <a:buNone/>
            </a:pPr>
            <a:r>
              <a:rPr lang="es-ES" dirty="0"/>
              <a:t>Predicción de una observación:</a:t>
            </a:r>
          </a:p>
          <a:p>
            <a:pPr marL="0" indent="0">
              <a:buNone/>
            </a:pPr>
            <a:r>
              <a:rPr lang="en-US" dirty="0"/>
              <a:t>n=30, [</a:t>
            </a:r>
            <a:r>
              <a:rPr lang="en-US" b="1" dirty="0">
                <a:solidFill>
                  <a:srgbClr val="FF0000"/>
                </a:solidFill>
              </a:rPr>
              <a:t>net(</a:t>
            </a:r>
            <a:r>
              <a:rPr lang="en-US" b="1" dirty="0" err="1">
                <a:solidFill>
                  <a:srgbClr val="FF0000"/>
                </a:solidFill>
              </a:rPr>
              <a:t>houseInputs</a:t>
            </a:r>
            <a:r>
              <a:rPr lang="en-US" b="1" dirty="0">
                <a:solidFill>
                  <a:srgbClr val="FF0000"/>
                </a:solidFill>
              </a:rPr>
              <a:t>(:,n)),</a:t>
            </a:r>
            <a:r>
              <a:rPr lang="en-US" b="1" dirty="0" err="1">
                <a:solidFill>
                  <a:srgbClr val="FF0000"/>
                </a:solidFill>
              </a:rPr>
              <a:t>houseTargets</a:t>
            </a:r>
            <a:r>
              <a:rPr lang="en-US" b="1" dirty="0">
                <a:solidFill>
                  <a:srgbClr val="FF0000"/>
                </a:solidFill>
              </a:rPr>
              <a:t>(:,n)</a:t>
            </a:r>
            <a:r>
              <a:rPr lang="en-US" dirty="0"/>
              <a:t>]</a:t>
            </a:r>
          </a:p>
          <a:p>
            <a:pPr marL="0" indent="0">
              <a:buNone/>
            </a:pPr>
            <a:r>
              <a:rPr lang="es-ES" dirty="0"/>
              <a:t>% [18.8781   21.0000]</a:t>
            </a:r>
          </a:p>
          <a:p>
            <a:endParaRPr lang="es-ES" dirty="0"/>
          </a:p>
        </p:txBody>
      </p:sp>
      <p:sp>
        <p:nvSpPr>
          <p:cNvPr id="5" name="Marcador de pie de página 4">
            <a:extLst>
              <a:ext uri="{FF2B5EF4-FFF2-40B4-BE49-F238E27FC236}">
                <a16:creationId xmlns:a16="http://schemas.microsoft.com/office/drawing/2014/main" id="{C4254901-68D0-4C08-B482-AB0738E23CFC}"/>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8F3A9CD0-3044-476F-BD2D-85589B063048}"/>
              </a:ext>
            </a:extLst>
          </p:cNvPr>
          <p:cNvSpPr>
            <a:spLocks noGrp="1"/>
          </p:cNvSpPr>
          <p:nvPr>
            <p:ph type="sldNum" sz="quarter" idx="12"/>
          </p:nvPr>
        </p:nvSpPr>
        <p:spPr/>
        <p:txBody>
          <a:bodyPr/>
          <a:lstStyle/>
          <a:p>
            <a:fld id="{D62E4E2B-6C83-4C79-B545-67C46A76D299}" type="slidenum">
              <a:rPr lang="es-ES" smtClean="0"/>
              <a:t>44</a:t>
            </a:fld>
            <a:endParaRPr lang="es-ES"/>
          </a:p>
        </p:txBody>
      </p:sp>
    </p:spTree>
    <p:extLst>
      <p:ext uri="{BB962C8B-B14F-4D97-AF65-F5344CB8AC3E}">
        <p14:creationId xmlns:p14="http://schemas.microsoft.com/office/powerpoint/2010/main" val="6367318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0539144-C568-46F5-A700-E3DB3CA2FB18}"/>
              </a:ext>
            </a:extLst>
          </p:cNvPr>
          <p:cNvSpPr>
            <a:spLocks noGrp="1"/>
          </p:cNvSpPr>
          <p:nvPr>
            <p:ph type="title"/>
          </p:nvPr>
        </p:nvSpPr>
        <p:spPr/>
        <p:txBody>
          <a:bodyPr>
            <a:normAutofit fontScale="90000"/>
          </a:bodyPr>
          <a:lstStyle/>
          <a:p>
            <a:br>
              <a:rPr lang="es-ES" dirty="0"/>
            </a:br>
            <a:br>
              <a:rPr lang="es-ES" dirty="0"/>
            </a:br>
            <a:r>
              <a:rPr lang="es-ES" b="1" dirty="0"/>
              <a:t>NEURAL NET </a:t>
            </a:r>
            <a:r>
              <a:rPr lang="es-ES" b="1" dirty="0">
                <a:solidFill>
                  <a:srgbClr val="FF0000"/>
                </a:solidFill>
              </a:rPr>
              <a:t>PATTERN RECOGNITION</a:t>
            </a:r>
            <a:br>
              <a:rPr lang="es-ES" b="1" dirty="0"/>
            </a:br>
            <a:r>
              <a:rPr lang="es-ES" b="1" dirty="0"/>
              <a:t>CLASIFICAR BREAST CANCER</a:t>
            </a:r>
            <a:br>
              <a:rPr lang="es-ES" dirty="0"/>
            </a:br>
            <a:br>
              <a:rPr lang="es-ES" b="1" dirty="0"/>
            </a:br>
            <a:endParaRPr lang="es-ES" dirty="0"/>
          </a:p>
        </p:txBody>
      </p:sp>
      <p:sp>
        <p:nvSpPr>
          <p:cNvPr id="8" name="Marcador de contenido 7">
            <a:extLst>
              <a:ext uri="{FF2B5EF4-FFF2-40B4-BE49-F238E27FC236}">
                <a16:creationId xmlns:a16="http://schemas.microsoft.com/office/drawing/2014/main" id="{098668AE-1DA5-46FA-9FB4-C637F419E434}"/>
              </a:ext>
            </a:extLst>
          </p:cNvPr>
          <p:cNvSpPr>
            <a:spLocks noGrp="1"/>
          </p:cNvSpPr>
          <p:nvPr>
            <p:ph idx="1"/>
          </p:nvPr>
        </p:nvSpPr>
        <p:spPr>
          <a:xfrm>
            <a:off x="457200" y="1600200"/>
            <a:ext cx="8229600" cy="4756150"/>
          </a:xfrm>
        </p:spPr>
        <p:txBody>
          <a:bodyPr>
            <a:normAutofit/>
          </a:bodyPr>
          <a:lstStyle/>
          <a:p>
            <a:r>
              <a:rPr lang="es-ES" b="1" dirty="0">
                <a:solidFill>
                  <a:srgbClr val="FF0000"/>
                </a:solidFill>
              </a:rPr>
              <a:t>APPS</a:t>
            </a:r>
          </a:p>
          <a:p>
            <a:endParaRPr lang="fr-FR" dirty="0"/>
          </a:p>
          <a:p>
            <a:r>
              <a:rPr lang="fr-FR" dirty="0" err="1"/>
              <a:t>myNeuralNetworkFunction</a:t>
            </a:r>
            <a:r>
              <a:rPr lang="fr-FR" dirty="0"/>
              <a:t>(</a:t>
            </a:r>
            <a:r>
              <a:rPr lang="fr-FR" dirty="0" err="1"/>
              <a:t>cancerInputs</a:t>
            </a:r>
            <a:r>
              <a:rPr lang="fr-FR" dirty="0"/>
              <a:t>(:,1))</a:t>
            </a:r>
          </a:p>
          <a:p>
            <a:r>
              <a:rPr lang="fr-FR" dirty="0"/>
              <a:t>%0.9991   0.0009</a:t>
            </a:r>
          </a:p>
          <a:p>
            <a:r>
              <a:rPr lang="es-ES" dirty="0" err="1"/>
              <a:t>cancerTargets</a:t>
            </a:r>
            <a:r>
              <a:rPr lang="es-ES" dirty="0"/>
              <a:t>(:,1)     % 1  0 </a:t>
            </a:r>
          </a:p>
          <a:p>
            <a:endParaRPr lang="es-ES" dirty="0"/>
          </a:p>
          <a:p>
            <a:r>
              <a:rPr lang="fr-FR" dirty="0"/>
              <a:t>net(</a:t>
            </a:r>
            <a:r>
              <a:rPr lang="fr-FR" dirty="0" err="1"/>
              <a:t>cancerInputs</a:t>
            </a:r>
            <a:r>
              <a:rPr lang="fr-FR" dirty="0"/>
              <a:t>(:,1))</a:t>
            </a:r>
          </a:p>
          <a:p>
            <a:r>
              <a:rPr lang="fr-FR" dirty="0"/>
              <a:t>% 0.9936   0.0064</a:t>
            </a:r>
            <a:endParaRPr lang="es-ES" dirty="0"/>
          </a:p>
          <a:p>
            <a:endParaRPr lang="es-ES" dirty="0"/>
          </a:p>
        </p:txBody>
      </p:sp>
      <p:sp>
        <p:nvSpPr>
          <p:cNvPr id="5" name="Marcador de pie de página 4">
            <a:extLst>
              <a:ext uri="{FF2B5EF4-FFF2-40B4-BE49-F238E27FC236}">
                <a16:creationId xmlns:a16="http://schemas.microsoft.com/office/drawing/2014/main" id="{C4254901-68D0-4C08-B482-AB0738E23CFC}"/>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8F3A9CD0-3044-476F-BD2D-85589B063048}"/>
              </a:ext>
            </a:extLst>
          </p:cNvPr>
          <p:cNvSpPr>
            <a:spLocks noGrp="1"/>
          </p:cNvSpPr>
          <p:nvPr>
            <p:ph type="sldNum" sz="quarter" idx="12"/>
          </p:nvPr>
        </p:nvSpPr>
        <p:spPr/>
        <p:txBody>
          <a:bodyPr/>
          <a:lstStyle/>
          <a:p>
            <a:fld id="{D62E4E2B-6C83-4C79-B545-67C46A76D299}" type="slidenum">
              <a:rPr lang="es-ES" smtClean="0"/>
              <a:t>45</a:t>
            </a:fld>
            <a:endParaRPr lang="es-ES"/>
          </a:p>
        </p:txBody>
      </p:sp>
      <p:pic>
        <p:nvPicPr>
          <p:cNvPr id="9" name="Imagen 8">
            <a:extLst>
              <a:ext uri="{FF2B5EF4-FFF2-40B4-BE49-F238E27FC236}">
                <a16:creationId xmlns:a16="http://schemas.microsoft.com/office/drawing/2014/main" id="{7101520E-878D-4B88-B237-157E2635FCCC}"/>
              </a:ext>
            </a:extLst>
          </p:cNvPr>
          <p:cNvPicPr>
            <a:picLocks noChangeAspect="1"/>
          </p:cNvPicPr>
          <p:nvPr/>
        </p:nvPicPr>
        <p:blipFill>
          <a:blip r:embed="rId3"/>
          <a:stretch>
            <a:fillRect/>
          </a:stretch>
        </p:blipFill>
        <p:spPr>
          <a:xfrm>
            <a:off x="2627783" y="2125540"/>
            <a:ext cx="3153951" cy="432048"/>
          </a:xfrm>
          <a:prstGeom prst="rect">
            <a:avLst/>
          </a:prstGeom>
        </p:spPr>
      </p:pic>
      <p:pic>
        <p:nvPicPr>
          <p:cNvPr id="2" name="Imagen 1">
            <a:extLst>
              <a:ext uri="{FF2B5EF4-FFF2-40B4-BE49-F238E27FC236}">
                <a16:creationId xmlns:a16="http://schemas.microsoft.com/office/drawing/2014/main" id="{3B0C1B0A-5B14-4376-BAAB-DDAC65A6BE97}"/>
              </a:ext>
            </a:extLst>
          </p:cNvPr>
          <p:cNvPicPr>
            <a:picLocks noChangeAspect="1"/>
          </p:cNvPicPr>
          <p:nvPr/>
        </p:nvPicPr>
        <p:blipFill>
          <a:blip r:embed="rId4"/>
          <a:stretch>
            <a:fillRect/>
          </a:stretch>
        </p:blipFill>
        <p:spPr>
          <a:xfrm>
            <a:off x="2915816" y="4573811"/>
            <a:ext cx="1770003" cy="432048"/>
          </a:xfrm>
          <a:prstGeom prst="rect">
            <a:avLst/>
          </a:prstGeom>
        </p:spPr>
      </p:pic>
    </p:spTree>
    <p:extLst>
      <p:ext uri="{BB962C8B-B14F-4D97-AF65-F5344CB8AC3E}">
        <p14:creationId xmlns:p14="http://schemas.microsoft.com/office/powerpoint/2010/main" val="22246781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519CC71-B9C4-4CF8-AFD4-694750E1ECFF}"/>
              </a:ext>
            </a:extLst>
          </p:cNvPr>
          <p:cNvSpPr>
            <a:spLocks noGrp="1"/>
          </p:cNvSpPr>
          <p:nvPr>
            <p:ph type="title"/>
          </p:nvPr>
        </p:nvSpPr>
        <p:spPr/>
        <p:txBody>
          <a:bodyPr>
            <a:noAutofit/>
          </a:bodyPr>
          <a:lstStyle/>
          <a:p>
            <a:r>
              <a:rPr lang="es-ES" sz="3600" b="1" dirty="0">
                <a:solidFill>
                  <a:srgbClr val="FF0000"/>
                </a:solidFill>
              </a:rPr>
              <a:t>CURVAS ROC</a:t>
            </a:r>
            <a:r>
              <a:rPr lang="es-ES" sz="3600" b="1" dirty="0"/>
              <a:t>: Receiver </a:t>
            </a:r>
            <a:r>
              <a:rPr lang="es-ES" sz="3600" b="1" dirty="0" err="1"/>
              <a:t>Operating</a:t>
            </a:r>
            <a:r>
              <a:rPr lang="es-ES" sz="3600" b="1" dirty="0"/>
              <a:t> </a:t>
            </a:r>
            <a:r>
              <a:rPr lang="es-ES" sz="3600" b="1" dirty="0" err="1"/>
              <a:t>Characteristic</a:t>
            </a:r>
            <a:r>
              <a:rPr lang="es-ES" sz="3600" b="1" dirty="0"/>
              <a:t> </a:t>
            </a:r>
            <a:br>
              <a:rPr lang="es-ES" sz="3600" b="1" dirty="0"/>
            </a:br>
            <a:endParaRPr lang="es-ES" sz="3600" b="1" dirty="0"/>
          </a:p>
        </p:txBody>
      </p:sp>
      <p:sp>
        <p:nvSpPr>
          <p:cNvPr id="5" name="Marcador de contenido 4">
            <a:extLst>
              <a:ext uri="{FF2B5EF4-FFF2-40B4-BE49-F238E27FC236}">
                <a16:creationId xmlns:a16="http://schemas.microsoft.com/office/drawing/2014/main" id="{F99395CC-3459-45C9-8457-0FC46711F71E}"/>
              </a:ext>
            </a:extLst>
          </p:cNvPr>
          <p:cNvSpPr>
            <a:spLocks noGrp="1"/>
          </p:cNvSpPr>
          <p:nvPr>
            <p:ph idx="1"/>
          </p:nvPr>
        </p:nvSpPr>
        <p:spPr>
          <a:xfrm>
            <a:off x="457200" y="1268760"/>
            <a:ext cx="8229600" cy="4857403"/>
          </a:xfrm>
        </p:spPr>
        <p:txBody>
          <a:bodyPr>
            <a:normAutofit/>
          </a:bodyPr>
          <a:lstStyle/>
          <a:p>
            <a:r>
              <a:rPr lang="es-ES" sz="2800" dirty="0"/>
              <a:t>Probabilidades de quiebra de diferentes empresas. Solo han quebrado la I, II y III</a:t>
            </a:r>
          </a:p>
          <a:p>
            <a:r>
              <a:rPr lang="es-ES" sz="2800" dirty="0"/>
              <a:t>Buscar umbral adecuado para predecir la quiebra</a:t>
            </a:r>
          </a:p>
          <a:p>
            <a:endParaRPr lang="es-ES" sz="2800" dirty="0"/>
          </a:p>
        </p:txBody>
      </p:sp>
      <p:pic>
        <p:nvPicPr>
          <p:cNvPr id="6" name="Imagen 5">
            <a:extLst>
              <a:ext uri="{FF2B5EF4-FFF2-40B4-BE49-F238E27FC236}">
                <a16:creationId xmlns:a16="http://schemas.microsoft.com/office/drawing/2014/main" id="{DF7F6A29-EFE4-4B24-83E3-1FF72DED746D}"/>
              </a:ext>
            </a:extLst>
          </p:cNvPr>
          <p:cNvPicPr/>
          <p:nvPr/>
        </p:nvPicPr>
        <p:blipFill>
          <a:blip r:embed="rId3"/>
          <a:stretch>
            <a:fillRect/>
          </a:stretch>
        </p:blipFill>
        <p:spPr>
          <a:xfrm>
            <a:off x="1835696" y="2919041"/>
            <a:ext cx="5472608" cy="3802434"/>
          </a:xfrm>
          <a:prstGeom prst="rect">
            <a:avLst/>
          </a:prstGeom>
        </p:spPr>
      </p:pic>
      <p:sp>
        <p:nvSpPr>
          <p:cNvPr id="2" name="CuadroTexto 1">
            <a:extLst>
              <a:ext uri="{FF2B5EF4-FFF2-40B4-BE49-F238E27FC236}">
                <a16:creationId xmlns:a16="http://schemas.microsoft.com/office/drawing/2014/main" id="{D9257FE0-941F-407A-A5E8-AB7725D7F86B}"/>
              </a:ext>
            </a:extLst>
          </p:cNvPr>
          <p:cNvSpPr txBox="1"/>
          <p:nvPr/>
        </p:nvSpPr>
        <p:spPr>
          <a:xfrm>
            <a:off x="2694620" y="3105833"/>
            <a:ext cx="1224136" cy="646331"/>
          </a:xfrm>
          <a:prstGeom prst="rect">
            <a:avLst/>
          </a:prstGeom>
          <a:noFill/>
        </p:spPr>
        <p:txBody>
          <a:bodyPr wrap="square" rtlCol="0">
            <a:spAutoFit/>
          </a:bodyPr>
          <a:lstStyle/>
          <a:p>
            <a:r>
              <a:rPr lang="es-ES" dirty="0"/>
              <a:t>Verdadero positivo </a:t>
            </a:r>
          </a:p>
        </p:txBody>
      </p:sp>
      <p:sp>
        <p:nvSpPr>
          <p:cNvPr id="7" name="CuadroTexto 6">
            <a:extLst>
              <a:ext uri="{FF2B5EF4-FFF2-40B4-BE49-F238E27FC236}">
                <a16:creationId xmlns:a16="http://schemas.microsoft.com/office/drawing/2014/main" id="{2789880E-1834-4441-ADE9-0422DBDD1B7C}"/>
              </a:ext>
            </a:extLst>
          </p:cNvPr>
          <p:cNvSpPr txBox="1"/>
          <p:nvPr/>
        </p:nvSpPr>
        <p:spPr>
          <a:xfrm>
            <a:off x="5220072" y="3105834"/>
            <a:ext cx="936104" cy="646331"/>
          </a:xfrm>
          <a:prstGeom prst="rect">
            <a:avLst/>
          </a:prstGeom>
          <a:noFill/>
        </p:spPr>
        <p:txBody>
          <a:bodyPr wrap="square" rtlCol="0">
            <a:spAutoFit/>
          </a:bodyPr>
          <a:lstStyle/>
          <a:p>
            <a:r>
              <a:rPr lang="es-ES" dirty="0"/>
              <a:t>Falso positivo </a:t>
            </a:r>
          </a:p>
        </p:txBody>
      </p:sp>
      <p:sp>
        <p:nvSpPr>
          <p:cNvPr id="3" name="Marcador de pie de página 2">
            <a:extLst>
              <a:ext uri="{FF2B5EF4-FFF2-40B4-BE49-F238E27FC236}">
                <a16:creationId xmlns:a16="http://schemas.microsoft.com/office/drawing/2014/main" id="{63D94D65-BC9D-451D-B5FA-10CDADE8CB87}"/>
              </a:ext>
            </a:extLst>
          </p:cNvPr>
          <p:cNvSpPr>
            <a:spLocks noGrp="1"/>
          </p:cNvSpPr>
          <p:nvPr>
            <p:ph type="ftr" sz="quarter" idx="11"/>
          </p:nvPr>
        </p:nvSpPr>
        <p:spPr/>
        <p:txBody>
          <a:bodyPr/>
          <a:lstStyle/>
          <a:p>
            <a:r>
              <a:rPr lang="es-ES"/>
              <a:t>Fernando Fernández Rodríguez (ULPGC)</a:t>
            </a:r>
          </a:p>
        </p:txBody>
      </p:sp>
      <p:sp>
        <p:nvSpPr>
          <p:cNvPr id="8" name="Marcador de número de diapositiva 7">
            <a:extLst>
              <a:ext uri="{FF2B5EF4-FFF2-40B4-BE49-F238E27FC236}">
                <a16:creationId xmlns:a16="http://schemas.microsoft.com/office/drawing/2014/main" id="{9F83837B-4D3F-4115-9189-1232F9092AFB}"/>
              </a:ext>
            </a:extLst>
          </p:cNvPr>
          <p:cNvSpPr>
            <a:spLocks noGrp="1"/>
          </p:cNvSpPr>
          <p:nvPr>
            <p:ph type="sldNum" sz="quarter" idx="12"/>
          </p:nvPr>
        </p:nvSpPr>
        <p:spPr/>
        <p:txBody>
          <a:bodyPr/>
          <a:lstStyle/>
          <a:p>
            <a:fld id="{47B165A3-45E9-474D-9D5D-FE9B824270D1}" type="slidenum">
              <a:rPr lang="es-ES" smtClean="0"/>
              <a:t>46</a:t>
            </a:fld>
            <a:endParaRPr lang="es-ES"/>
          </a:p>
        </p:txBody>
      </p:sp>
    </p:spTree>
    <p:extLst>
      <p:ext uri="{BB962C8B-B14F-4D97-AF65-F5344CB8AC3E}">
        <p14:creationId xmlns:p14="http://schemas.microsoft.com/office/powerpoint/2010/main" val="827603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491AD2-0332-4815-80EA-AF2F26237447}"/>
              </a:ext>
            </a:extLst>
          </p:cNvPr>
          <p:cNvSpPr>
            <a:spLocks noGrp="1"/>
          </p:cNvSpPr>
          <p:nvPr>
            <p:ph type="title"/>
          </p:nvPr>
        </p:nvSpPr>
        <p:spPr>
          <a:xfrm>
            <a:off x="457200" y="274638"/>
            <a:ext cx="8229600" cy="778098"/>
          </a:xfrm>
        </p:spPr>
        <p:txBody>
          <a:bodyPr>
            <a:normAutofit fontScale="90000"/>
          </a:bodyPr>
          <a:lstStyle/>
          <a:p>
            <a:br>
              <a:rPr lang="es-ES" sz="7300" dirty="0"/>
            </a:br>
            <a:r>
              <a:rPr lang="es-ES" sz="7300" dirty="0"/>
              <a:t>CURVAS ROC</a:t>
            </a:r>
            <a:br>
              <a:rPr lang="es-ES" dirty="0"/>
            </a:br>
            <a:endParaRPr lang="es-ES" dirty="0"/>
          </a:p>
        </p:txBody>
      </p:sp>
      <p:sp>
        <p:nvSpPr>
          <p:cNvPr id="3" name="Marcador de contenido 2">
            <a:extLst>
              <a:ext uri="{FF2B5EF4-FFF2-40B4-BE49-F238E27FC236}">
                <a16:creationId xmlns:a16="http://schemas.microsoft.com/office/drawing/2014/main" id="{EAE32B8B-6F84-4DB1-A3B8-EA94D4389DE7}"/>
              </a:ext>
            </a:extLst>
          </p:cNvPr>
          <p:cNvSpPr>
            <a:spLocks noGrp="1"/>
          </p:cNvSpPr>
          <p:nvPr>
            <p:ph idx="1"/>
          </p:nvPr>
        </p:nvSpPr>
        <p:spPr>
          <a:xfrm>
            <a:off x="457200" y="1197277"/>
            <a:ext cx="8229600" cy="5014532"/>
          </a:xfrm>
        </p:spPr>
        <p:txBody>
          <a:bodyPr/>
          <a:lstStyle/>
          <a:p>
            <a:r>
              <a:rPr lang="es-ES" dirty="0"/>
              <a:t>Un espacio ROC se define por RFP y RVP</a:t>
            </a:r>
          </a:p>
          <a:p>
            <a:r>
              <a:rPr lang="es-ES" b="1" dirty="0"/>
              <a:t>AUC</a:t>
            </a:r>
            <a:r>
              <a:rPr lang="es-ES" dirty="0"/>
              <a:t>: </a:t>
            </a:r>
            <a:r>
              <a:rPr lang="es-ES" dirty="0" err="1"/>
              <a:t>area</a:t>
            </a:r>
            <a:r>
              <a:rPr lang="es-ES" dirty="0"/>
              <a:t> </a:t>
            </a:r>
            <a:r>
              <a:rPr lang="es-ES" dirty="0" err="1"/>
              <a:t>under</a:t>
            </a:r>
            <a:r>
              <a:rPr lang="es-ES" dirty="0"/>
              <a:t> </a:t>
            </a:r>
            <a:r>
              <a:rPr lang="es-ES" dirty="0" err="1"/>
              <a:t>the</a:t>
            </a:r>
            <a:r>
              <a:rPr lang="es-ES" dirty="0"/>
              <a:t> curve</a:t>
            </a:r>
          </a:p>
          <a:p>
            <a:endParaRPr lang="es-ES" dirty="0"/>
          </a:p>
        </p:txBody>
      </p:sp>
      <p:pic>
        <p:nvPicPr>
          <p:cNvPr id="4" name="Imagen 3">
            <a:extLst>
              <a:ext uri="{FF2B5EF4-FFF2-40B4-BE49-F238E27FC236}">
                <a16:creationId xmlns:a16="http://schemas.microsoft.com/office/drawing/2014/main" id="{01EFAC19-843C-44B6-B879-E0AFF6386363}"/>
              </a:ext>
            </a:extLst>
          </p:cNvPr>
          <p:cNvPicPr>
            <a:picLocks noChangeAspect="1"/>
          </p:cNvPicPr>
          <p:nvPr/>
        </p:nvPicPr>
        <p:blipFill>
          <a:blip r:embed="rId3"/>
          <a:stretch>
            <a:fillRect/>
          </a:stretch>
        </p:blipFill>
        <p:spPr>
          <a:xfrm>
            <a:off x="1763887" y="2561091"/>
            <a:ext cx="5616226" cy="3977821"/>
          </a:xfrm>
          <a:prstGeom prst="rect">
            <a:avLst/>
          </a:prstGeom>
        </p:spPr>
      </p:pic>
      <p:sp>
        <p:nvSpPr>
          <p:cNvPr id="5" name="Marcador de pie de página 4">
            <a:extLst>
              <a:ext uri="{FF2B5EF4-FFF2-40B4-BE49-F238E27FC236}">
                <a16:creationId xmlns:a16="http://schemas.microsoft.com/office/drawing/2014/main" id="{0B643A50-7F2F-48EF-8865-D342B7F53D95}"/>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F4CF3934-720B-4A41-BCFC-408F08A30607}"/>
              </a:ext>
            </a:extLst>
          </p:cNvPr>
          <p:cNvSpPr>
            <a:spLocks noGrp="1"/>
          </p:cNvSpPr>
          <p:nvPr>
            <p:ph type="sldNum" sz="quarter" idx="12"/>
          </p:nvPr>
        </p:nvSpPr>
        <p:spPr/>
        <p:txBody>
          <a:bodyPr/>
          <a:lstStyle/>
          <a:p>
            <a:fld id="{47B165A3-45E9-474D-9D5D-FE9B824270D1}" type="slidenum">
              <a:rPr lang="es-ES" smtClean="0"/>
              <a:t>47</a:t>
            </a:fld>
            <a:endParaRPr lang="es-ES"/>
          </a:p>
        </p:txBody>
      </p:sp>
    </p:spTree>
    <p:extLst>
      <p:ext uri="{BB962C8B-B14F-4D97-AF65-F5344CB8AC3E}">
        <p14:creationId xmlns:p14="http://schemas.microsoft.com/office/powerpoint/2010/main" val="14344332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0539144-C568-46F5-A700-E3DB3CA2FB18}"/>
              </a:ext>
            </a:extLst>
          </p:cNvPr>
          <p:cNvSpPr>
            <a:spLocks noGrp="1"/>
          </p:cNvSpPr>
          <p:nvPr>
            <p:ph type="title"/>
          </p:nvPr>
        </p:nvSpPr>
        <p:spPr/>
        <p:txBody>
          <a:bodyPr>
            <a:normAutofit fontScale="90000"/>
          </a:bodyPr>
          <a:lstStyle/>
          <a:p>
            <a:br>
              <a:rPr lang="es-ES" dirty="0"/>
            </a:br>
            <a:br>
              <a:rPr lang="es-ES" dirty="0"/>
            </a:br>
            <a:r>
              <a:rPr lang="es-ES" b="1" dirty="0"/>
              <a:t>NEURAL NET </a:t>
            </a:r>
            <a:r>
              <a:rPr lang="es-ES" b="1" dirty="0">
                <a:solidFill>
                  <a:srgbClr val="FF0000"/>
                </a:solidFill>
              </a:rPr>
              <a:t>SELF-ORGANIZING MAP</a:t>
            </a:r>
            <a:br>
              <a:rPr lang="es-ES" b="1" dirty="0"/>
            </a:br>
            <a:r>
              <a:rPr lang="es-ES" b="1" dirty="0"/>
              <a:t>Iris </a:t>
            </a:r>
            <a:r>
              <a:rPr lang="es-ES" b="1" dirty="0" err="1"/>
              <a:t>Flowers</a:t>
            </a:r>
            <a:r>
              <a:rPr lang="es-ES" b="1" dirty="0"/>
              <a:t> </a:t>
            </a:r>
            <a:br>
              <a:rPr lang="es-ES" dirty="0"/>
            </a:br>
            <a:br>
              <a:rPr lang="es-ES" b="1" dirty="0"/>
            </a:br>
            <a:endParaRPr lang="es-ES" dirty="0"/>
          </a:p>
        </p:txBody>
      </p:sp>
      <p:sp>
        <p:nvSpPr>
          <p:cNvPr id="8" name="Marcador de contenido 7">
            <a:extLst>
              <a:ext uri="{FF2B5EF4-FFF2-40B4-BE49-F238E27FC236}">
                <a16:creationId xmlns:a16="http://schemas.microsoft.com/office/drawing/2014/main" id="{098668AE-1DA5-46FA-9FB4-C637F419E434}"/>
              </a:ext>
            </a:extLst>
          </p:cNvPr>
          <p:cNvSpPr>
            <a:spLocks noGrp="1"/>
          </p:cNvSpPr>
          <p:nvPr>
            <p:ph idx="1"/>
          </p:nvPr>
        </p:nvSpPr>
        <p:spPr>
          <a:xfrm>
            <a:off x="457200" y="1600200"/>
            <a:ext cx="8229600" cy="4756150"/>
          </a:xfrm>
        </p:spPr>
        <p:txBody>
          <a:bodyPr>
            <a:normAutofit fontScale="77500" lnSpcReduction="20000"/>
          </a:bodyPr>
          <a:lstStyle/>
          <a:p>
            <a:r>
              <a:rPr lang="es-ES" b="1" dirty="0">
                <a:solidFill>
                  <a:srgbClr val="FF0000"/>
                </a:solidFill>
              </a:rPr>
              <a:t>APPS</a:t>
            </a:r>
          </a:p>
          <a:p>
            <a:r>
              <a:rPr lang="es-ES" dirty="0" err="1"/>
              <a:t>Size</a:t>
            </a:r>
            <a:r>
              <a:rPr lang="es-ES" dirty="0"/>
              <a:t> </a:t>
            </a:r>
            <a:r>
              <a:rPr lang="es-ES" dirty="0" err="1"/>
              <a:t>of</a:t>
            </a:r>
            <a:r>
              <a:rPr lang="es-ES" dirty="0"/>
              <a:t> </a:t>
            </a:r>
            <a:r>
              <a:rPr lang="es-ES" dirty="0" err="1"/>
              <a:t>two</a:t>
            </a:r>
            <a:r>
              <a:rPr lang="es-ES" dirty="0"/>
              <a:t> dimensional </a:t>
            </a:r>
            <a:r>
              <a:rPr lang="es-ES" dirty="0" err="1"/>
              <a:t>map</a:t>
            </a:r>
            <a:r>
              <a:rPr lang="es-ES" dirty="0"/>
              <a:t> = </a:t>
            </a:r>
            <a:r>
              <a:rPr lang="es-ES" dirty="0">
                <a:solidFill>
                  <a:srgbClr val="FF0000"/>
                </a:solidFill>
              </a:rPr>
              <a:t>3</a:t>
            </a:r>
            <a:r>
              <a:rPr lang="es-ES" dirty="0"/>
              <a:t>  (3x3 neuronas)</a:t>
            </a:r>
          </a:p>
          <a:p>
            <a:endParaRPr lang="es-ES" dirty="0"/>
          </a:p>
          <a:p>
            <a:endParaRPr lang="es-ES" dirty="0"/>
          </a:p>
          <a:p>
            <a:r>
              <a:rPr lang="es-ES" dirty="0" err="1"/>
              <a:t>myNeuralNetworkFunction</a:t>
            </a:r>
            <a:r>
              <a:rPr lang="es-ES" dirty="0"/>
              <a:t>(</a:t>
            </a:r>
            <a:r>
              <a:rPr lang="es-ES" dirty="0" err="1"/>
              <a:t>irisInputs</a:t>
            </a:r>
            <a:r>
              <a:rPr lang="es-ES" dirty="0"/>
              <a:t>(:,1))'</a:t>
            </a:r>
          </a:p>
          <a:p>
            <a:r>
              <a:rPr lang="es-ES" dirty="0"/>
              <a:t>0     0     0     0     0     </a:t>
            </a:r>
            <a:r>
              <a:rPr lang="es-ES" dirty="0">
                <a:solidFill>
                  <a:srgbClr val="FF0000"/>
                </a:solidFill>
              </a:rPr>
              <a:t>1</a:t>
            </a:r>
            <a:r>
              <a:rPr lang="es-ES" dirty="0"/>
              <a:t>     0     0     0</a:t>
            </a:r>
          </a:p>
          <a:p>
            <a:endParaRPr lang="es-ES" dirty="0"/>
          </a:p>
          <a:p>
            <a:r>
              <a:rPr lang="es-ES" dirty="0" err="1"/>
              <a:t>myNeuralNetworkFunction</a:t>
            </a:r>
            <a:r>
              <a:rPr lang="es-ES" dirty="0"/>
              <a:t>(</a:t>
            </a:r>
            <a:r>
              <a:rPr lang="es-ES" dirty="0" err="1"/>
              <a:t>irisInputs</a:t>
            </a:r>
            <a:r>
              <a:rPr lang="es-ES" dirty="0"/>
              <a:t>(:,101))'</a:t>
            </a:r>
          </a:p>
          <a:p>
            <a:r>
              <a:rPr lang="es-ES" dirty="0"/>
              <a:t> 0     0     0     0     0     0     0     </a:t>
            </a:r>
            <a:r>
              <a:rPr lang="es-ES" dirty="0">
                <a:solidFill>
                  <a:srgbClr val="FF0000"/>
                </a:solidFill>
              </a:rPr>
              <a:t>1</a:t>
            </a:r>
            <a:r>
              <a:rPr lang="es-ES" dirty="0"/>
              <a:t>     0</a:t>
            </a:r>
          </a:p>
          <a:p>
            <a:endParaRPr lang="es-ES" dirty="0"/>
          </a:p>
          <a:p>
            <a:r>
              <a:rPr lang="es-ES" dirty="0" err="1"/>
              <a:t>myNeuralNetworkFunction</a:t>
            </a:r>
            <a:r>
              <a:rPr lang="es-ES" dirty="0"/>
              <a:t>(</a:t>
            </a:r>
            <a:r>
              <a:rPr lang="es-ES" dirty="0" err="1"/>
              <a:t>irisInputs</a:t>
            </a:r>
            <a:r>
              <a:rPr lang="es-ES" dirty="0"/>
              <a:t>(:,75))'</a:t>
            </a:r>
          </a:p>
          <a:p>
            <a:r>
              <a:rPr lang="es-ES" dirty="0"/>
              <a:t>0     0     0     0     0     0     0     0     </a:t>
            </a:r>
            <a:r>
              <a:rPr lang="es-ES" dirty="0">
                <a:solidFill>
                  <a:srgbClr val="FF0000"/>
                </a:solidFill>
              </a:rPr>
              <a:t>1</a:t>
            </a:r>
          </a:p>
        </p:txBody>
      </p:sp>
      <p:sp>
        <p:nvSpPr>
          <p:cNvPr id="5" name="Marcador de pie de página 4">
            <a:extLst>
              <a:ext uri="{FF2B5EF4-FFF2-40B4-BE49-F238E27FC236}">
                <a16:creationId xmlns:a16="http://schemas.microsoft.com/office/drawing/2014/main" id="{C4254901-68D0-4C08-B482-AB0738E23CFC}"/>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8F3A9CD0-3044-476F-BD2D-85589B063048}"/>
              </a:ext>
            </a:extLst>
          </p:cNvPr>
          <p:cNvSpPr>
            <a:spLocks noGrp="1"/>
          </p:cNvSpPr>
          <p:nvPr>
            <p:ph type="sldNum" sz="quarter" idx="12"/>
          </p:nvPr>
        </p:nvSpPr>
        <p:spPr/>
        <p:txBody>
          <a:bodyPr/>
          <a:lstStyle/>
          <a:p>
            <a:fld id="{D62E4E2B-6C83-4C79-B545-67C46A76D299}" type="slidenum">
              <a:rPr lang="es-ES" smtClean="0"/>
              <a:t>48</a:t>
            </a:fld>
            <a:endParaRPr lang="es-ES"/>
          </a:p>
        </p:txBody>
      </p:sp>
      <p:pic>
        <p:nvPicPr>
          <p:cNvPr id="10" name="Imagen 9">
            <a:extLst>
              <a:ext uri="{FF2B5EF4-FFF2-40B4-BE49-F238E27FC236}">
                <a16:creationId xmlns:a16="http://schemas.microsoft.com/office/drawing/2014/main" id="{F6662524-3837-493E-A0D3-28D997C2F35E}"/>
              </a:ext>
            </a:extLst>
          </p:cNvPr>
          <p:cNvPicPr>
            <a:picLocks noChangeAspect="1"/>
          </p:cNvPicPr>
          <p:nvPr/>
        </p:nvPicPr>
        <p:blipFill>
          <a:blip r:embed="rId3"/>
          <a:stretch>
            <a:fillRect/>
          </a:stretch>
        </p:blipFill>
        <p:spPr>
          <a:xfrm>
            <a:off x="2555776" y="2492896"/>
            <a:ext cx="3153951" cy="432048"/>
          </a:xfrm>
          <a:prstGeom prst="rect">
            <a:avLst/>
          </a:prstGeom>
        </p:spPr>
      </p:pic>
    </p:spTree>
    <p:extLst>
      <p:ext uri="{BB962C8B-B14F-4D97-AF65-F5344CB8AC3E}">
        <p14:creationId xmlns:p14="http://schemas.microsoft.com/office/powerpoint/2010/main" val="36919228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EF0961-7FE5-43B3-860F-61981AD53628}"/>
              </a:ext>
            </a:extLst>
          </p:cNvPr>
          <p:cNvSpPr>
            <a:spLocks noGrp="1"/>
          </p:cNvSpPr>
          <p:nvPr>
            <p:ph type="title"/>
          </p:nvPr>
        </p:nvSpPr>
        <p:spPr/>
        <p:txBody>
          <a:bodyPr>
            <a:normAutofit fontScale="90000"/>
          </a:bodyPr>
          <a:lstStyle/>
          <a:p>
            <a:r>
              <a:rPr lang="es-ES" b="1" dirty="0"/>
              <a:t>REDES NEURONALES </a:t>
            </a:r>
            <a:r>
              <a:rPr lang="es-ES" b="1" dirty="0">
                <a:solidFill>
                  <a:srgbClr val="FF0000"/>
                </a:solidFill>
              </a:rPr>
              <a:t>DINÁMICAS</a:t>
            </a:r>
            <a:r>
              <a:rPr lang="es-ES" b="1" dirty="0"/>
              <a:t> </a:t>
            </a:r>
            <a:br>
              <a:rPr lang="es-ES" b="1" dirty="0"/>
            </a:br>
            <a:r>
              <a:rPr lang="es-ES" b="1" dirty="0"/>
              <a:t>O RECURRENTES</a:t>
            </a:r>
          </a:p>
        </p:txBody>
      </p:sp>
      <p:sp>
        <p:nvSpPr>
          <p:cNvPr id="3" name="Marcador de contenido 2">
            <a:extLst>
              <a:ext uri="{FF2B5EF4-FFF2-40B4-BE49-F238E27FC236}">
                <a16:creationId xmlns:a16="http://schemas.microsoft.com/office/drawing/2014/main" id="{84544E92-B758-4501-8FE1-9013D82CA132}"/>
              </a:ext>
            </a:extLst>
          </p:cNvPr>
          <p:cNvSpPr>
            <a:spLocks noGrp="1"/>
          </p:cNvSpPr>
          <p:nvPr>
            <p:ph sz="half" idx="1"/>
          </p:nvPr>
        </p:nvSpPr>
        <p:spPr/>
        <p:txBody>
          <a:bodyPr/>
          <a:lstStyle/>
          <a:p>
            <a:endParaRPr lang="es-ES" dirty="0"/>
          </a:p>
          <a:p>
            <a:r>
              <a:rPr lang="es-ES" b="1" dirty="0">
                <a:solidFill>
                  <a:srgbClr val="FF0000"/>
                </a:solidFill>
              </a:rPr>
              <a:t>APPS</a:t>
            </a:r>
          </a:p>
          <a:p>
            <a:r>
              <a:rPr lang="es-ES" dirty="0"/>
              <a:t>El output también depende de inputs previos, outputs o estados de la red</a:t>
            </a:r>
          </a:p>
        </p:txBody>
      </p:sp>
      <p:sp>
        <p:nvSpPr>
          <p:cNvPr id="7" name="Marcador de contenido 6">
            <a:extLst>
              <a:ext uri="{FF2B5EF4-FFF2-40B4-BE49-F238E27FC236}">
                <a16:creationId xmlns:a16="http://schemas.microsoft.com/office/drawing/2014/main" id="{41CC809A-77FC-4BF7-A2EA-42F4A93AFB22}"/>
              </a:ext>
            </a:extLst>
          </p:cNvPr>
          <p:cNvSpPr>
            <a:spLocks noGrp="1"/>
          </p:cNvSpPr>
          <p:nvPr>
            <p:ph sz="half" idx="2"/>
          </p:nvPr>
        </p:nvSpPr>
        <p:spPr/>
        <p:txBody>
          <a:bodyPr/>
          <a:lstStyle/>
          <a:p>
            <a:endParaRPr lang="es-ES"/>
          </a:p>
        </p:txBody>
      </p:sp>
      <p:sp>
        <p:nvSpPr>
          <p:cNvPr id="4" name="Marcador de pie de página 3">
            <a:extLst>
              <a:ext uri="{FF2B5EF4-FFF2-40B4-BE49-F238E27FC236}">
                <a16:creationId xmlns:a16="http://schemas.microsoft.com/office/drawing/2014/main" id="{99950066-75BA-4D15-A8BE-729C119A2A10}"/>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CA32661E-6982-498A-9773-4BF80C295DC2}"/>
              </a:ext>
            </a:extLst>
          </p:cNvPr>
          <p:cNvSpPr>
            <a:spLocks noGrp="1"/>
          </p:cNvSpPr>
          <p:nvPr>
            <p:ph type="sldNum" sz="quarter" idx="12"/>
          </p:nvPr>
        </p:nvSpPr>
        <p:spPr/>
        <p:txBody>
          <a:bodyPr/>
          <a:lstStyle/>
          <a:p>
            <a:fld id="{D62E4E2B-6C83-4C79-B545-67C46A76D299}" type="slidenum">
              <a:rPr lang="es-ES" smtClean="0"/>
              <a:t>49</a:t>
            </a:fld>
            <a:endParaRPr lang="es-ES"/>
          </a:p>
        </p:txBody>
      </p:sp>
      <p:pic>
        <p:nvPicPr>
          <p:cNvPr id="6" name="Imagen 5">
            <a:extLst>
              <a:ext uri="{FF2B5EF4-FFF2-40B4-BE49-F238E27FC236}">
                <a16:creationId xmlns:a16="http://schemas.microsoft.com/office/drawing/2014/main" id="{1A3D4282-028C-4956-AE36-85A767406A3C}"/>
              </a:ext>
            </a:extLst>
          </p:cNvPr>
          <p:cNvPicPr>
            <a:picLocks noChangeAspect="1"/>
          </p:cNvPicPr>
          <p:nvPr/>
        </p:nvPicPr>
        <p:blipFill>
          <a:blip r:embed="rId3"/>
          <a:stretch>
            <a:fillRect/>
          </a:stretch>
        </p:blipFill>
        <p:spPr>
          <a:xfrm>
            <a:off x="4090256" y="1654079"/>
            <a:ext cx="4392488" cy="4853081"/>
          </a:xfrm>
          <a:prstGeom prst="rect">
            <a:avLst/>
          </a:prstGeom>
        </p:spPr>
      </p:pic>
    </p:spTree>
    <p:extLst>
      <p:ext uri="{BB962C8B-B14F-4D97-AF65-F5344CB8AC3E}">
        <p14:creationId xmlns:p14="http://schemas.microsoft.com/office/powerpoint/2010/main" val="3690751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99996"/>
            <a:ext cx="8229600" cy="1143000"/>
          </a:xfrm>
        </p:spPr>
        <p:txBody>
          <a:bodyPr>
            <a:normAutofit fontScale="90000"/>
          </a:bodyPr>
          <a:lstStyle/>
          <a:p>
            <a:r>
              <a:rPr lang="es-ES" dirty="0"/>
              <a:t>OTRAS FUNCIONES DE ACTIVACIÓN DEL PERCEPTRÓN </a:t>
            </a:r>
          </a:p>
        </p:txBody>
      </p:sp>
      <p:sp>
        <p:nvSpPr>
          <p:cNvPr id="3" name="2 Marcador de contenido"/>
          <p:cNvSpPr>
            <a:spLocks noGrp="1"/>
          </p:cNvSpPr>
          <p:nvPr>
            <p:ph idx="1"/>
          </p:nvPr>
        </p:nvSpPr>
        <p:spPr>
          <a:xfrm>
            <a:off x="249341" y="1628800"/>
            <a:ext cx="8229600" cy="4931871"/>
          </a:xfrm>
        </p:spPr>
        <p:txBody>
          <a:bodyPr>
            <a:normAutofit/>
          </a:bodyPr>
          <a:lstStyle/>
          <a:p>
            <a:pPr marL="0" indent="0">
              <a:buNone/>
            </a:pPr>
            <a:r>
              <a:rPr lang="es-ES" sz="2400" dirty="0"/>
              <a:t>                                                                               </a:t>
            </a:r>
          </a:p>
          <a:p>
            <a:endParaRPr lang="es-ES" sz="2400" dirty="0"/>
          </a:p>
          <a:p>
            <a:endParaRPr lang="es-ES" sz="2400" dirty="0"/>
          </a:p>
          <a:p>
            <a:endParaRPr lang="es-ES" sz="2400" dirty="0"/>
          </a:p>
          <a:p>
            <a:endParaRPr lang="es-ES" sz="2400" dirty="0"/>
          </a:p>
          <a:p>
            <a:endParaRPr lang="es-ES" sz="2400" dirty="0"/>
          </a:p>
          <a:p>
            <a:endParaRPr lang="es-ES" sz="2400" dirty="0"/>
          </a:p>
          <a:p>
            <a:pPr marL="0" indent="0">
              <a:buNone/>
            </a:pPr>
            <a:r>
              <a:rPr lang="es-ES" sz="2400" dirty="0"/>
              <a:t>     </a:t>
            </a:r>
          </a:p>
        </p:txBody>
      </p:sp>
      <p:pic>
        <p:nvPicPr>
          <p:cNvPr id="7" name="Imagen 6">
            <a:extLst>
              <a:ext uri="{FF2B5EF4-FFF2-40B4-BE49-F238E27FC236}">
                <a16:creationId xmlns:a16="http://schemas.microsoft.com/office/drawing/2014/main" id="{4C938538-0FE2-42A1-9A90-FB5B67DE26F0}"/>
              </a:ext>
            </a:extLst>
          </p:cNvPr>
          <p:cNvPicPr>
            <a:picLocks noChangeAspect="1"/>
          </p:cNvPicPr>
          <p:nvPr/>
        </p:nvPicPr>
        <p:blipFill>
          <a:blip r:embed="rId4"/>
          <a:stretch>
            <a:fillRect/>
          </a:stretch>
        </p:blipFill>
        <p:spPr>
          <a:xfrm>
            <a:off x="665059" y="4920918"/>
            <a:ext cx="5256584" cy="1502634"/>
          </a:xfrm>
          <a:prstGeom prst="rect">
            <a:avLst/>
          </a:prstGeom>
        </p:spPr>
      </p:pic>
      <p:graphicFrame>
        <p:nvGraphicFramePr>
          <p:cNvPr id="8" name="Objeto 7">
            <a:extLst>
              <a:ext uri="{FF2B5EF4-FFF2-40B4-BE49-F238E27FC236}">
                <a16:creationId xmlns:a16="http://schemas.microsoft.com/office/drawing/2014/main" id="{21988AEA-D56C-4336-ADAC-340FBF7C3D24}"/>
              </a:ext>
            </a:extLst>
          </p:cNvPr>
          <p:cNvGraphicFramePr>
            <a:graphicFrameLocks noChangeAspect="1"/>
          </p:cNvGraphicFramePr>
          <p:nvPr>
            <p:extLst>
              <p:ext uri="{D42A27DB-BD31-4B8C-83A1-F6EECF244321}">
                <p14:modId xmlns:p14="http://schemas.microsoft.com/office/powerpoint/2010/main" val="3181709401"/>
              </p:ext>
            </p:extLst>
          </p:nvPr>
        </p:nvGraphicFramePr>
        <p:xfrm>
          <a:off x="3131840" y="1628800"/>
          <a:ext cx="5453062" cy="3108325"/>
        </p:xfrm>
        <a:graphic>
          <a:graphicData uri="http://schemas.openxmlformats.org/presentationml/2006/ole">
            <mc:AlternateContent xmlns:mc="http://schemas.openxmlformats.org/markup-compatibility/2006">
              <mc:Choice xmlns:v="urn:schemas-microsoft-com:vml" Requires="v">
                <p:oleObj spid="_x0000_s2750" name="Equation" r:id="rId5" imgW="2895480" imgH="1650960" progId="Equation.DSMT4">
                  <p:embed/>
                </p:oleObj>
              </mc:Choice>
              <mc:Fallback>
                <p:oleObj name="Equation" r:id="rId5" imgW="2895480" imgH="1650960" progId="Equation.DSMT4">
                  <p:embed/>
                  <p:pic>
                    <p:nvPicPr>
                      <p:cNvPr id="0" name=""/>
                      <p:cNvPicPr/>
                      <p:nvPr/>
                    </p:nvPicPr>
                    <p:blipFill>
                      <a:blip r:embed="rId6"/>
                      <a:stretch>
                        <a:fillRect/>
                      </a:stretch>
                    </p:blipFill>
                    <p:spPr>
                      <a:xfrm>
                        <a:off x="3131840" y="1628800"/>
                        <a:ext cx="5453062" cy="3108325"/>
                      </a:xfrm>
                      <a:prstGeom prst="rect">
                        <a:avLst/>
                      </a:prstGeom>
                    </p:spPr>
                  </p:pic>
                </p:oleObj>
              </mc:Fallback>
            </mc:AlternateContent>
          </a:graphicData>
        </a:graphic>
      </p:graphicFrame>
      <p:pic>
        <p:nvPicPr>
          <p:cNvPr id="9" name="Imagen 8">
            <a:extLst>
              <a:ext uri="{FF2B5EF4-FFF2-40B4-BE49-F238E27FC236}">
                <a16:creationId xmlns:a16="http://schemas.microsoft.com/office/drawing/2014/main" id="{F92EC063-91A7-4322-B138-1098732B27F9}"/>
              </a:ext>
            </a:extLst>
          </p:cNvPr>
          <p:cNvPicPr>
            <a:picLocks noChangeAspect="1"/>
          </p:cNvPicPr>
          <p:nvPr/>
        </p:nvPicPr>
        <p:blipFill>
          <a:blip r:embed="rId7"/>
          <a:stretch>
            <a:fillRect/>
          </a:stretch>
        </p:blipFill>
        <p:spPr>
          <a:xfrm>
            <a:off x="247455" y="1844824"/>
            <a:ext cx="2668361" cy="1811336"/>
          </a:xfrm>
          <a:prstGeom prst="rect">
            <a:avLst/>
          </a:prstGeom>
        </p:spPr>
      </p:pic>
      <p:sp>
        <p:nvSpPr>
          <p:cNvPr id="4" name="Marcador de pie de página 3">
            <a:extLst>
              <a:ext uri="{FF2B5EF4-FFF2-40B4-BE49-F238E27FC236}">
                <a16:creationId xmlns:a16="http://schemas.microsoft.com/office/drawing/2014/main" id="{AA33F977-BAE5-45CA-9F40-E9596F0B6698}"/>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45E9CCF1-A23A-4D54-9639-6467301EF5A6}"/>
              </a:ext>
            </a:extLst>
          </p:cNvPr>
          <p:cNvSpPr>
            <a:spLocks noGrp="1"/>
          </p:cNvSpPr>
          <p:nvPr>
            <p:ph type="sldNum" sz="quarter" idx="12"/>
          </p:nvPr>
        </p:nvSpPr>
        <p:spPr/>
        <p:txBody>
          <a:bodyPr/>
          <a:lstStyle/>
          <a:p>
            <a:fld id="{D62E4E2B-6C83-4C79-B545-67C46A76D299}" type="slidenum">
              <a:rPr lang="es-ES" smtClean="0"/>
              <a:t>5</a:t>
            </a:fld>
            <a:endParaRPr lang="es-ES"/>
          </a:p>
        </p:txBody>
      </p:sp>
    </p:spTree>
    <p:extLst>
      <p:ext uri="{BB962C8B-B14F-4D97-AF65-F5344CB8AC3E}">
        <p14:creationId xmlns:p14="http://schemas.microsoft.com/office/powerpoint/2010/main" val="41758738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17D88159-2563-48D1-8563-E0B592517ED0}"/>
              </a:ext>
            </a:extLst>
          </p:cNvPr>
          <p:cNvSpPr>
            <a:spLocks noGrp="1"/>
          </p:cNvSpPr>
          <p:nvPr>
            <p:ph type="title"/>
          </p:nvPr>
        </p:nvSpPr>
        <p:spPr/>
        <p:txBody>
          <a:bodyPr/>
          <a:lstStyle/>
          <a:p>
            <a:r>
              <a:rPr lang="es-ES" b="1" dirty="0"/>
              <a:t>HISTOGRAMA DE LOS ERRORES</a:t>
            </a:r>
          </a:p>
        </p:txBody>
      </p:sp>
      <p:pic>
        <p:nvPicPr>
          <p:cNvPr id="9" name="Marcador de contenido 8">
            <a:extLst>
              <a:ext uri="{FF2B5EF4-FFF2-40B4-BE49-F238E27FC236}">
                <a16:creationId xmlns:a16="http://schemas.microsoft.com/office/drawing/2014/main" id="{3F688ECC-B4F1-4898-BD42-7EDF1E78D371}"/>
              </a:ext>
            </a:extLst>
          </p:cNvPr>
          <p:cNvPicPr>
            <a:picLocks noGrp="1" noChangeAspect="1"/>
          </p:cNvPicPr>
          <p:nvPr>
            <p:ph idx="1"/>
          </p:nvPr>
        </p:nvPicPr>
        <p:blipFill>
          <a:blip r:embed="rId3"/>
          <a:stretch>
            <a:fillRect/>
          </a:stretch>
        </p:blipFill>
        <p:spPr>
          <a:xfrm>
            <a:off x="1242970" y="1652131"/>
            <a:ext cx="6281358" cy="4704219"/>
          </a:xfrm>
          <a:prstGeom prst="rect">
            <a:avLst/>
          </a:prstGeom>
        </p:spPr>
      </p:pic>
      <p:sp>
        <p:nvSpPr>
          <p:cNvPr id="5" name="Marcador de pie de página 4">
            <a:extLst>
              <a:ext uri="{FF2B5EF4-FFF2-40B4-BE49-F238E27FC236}">
                <a16:creationId xmlns:a16="http://schemas.microsoft.com/office/drawing/2014/main" id="{74DB8394-82D5-4A5C-BF92-27B78DF36419}"/>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E2476779-96BE-48DE-8205-3979F9D950E7}"/>
              </a:ext>
            </a:extLst>
          </p:cNvPr>
          <p:cNvSpPr>
            <a:spLocks noGrp="1"/>
          </p:cNvSpPr>
          <p:nvPr>
            <p:ph type="sldNum" sz="quarter" idx="12"/>
          </p:nvPr>
        </p:nvSpPr>
        <p:spPr/>
        <p:txBody>
          <a:bodyPr/>
          <a:lstStyle/>
          <a:p>
            <a:fld id="{D62E4E2B-6C83-4C79-B545-67C46A76D299}" type="slidenum">
              <a:rPr lang="es-ES" smtClean="0"/>
              <a:t>50</a:t>
            </a:fld>
            <a:endParaRPr lang="es-ES"/>
          </a:p>
        </p:txBody>
      </p:sp>
    </p:spTree>
    <p:extLst>
      <p:ext uri="{BB962C8B-B14F-4D97-AF65-F5344CB8AC3E}">
        <p14:creationId xmlns:p14="http://schemas.microsoft.com/office/powerpoint/2010/main" val="42326309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E7D186B4-DA0E-47CD-9BC2-695E288CEBFD}"/>
              </a:ext>
            </a:extLst>
          </p:cNvPr>
          <p:cNvSpPr>
            <a:spLocks noGrp="1"/>
          </p:cNvSpPr>
          <p:nvPr>
            <p:ph type="title"/>
          </p:nvPr>
        </p:nvSpPr>
        <p:spPr/>
        <p:txBody>
          <a:bodyPr/>
          <a:lstStyle/>
          <a:p>
            <a:r>
              <a:rPr lang="es-ES" b="1" dirty="0"/>
              <a:t>AUTOCORRELACIÓN DEL ERROR</a:t>
            </a:r>
          </a:p>
        </p:txBody>
      </p:sp>
      <p:sp>
        <p:nvSpPr>
          <p:cNvPr id="8" name="Marcador de contenido 7">
            <a:extLst>
              <a:ext uri="{FF2B5EF4-FFF2-40B4-BE49-F238E27FC236}">
                <a16:creationId xmlns:a16="http://schemas.microsoft.com/office/drawing/2014/main" id="{0AB9EF45-F27E-4ACD-9092-9FCC36624E95}"/>
              </a:ext>
            </a:extLst>
          </p:cNvPr>
          <p:cNvSpPr>
            <a:spLocks noGrp="1"/>
          </p:cNvSpPr>
          <p:nvPr>
            <p:ph idx="1"/>
          </p:nvPr>
        </p:nvSpPr>
        <p:spPr/>
        <p:txBody>
          <a:bodyPr/>
          <a:lstStyle/>
          <a:p>
            <a:pPr marL="0" indent="0">
              <a:buNone/>
            </a:pPr>
            <a:endParaRPr lang="es-ES" dirty="0"/>
          </a:p>
        </p:txBody>
      </p:sp>
      <p:sp>
        <p:nvSpPr>
          <p:cNvPr id="5" name="Marcador de pie de página 4">
            <a:extLst>
              <a:ext uri="{FF2B5EF4-FFF2-40B4-BE49-F238E27FC236}">
                <a16:creationId xmlns:a16="http://schemas.microsoft.com/office/drawing/2014/main" id="{40A99564-4944-453E-92D3-2E16AD30C3EE}"/>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A2B05408-1D97-4EF4-944C-D9986B6D26C2}"/>
              </a:ext>
            </a:extLst>
          </p:cNvPr>
          <p:cNvSpPr>
            <a:spLocks noGrp="1"/>
          </p:cNvSpPr>
          <p:nvPr>
            <p:ph type="sldNum" sz="quarter" idx="12"/>
          </p:nvPr>
        </p:nvSpPr>
        <p:spPr/>
        <p:txBody>
          <a:bodyPr/>
          <a:lstStyle/>
          <a:p>
            <a:fld id="{D62E4E2B-6C83-4C79-B545-67C46A76D299}" type="slidenum">
              <a:rPr lang="es-ES" smtClean="0"/>
              <a:t>51</a:t>
            </a:fld>
            <a:endParaRPr lang="es-ES"/>
          </a:p>
        </p:txBody>
      </p:sp>
      <p:pic>
        <p:nvPicPr>
          <p:cNvPr id="10" name="Imagen 9">
            <a:extLst>
              <a:ext uri="{FF2B5EF4-FFF2-40B4-BE49-F238E27FC236}">
                <a16:creationId xmlns:a16="http://schemas.microsoft.com/office/drawing/2014/main" id="{B86D0F46-5972-42E0-83E1-2FC3E88E4B71}"/>
              </a:ext>
            </a:extLst>
          </p:cNvPr>
          <p:cNvPicPr>
            <a:picLocks noChangeAspect="1"/>
          </p:cNvPicPr>
          <p:nvPr/>
        </p:nvPicPr>
        <p:blipFill>
          <a:blip r:embed="rId3"/>
          <a:stretch>
            <a:fillRect/>
          </a:stretch>
        </p:blipFill>
        <p:spPr>
          <a:xfrm>
            <a:off x="457200" y="2034487"/>
            <a:ext cx="8212648" cy="4100398"/>
          </a:xfrm>
          <a:prstGeom prst="rect">
            <a:avLst/>
          </a:prstGeom>
        </p:spPr>
      </p:pic>
    </p:spTree>
    <p:extLst>
      <p:ext uri="{BB962C8B-B14F-4D97-AF65-F5344CB8AC3E}">
        <p14:creationId xmlns:p14="http://schemas.microsoft.com/office/powerpoint/2010/main" val="37576596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5FF8C2-B67F-4386-A466-0ACD3F313933}"/>
              </a:ext>
            </a:extLst>
          </p:cNvPr>
          <p:cNvSpPr>
            <a:spLocks noGrp="1"/>
          </p:cNvSpPr>
          <p:nvPr>
            <p:ph type="title"/>
          </p:nvPr>
        </p:nvSpPr>
        <p:spPr/>
        <p:txBody>
          <a:bodyPr>
            <a:normAutofit fontScale="90000"/>
          </a:bodyPr>
          <a:lstStyle/>
          <a:p>
            <a:r>
              <a:rPr lang="es-ES" dirty="0"/>
              <a:t>AUTOCORRELACIÓN ENTRE INPUTS Y ERRORES=OBJETIVOS - OUTPUTS</a:t>
            </a:r>
          </a:p>
        </p:txBody>
      </p:sp>
      <p:pic>
        <p:nvPicPr>
          <p:cNvPr id="6" name="Marcador de contenido 5">
            <a:extLst>
              <a:ext uri="{FF2B5EF4-FFF2-40B4-BE49-F238E27FC236}">
                <a16:creationId xmlns:a16="http://schemas.microsoft.com/office/drawing/2014/main" id="{2902BD4E-41EB-41C9-B548-A0E206D47747}"/>
              </a:ext>
            </a:extLst>
          </p:cNvPr>
          <p:cNvPicPr>
            <a:picLocks noGrp="1" noChangeAspect="1"/>
          </p:cNvPicPr>
          <p:nvPr>
            <p:ph idx="1"/>
          </p:nvPr>
        </p:nvPicPr>
        <p:blipFill>
          <a:blip r:embed="rId3"/>
          <a:stretch>
            <a:fillRect/>
          </a:stretch>
        </p:blipFill>
        <p:spPr>
          <a:xfrm>
            <a:off x="393772" y="1808750"/>
            <a:ext cx="8437251" cy="4212538"/>
          </a:xfrm>
          <a:prstGeom prst="rect">
            <a:avLst/>
          </a:prstGeom>
        </p:spPr>
      </p:pic>
      <p:sp>
        <p:nvSpPr>
          <p:cNvPr id="4" name="Marcador de pie de página 3">
            <a:extLst>
              <a:ext uri="{FF2B5EF4-FFF2-40B4-BE49-F238E27FC236}">
                <a16:creationId xmlns:a16="http://schemas.microsoft.com/office/drawing/2014/main" id="{26E71B92-C445-4E31-A6C5-6315BDC34F14}"/>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D3EC35E9-D528-4E64-8B01-81AACBA8A3CD}"/>
              </a:ext>
            </a:extLst>
          </p:cNvPr>
          <p:cNvSpPr>
            <a:spLocks noGrp="1"/>
          </p:cNvSpPr>
          <p:nvPr>
            <p:ph type="sldNum" sz="quarter" idx="12"/>
          </p:nvPr>
        </p:nvSpPr>
        <p:spPr/>
        <p:txBody>
          <a:bodyPr/>
          <a:lstStyle/>
          <a:p>
            <a:fld id="{D62E4E2B-6C83-4C79-B545-67C46A76D299}" type="slidenum">
              <a:rPr lang="es-ES" smtClean="0"/>
              <a:t>52</a:t>
            </a:fld>
            <a:endParaRPr lang="es-ES"/>
          </a:p>
        </p:txBody>
      </p:sp>
    </p:spTree>
    <p:extLst>
      <p:ext uri="{BB962C8B-B14F-4D97-AF65-F5344CB8AC3E}">
        <p14:creationId xmlns:p14="http://schemas.microsoft.com/office/powerpoint/2010/main" val="22093645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0539144-C568-46F5-A700-E3DB3CA2FB18}"/>
              </a:ext>
            </a:extLst>
          </p:cNvPr>
          <p:cNvSpPr>
            <a:spLocks noGrp="1"/>
          </p:cNvSpPr>
          <p:nvPr>
            <p:ph type="title"/>
          </p:nvPr>
        </p:nvSpPr>
        <p:spPr/>
        <p:txBody>
          <a:bodyPr>
            <a:normAutofit fontScale="90000"/>
          </a:bodyPr>
          <a:lstStyle/>
          <a:p>
            <a:br>
              <a:rPr lang="es-ES" dirty="0"/>
            </a:br>
            <a:br>
              <a:rPr lang="es-ES" dirty="0"/>
            </a:br>
            <a:r>
              <a:rPr lang="es-ES" b="1" dirty="0"/>
              <a:t>NEURAL NET </a:t>
            </a:r>
            <a:r>
              <a:rPr lang="es-ES" b="1" dirty="0">
                <a:solidFill>
                  <a:srgbClr val="FF0000"/>
                </a:solidFill>
              </a:rPr>
              <a:t>TIME SERIES</a:t>
            </a:r>
            <a:br>
              <a:rPr lang="es-ES" b="1" dirty="0"/>
            </a:br>
            <a:r>
              <a:rPr lang="es-ES" b="1" dirty="0"/>
              <a:t>SOLAR SPOTS</a:t>
            </a:r>
            <a:br>
              <a:rPr lang="es-ES" dirty="0"/>
            </a:br>
            <a:br>
              <a:rPr lang="es-ES" b="1" dirty="0"/>
            </a:br>
            <a:endParaRPr lang="es-ES" dirty="0"/>
          </a:p>
        </p:txBody>
      </p:sp>
      <p:sp>
        <p:nvSpPr>
          <p:cNvPr id="8" name="Marcador de contenido 7">
            <a:extLst>
              <a:ext uri="{FF2B5EF4-FFF2-40B4-BE49-F238E27FC236}">
                <a16:creationId xmlns:a16="http://schemas.microsoft.com/office/drawing/2014/main" id="{098668AE-1DA5-46FA-9FB4-C637F419E434}"/>
              </a:ext>
            </a:extLst>
          </p:cNvPr>
          <p:cNvSpPr>
            <a:spLocks noGrp="1"/>
          </p:cNvSpPr>
          <p:nvPr>
            <p:ph idx="1"/>
          </p:nvPr>
        </p:nvSpPr>
        <p:spPr>
          <a:xfrm>
            <a:off x="457200" y="1600200"/>
            <a:ext cx="8229600" cy="4756150"/>
          </a:xfrm>
        </p:spPr>
        <p:txBody>
          <a:bodyPr>
            <a:normAutofit fontScale="92500" lnSpcReduction="10000"/>
          </a:bodyPr>
          <a:lstStyle/>
          <a:p>
            <a:r>
              <a:rPr lang="es-ES" b="1" dirty="0">
                <a:solidFill>
                  <a:srgbClr val="FF0000"/>
                </a:solidFill>
              </a:rPr>
              <a:t>APPS</a:t>
            </a:r>
          </a:p>
          <a:p>
            <a:r>
              <a:rPr lang="es-ES" dirty="0"/>
              <a:t>241 </a:t>
            </a:r>
            <a:r>
              <a:rPr lang="es-ES" dirty="0" err="1"/>
              <a:t>Years</a:t>
            </a:r>
            <a:r>
              <a:rPr lang="es-ES" dirty="0"/>
              <a:t> </a:t>
            </a:r>
            <a:r>
              <a:rPr lang="es-ES" dirty="0" err="1"/>
              <a:t>of</a:t>
            </a:r>
            <a:r>
              <a:rPr lang="es-ES" dirty="0"/>
              <a:t> Solar Spots</a:t>
            </a:r>
          </a:p>
          <a:p>
            <a:endParaRPr lang="es-ES" dirty="0"/>
          </a:p>
          <a:p>
            <a:r>
              <a:rPr lang="es-ES" sz="2800" dirty="0"/>
              <a:t>% Convertir matriz de celdas en matriz ordinaria</a:t>
            </a:r>
          </a:p>
          <a:p>
            <a:r>
              <a:rPr lang="es-ES" sz="2800" dirty="0"/>
              <a:t>x=</a:t>
            </a:r>
            <a:r>
              <a:rPr lang="es-ES" sz="2800" dirty="0">
                <a:solidFill>
                  <a:srgbClr val="FF0000"/>
                </a:solidFill>
              </a:rPr>
              <a:t>cell2mat</a:t>
            </a:r>
            <a:r>
              <a:rPr lang="es-ES" sz="2800" dirty="0"/>
              <a:t>(</a:t>
            </a:r>
            <a:r>
              <a:rPr lang="es-ES" sz="2800" dirty="0" err="1"/>
              <a:t>solarTargets</a:t>
            </a:r>
            <a:r>
              <a:rPr lang="es-ES" sz="2800" dirty="0"/>
              <a:t>);</a:t>
            </a:r>
          </a:p>
          <a:p>
            <a:r>
              <a:rPr lang="es-ES" sz="2800" dirty="0"/>
              <a:t>xi=x(1:2);  % valores iniciales</a:t>
            </a:r>
          </a:p>
          <a:p>
            <a:r>
              <a:rPr lang="es-ES" sz="2800" dirty="0"/>
              <a:t>y=</a:t>
            </a:r>
            <a:r>
              <a:rPr lang="es-ES" sz="2800" dirty="0" err="1"/>
              <a:t>myNeuralNetworkFunction</a:t>
            </a:r>
            <a:r>
              <a:rPr lang="es-ES" sz="2800" dirty="0"/>
              <a:t>(</a:t>
            </a:r>
            <a:r>
              <a:rPr lang="es-ES" sz="2800" dirty="0" err="1"/>
              <a:t>x,xi</a:t>
            </a:r>
            <a:r>
              <a:rPr lang="es-ES" sz="2800" dirty="0"/>
              <a:t>);</a:t>
            </a:r>
          </a:p>
          <a:p>
            <a:r>
              <a:rPr lang="es-ES" sz="2800" dirty="0" err="1"/>
              <a:t>plot</a:t>
            </a:r>
            <a:r>
              <a:rPr lang="es-ES" sz="2800" dirty="0"/>
              <a:t>(</a:t>
            </a:r>
            <a:r>
              <a:rPr lang="es-ES" sz="2800" dirty="0" err="1"/>
              <a:t>x,y</a:t>
            </a:r>
            <a:r>
              <a:rPr lang="es-ES" sz="2800" dirty="0"/>
              <a:t>,'.')</a:t>
            </a:r>
          </a:p>
          <a:p>
            <a:r>
              <a:rPr lang="es-ES" sz="2800" dirty="0"/>
              <a:t>%predicción de </a:t>
            </a:r>
            <a:r>
              <a:rPr lang="da-DK" sz="2800" dirty="0"/>
              <a:t>x(end)</a:t>
            </a:r>
            <a:endParaRPr lang="es-ES" sz="2800" dirty="0"/>
          </a:p>
          <a:p>
            <a:r>
              <a:rPr lang="da-DK" sz="2800" dirty="0"/>
              <a:t>myNeuralNetworkFunction(x(end),x(end-1:end));</a:t>
            </a:r>
            <a:endParaRPr lang="es-ES" sz="2800" dirty="0"/>
          </a:p>
        </p:txBody>
      </p:sp>
      <p:sp>
        <p:nvSpPr>
          <p:cNvPr id="5" name="Marcador de pie de página 4">
            <a:extLst>
              <a:ext uri="{FF2B5EF4-FFF2-40B4-BE49-F238E27FC236}">
                <a16:creationId xmlns:a16="http://schemas.microsoft.com/office/drawing/2014/main" id="{C4254901-68D0-4C08-B482-AB0738E23CFC}"/>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8F3A9CD0-3044-476F-BD2D-85589B063048}"/>
              </a:ext>
            </a:extLst>
          </p:cNvPr>
          <p:cNvSpPr>
            <a:spLocks noGrp="1"/>
          </p:cNvSpPr>
          <p:nvPr>
            <p:ph type="sldNum" sz="quarter" idx="12"/>
          </p:nvPr>
        </p:nvSpPr>
        <p:spPr/>
        <p:txBody>
          <a:bodyPr/>
          <a:lstStyle/>
          <a:p>
            <a:fld id="{D62E4E2B-6C83-4C79-B545-67C46A76D299}" type="slidenum">
              <a:rPr lang="es-ES" smtClean="0"/>
              <a:t>53</a:t>
            </a:fld>
            <a:endParaRPr lang="es-ES"/>
          </a:p>
        </p:txBody>
      </p:sp>
      <p:pic>
        <p:nvPicPr>
          <p:cNvPr id="10" name="Imagen 9">
            <a:extLst>
              <a:ext uri="{FF2B5EF4-FFF2-40B4-BE49-F238E27FC236}">
                <a16:creationId xmlns:a16="http://schemas.microsoft.com/office/drawing/2014/main" id="{F6662524-3837-493E-A0D3-28D997C2F35E}"/>
              </a:ext>
            </a:extLst>
          </p:cNvPr>
          <p:cNvPicPr>
            <a:picLocks noChangeAspect="1"/>
          </p:cNvPicPr>
          <p:nvPr/>
        </p:nvPicPr>
        <p:blipFill>
          <a:blip r:embed="rId3"/>
          <a:stretch>
            <a:fillRect/>
          </a:stretch>
        </p:blipFill>
        <p:spPr>
          <a:xfrm>
            <a:off x="1727171" y="2651449"/>
            <a:ext cx="3153951" cy="432048"/>
          </a:xfrm>
          <a:prstGeom prst="rect">
            <a:avLst/>
          </a:prstGeom>
        </p:spPr>
      </p:pic>
      <p:pic>
        <p:nvPicPr>
          <p:cNvPr id="2" name="Imagen 1">
            <a:extLst>
              <a:ext uri="{FF2B5EF4-FFF2-40B4-BE49-F238E27FC236}">
                <a16:creationId xmlns:a16="http://schemas.microsoft.com/office/drawing/2014/main" id="{05D9DF91-52FE-4CB9-9A03-492B0D733491}"/>
              </a:ext>
            </a:extLst>
          </p:cNvPr>
          <p:cNvPicPr>
            <a:picLocks noChangeAspect="1"/>
          </p:cNvPicPr>
          <p:nvPr/>
        </p:nvPicPr>
        <p:blipFill>
          <a:blip r:embed="rId4"/>
          <a:stretch>
            <a:fillRect/>
          </a:stretch>
        </p:blipFill>
        <p:spPr>
          <a:xfrm>
            <a:off x="5910337" y="3429000"/>
            <a:ext cx="3233663" cy="2421746"/>
          </a:xfrm>
          <a:prstGeom prst="rect">
            <a:avLst/>
          </a:prstGeom>
        </p:spPr>
      </p:pic>
      <p:pic>
        <p:nvPicPr>
          <p:cNvPr id="3" name="Imagen 2">
            <a:extLst>
              <a:ext uri="{FF2B5EF4-FFF2-40B4-BE49-F238E27FC236}">
                <a16:creationId xmlns:a16="http://schemas.microsoft.com/office/drawing/2014/main" id="{4E275BC4-FD4E-4409-889F-58DB8C4DFCD4}"/>
              </a:ext>
            </a:extLst>
          </p:cNvPr>
          <p:cNvPicPr>
            <a:picLocks noChangeAspect="1"/>
          </p:cNvPicPr>
          <p:nvPr/>
        </p:nvPicPr>
        <p:blipFill>
          <a:blip r:embed="rId5"/>
          <a:stretch>
            <a:fillRect/>
          </a:stretch>
        </p:blipFill>
        <p:spPr>
          <a:xfrm>
            <a:off x="6125053" y="844314"/>
            <a:ext cx="2989893" cy="2239183"/>
          </a:xfrm>
          <a:prstGeom prst="rect">
            <a:avLst/>
          </a:prstGeom>
        </p:spPr>
      </p:pic>
    </p:spTree>
    <p:extLst>
      <p:ext uri="{BB962C8B-B14F-4D97-AF65-F5344CB8AC3E}">
        <p14:creationId xmlns:p14="http://schemas.microsoft.com/office/powerpoint/2010/main" val="35639122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78908E-5EC5-4A07-9860-54FFDA0DA7C2}"/>
              </a:ext>
            </a:extLst>
          </p:cNvPr>
          <p:cNvSpPr>
            <a:spLocks noGrp="1"/>
          </p:cNvSpPr>
          <p:nvPr>
            <p:ph type="title"/>
          </p:nvPr>
        </p:nvSpPr>
        <p:spPr/>
        <p:txBody>
          <a:bodyPr>
            <a:normAutofit fontScale="90000"/>
          </a:bodyPr>
          <a:lstStyle/>
          <a:p>
            <a:r>
              <a:rPr lang="es-ES" b="1" dirty="0"/>
              <a:t>PREDICCIÓN CON NAR</a:t>
            </a:r>
            <a:br>
              <a:rPr lang="es-ES" b="1" dirty="0"/>
            </a:br>
            <a:r>
              <a:rPr lang="es-ES" b="1" dirty="0"/>
              <a:t>NONLINEAR AUTOREGRESSIVE NETS</a:t>
            </a:r>
          </a:p>
        </p:txBody>
      </p:sp>
      <p:sp>
        <p:nvSpPr>
          <p:cNvPr id="3" name="Marcador de contenido 2">
            <a:extLst>
              <a:ext uri="{FF2B5EF4-FFF2-40B4-BE49-F238E27FC236}">
                <a16:creationId xmlns:a16="http://schemas.microsoft.com/office/drawing/2014/main" id="{35C5B16B-3D5C-4F93-A4F9-B930E0F4EA4B}"/>
              </a:ext>
            </a:extLst>
          </p:cNvPr>
          <p:cNvSpPr>
            <a:spLocks noGrp="1"/>
          </p:cNvSpPr>
          <p:nvPr>
            <p:ph idx="1"/>
          </p:nvPr>
        </p:nvSpPr>
        <p:spPr/>
        <p:txBody>
          <a:bodyPr>
            <a:normAutofit lnSpcReduction="10000"/>
          </a:bodyPr>
          <a:lstStyle/>
          <a:p>
            <a:pPr marL="0" indent="0">
              <a:buNone/>
            </a:pPr>
            <a:r>
              <a:rPr lang="es-ES" sz="2600" dirty="0"/>
              <a:t>T = </a:t>
            </a:r>
            <a:r>
              <a:rPr lang="es-ES" sz="2600" dirty="0" err="1"/>
              <a:t>simplenar_dataset</a:t>
            </a:r>
            <a:r>
              <a:rPr lang="es-ES" sz="2600" dirty="0"/>
              <a:t>; net = </a:t>
            </a:r>
            <a:r>
              <a:rPr lang="es-ES" sz="2600" dirty="0" err="1"/>
              <a:t>narnet</a:t>
            </a:r>
            <a:r>
              <a:rPr lang="es-ES" sz="2600" dirty="0"/>
              <a:t>(1:2,10); </a:t>
            </a:r>
          </a:p>
          <a:p>
            <a:pPr marL="0" indent="0">
              <a:buNone/>
            </a:pPr>
            <a:r>
              <a:rPr lang="es-ES" sz="2600" dirty="0"/>
              <a:t>%Preparar datos y entrenar la red </a:t>
            </a:r>
          </a:p>
          <a:p>
            <a:pPr marL="0" indent="0">
              <a:buNone/>
            </a:pPr>
            <a:r>
              <a:rPr lang="es-ES" sz="2600" dirty="0"/>
              <a:t>[</a:t>
            </a:r>
            <a:r>
              <a:rPr lang="es-ES" sz="2600" dirty="0" err="1"/>
              <a:t>xs,xi,ai,Ts</a:t>
            </a:r>
            <a:r>
              <a:rPr lang="es-ES" sz="2600" dirty="0"/>
              <a:t>] = </a:t>
            </a:r>
            <a:r>
              <a:rPr lang="es-ES" sz="2600" dirty="0" err="1"/>
              <a:t>preparets</a:t>
            </a:r>
            <a:r>
              <a:rPr lang="es-ES" sz="2600" dirty="0"/>
              <a:t>(net,{},{},T); </a:t>
            </a:r>
          </a:p>
          <a:p>
            <a:pPr marL="0" indent="0">
              <a:buNone/>
            </a:pPr>
            <a:r>
              <a:rPr lang="es-ES" sz="2600" dirty="0"/>
              <a:t>net = </a:t>
            </a:r>
            <a:r>
              <a:rPr lang="es-ES" sz="2600" dirty="0" err="1"/>
              <a:t>train</a:t>
            </a:r>
            <a:r>
              <a:rPr lang="es-ES" sz="2600" dirty="0"/>
              <a:t>(</a:t>
            </a:r>
            <a:r>
              <a:rPr lang="es-ES" sz="2600" dirty="0" err="1"/>
              <a:t>net,xs,Ts,xi,ai</a:t>
            </a:r>
            <a:r>
              <a:rPr lang="es-ES" sz="2600" dirty="0"/>
              <a:t>); </a:t>
            </a:r>
            <a:r>
              <a:rPr lang="es-ES" sz="2600" dirty="0" err="1"/>
              <a:t>view</a:t>
            </a:r>
            <a:r>
              <a:rPr lang="es-ES" sz="2600" dirty="0"/>
              <a:t>(net)</a:t>
            </a:r>
          </a:p>
          <a:p>
            <a:pPr marL="0" indent="0">
              <a:buNone/>
            </a:pPr>
            <a:r>
              <a:rPr lang="es-ES" sz="2600" dirty="0"/>
              <a:t>% Desempeño de la red </a:t>
            </a:r>
          </a:p>
          <a:p>
            <a:pPr marL="0" indent="0">
              <a:buNone/>
            </a:pPr>
            <a:r>
              <a:rPr lang="es-ES" sz="2600" dirty="0"/>
              <a:t>[</a:t>
            </a:r>
            <a:r>
              <a:rPr lang="es-ES" sz="2600" dirty="0" err="1"/>
              <a:t>Y,xf,af</a:t>
            </a:r>
            <a:r>
              <a:rPr lang="es-ES" sz="2600" dirty="0"/>
              <a:t>] = net(</a:t>
            </a:r>
            <a:r>
              <a:rPr lang="es-ES" sz="2600" dirty="0" err="1"/>
              <a:t>xs,xi,ai</a:t>
            </a:r>
            <a:r>
              <a:rPr lang="es-ES" sz="2600" dirty="0"/>
              <a:t>); </a:t>
            </a:r>
            <a:r>
              <a:rPr lang="es-ES" sz="2600" dirty="0" err="1"/>
              <a:t>perf</a:t>
            </a:r>
            <a:r>
              <a:rPr lang="es-ES" sz="2600" dirty="0"/>
              <a:t> = </a:t>
            </a:r>
            <a:r>
              <a:rPr lang="es-ES" sz="2600" dirty="0" err="1"/>
              <a:t>perform</a:t>
            </a:r>
            <a:r>
              <a:rPr lang="es-ES" sz="2600" dirty="0"/>
              <a:t>(</a:t>
            </a:r>
            <a:r>
              <a:rPr lang="es-ES" sz="2600" dirty="0" err="1"/>
              <a:t>net,Ts,Y</a:t>
            </a:r>
            <a:r>
              <a:rPr lang="es-ES" sz="2600" dirty="0"/>
              <a:t>)</a:t>
            </a:r>
          </a:p>
          <a:p>
            <a:pPr marL="0" indent="0">
              <a:buNone/>
            </a:pPr>
            <a:r>
              <a:rPr lang="es-ES" sz="2600" dirty="0"/>
              <a:t>% Predicción 5 pasos adelante en modo </a:t>
            </a:r>
            <a:r>
              <a:rPr lang="es-ES" sz="2600" dirty="0" err="1"/>
              <a:t>closed</a:t>
            </a:r>
            <a:r>
              <a:rPr lang="es-ES" sz="2600" dirty="0"/>
              <a:t> </a:t>
            </a:r>
            <a:r>
              <a:rPr lang="es-ES" sz="2600" dirty="0" err="1"/>
              <a:t>loop</a:t>
            </a:r>
            <a:endParaRPr lang="es-ES" sz="2600" dirty="0"/>
          </a:p>
          <a:p>
            <a:pPr marL="0" indent="0">
              <a:buNone/>
            </a:pPr>
            <a:r>
              <a:rPr lang="es-ES" sz="2600" dirty="0"/>
              <a:t> [</a:t>
            </a:r>
            <a:r>
              <a:rPr lang="es-ES" sz="2600" dirty="0" err="1"/>
              <a:t>netc,xic,aic</a:t>
            </a:r>
            <a:r>
              <a:rPr lang="es-ES" sz="2600" dirty="0"/>
              <a:t>] = </a:t>
            </a:r>
            <a:r>
              <a:rPr lang="es-ES" sz="2600" dirty="0" err="1"/>
              <a:t>closeloop</a:t>
            </a:r>
            <a:r>
              <a:rPr lang="es-ES" sz="2600" dirty="0"/>
              <a:t>(</a:t>
            </a:r>
            <a:r>
              <a:rPr lang="es-ES" sz="2600" dirty="0" err="1"/>
              <a:t>net,xf,af</a:t>
            </a:r>
            <a:r>
              <a:rPr lang="es-ES" sz="2600" dirty="0"/>
              <a:t>); </a:t>
            </a:r>
            <a:r>
              <a:rPr lang="es-ES" sz="2600" dirty="0" err="1"/>
              <a:t>view</a:t>
            </a:r>
            <a:r>
              <a:rPr lang="es-ES" sz="2600" dirty="0"/>
              <a:t>(</a:t>
            </a:r>
            <a:r>
              <a:rPr lang="es-ES" sz="2600" dirty="0" err="1"/>
              <a:t>netc</a:t>
            </a:r>
            <a:r>
              <a:rPr lang="es-ES" sz="2600" dirty="0"/>
              <a:t>)</a:t>
            </a:r>
          </a:p>
          <a:p>
            <a:pPr marL="0" indent="0">
              <a:buNone/>
            </a:pPr>
            <a:r>
              <a:rPr lang="en-US" sz="2800" dirty="0"/>
              <a:t>y2 = </a:t>
            </a:r>
            <a:r>
              <a:rPr lang="en-US" sz="2800" b="1" dirty="0" err="1"/>
              <a:t>netc</a:t>
            </a:r>
            <a:r>
              <a:rPr lang="en-US" sz="2800" b="1" dirty="0"/>
              <a:t>(cell(0,5),</a:t>
            </a:r>
            <a:r>
              <a:rPr lang="en-US" sz="2800" b="1" dirty="0" err="1"/>
              <a:t>xic,aic</a:t>
            </a:r>
            <a:r>
              <a:rPr lang="en-US" sz="2800" b="1" dirty="0"/>
              <a:t>)</a:t>
            </a:r>
            <a:r>
              <a:rPr lang="en-US" sz="2800" dirty="0"/>
              <a:t> ; % </a:t>
            </a:r>
            <a:r>
              <a:rPr lang="en-US" sz="2800" dirty="0" err="1"/>
              <a:t>xic</a:t>
            </a:r>
            <a:r>
              <a:rPr lang="en-US" sz="2800" dirty="0"/>
              <a:t>, </a:t>
            </a:r>
            <a:r>
              <a:rPr lang="en-US" sz="2800" dirty="0" err="1"/>
              <a:t>aic</a:t>
            </a:r>
            <a:r>
              <a:rPr lang="en-US" sz="2800" dirty="0"/>
              <a:t> initial condition</a:t>
            </a:r>
          </a:p>
          <a:p>
            <a:pPr marL="0" indent="0">
              <a:buNone/>
            </a:pPr>
            <a:r>
              <a:rPr lang="es-ES" sz="2600" dirty="0"/>
              <a:t> %</a:t>
            </a:r>
            <a:r>
              <a:rPr lang="en-US" sz="2800" dirty="0"/>
              <a:t> {[0.8346]} {[0.3329]} {[0.9084]} {[1.0000]} {[0.3190]}</a:t>
            </a:r>
          </a:p>
          <a:p>
            <a:endParaRPr lang="es-ES" sz="2600" dirty="0"/>
          </a:p>
          <a:p>
            <a:endParaRPr lang="es-ES" dirty="0"/>
          </a:p>
          <a:p>
            <a:endParaRPr lang="es-ES" dirty="0"/>
          </a:p>
          <a:p>
            <a:endParaRPr lang="es-ES" dirty="0"/>
          </a:p>
        </p:txBody>
      </p:sp>
      <p:sp>
        <p:nvSpPr>
          <p:cNvPr id="4" name="Marcador de pie de página 3">
            <a:extLst>
              <a:ext uri="{FF2B5EF4-FFF2-40B4-BE49-F238E27FC236}">
                <a16:creationId xmlns:a16="http://schemas.microsoft.com/office/drawing/2014/main" id="{D2782A45-8028-4597-873B-6568F616B4CE}"/>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4AE85019-95C8-4821-B913-A134969ABAB0}"/>
              </a:ext>
            </a:extLst>
          </p:cNvPr>
          <p:cNvSpPr>
            <a:spLocks noGrp="1"/>
          </p:cNvSpPr>
          <p:nvPr>
            <p:ph type="sldNum" sz="quarter" idx="12"/>
          </p:nvPr>
        </p:nvSpPr>
        <p:spPr/>
        <p:txBody>
          <a:bodyPr/>
          <a:lstStyle/>
          <a:p>
            <a:fld id="{D62E4E2B-6C83-4C79-B545-67C46A76D299}" type="slidenum">
              <a:rPr lang="es-ES" smtClean="0"/>
              <a:t>54</a:t>
            </a:fld>
            <a:endParaRPr lang="es-ES"/>
          </a:p>
        </p:txBody>
      </p:sp>
    </p:spTree>
    <p:extLst>
      <p:ext uri="{BB962C8B-B14F-4D97-AF65-F5344CB8AC3E}">
        <p14:creationId xmlns:p14="http://schemas.microsoft.com/office/powerpoint/2010/main" val="26773636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438FD8-4153-4788-8E9F-72531B2750D3}"/>
              </a:ext>
            </a:extLst>
          </p:cNvPr>
          <p:cNvSpPr>
            <a:spLocks noGrp="1"/>
          </p:cNvSpPr>
          <p:nvPr>
            <p:ph type="title"/>
          </p:nvPr>
        </p:nvSpPr>
        <p:spPr/>
        <p:txBody>
          <a:bodyPr>
            <a:normAutofit fontScale="90000"/>
          </a:bodyPr>
          <a:lstStyle/>
          <a:p>
            <a:r>
              <a:rPr lang="en-US" b="1" dirty="0"/>
              <a:t>Multistep Closed-Loop Prediction Following Known Sequence </a:t>
            </a:r>
            <a:endParaRPr lang="es-ES" b="1" dirty="0"/>
          </a:p>
        </p:txBody>
      </p:sp>
      <p:sp>
        <p:nvSpPr>
          <p:cNvPr id="3" name="Marcador de contenido 2">
            <a:extLst>
              <a:ext uri="{FF2B5EF4-FFF2-40B4-BE49-F238E27FC236}">
                <a16:creationId xmlns:a16="http://schemas.microsoft.com/office/drawing/2014/main" id="{B6C51F19-C799-424D-9B47-90C017A132FD}"/>
              </a:ext>
            </a:extLst>
          </p:cNvPr>
          <p:cNvSpPr>
            <a:spLocks noGrp="1"/>
          </p:cNvSpPr>
          <p:nvPr>
            <p:ph idx="1"/>
          </p:nvPr>
        </p:nvSpPr>
        <p:spPr>
          <a:xfrm>
            <a:off x="457200" y="1600200"/>
            <a:ext cx="8229600" cy="4756150"/>
          </a:xfrm>
        </p:spPr>
        <p:txBody>
          <a:bodyPr>
            <a:normAutofit fontScale="85000" lnSpcReduction="10000"/>
          </a:bodyPr>
          <a:lstStyle/>
          <a:p>
            <a:r>
              <a:rPr lang="es-ES" dirty="0"/>
              <a:t>[X,T] = </a:t>
            </a:r>
            <a:r>
              <a:rPr lang="es-ES" dirty="0" err="1"/>
              <a:t>maglev_dataset</a:t>
            </a:r>
            <a:r>
              <a:rPr lang="es-ES" dirty="0"/>
              <a:t>; net = </a:t>
            </a:r>
            <a:r>
              <a:rPr lang="es-ES" dirty="0" err="1"/>
              <a:t>narxnet</a:t>
            </a:r>
            <a:r>
              <a:rPr lang="es-ES" dirty="0"/>
              <a:t>(1:2,1:2,10); [</a:t>
            </a:r>
            <a:r>
              <a:rPr lang="es-ES" dirty="0" err="1"/>
              <a:t>x,xi,ai,t</a:t>
            </a:r>
            <a:r>
              <a:rPr lang="es-ES" dirty="0"/>
              <a:t>] = </a:t>
            </a:r>
            <a:r>
              <a:rPr lang="es-ES" dirty="0" err="1"/>
              <a:t>preparets</a:t>
            </a:r>
            <a:r>
              <a:rPr lang="es-ES" dirty="0"/>
              <a:t>(</a:t>
            </a:r>
            <a:r>
              <a:rPr lang="es-ES" dirty="0" err="1"/>
              <a:t>net,X</a:t>
            </a:r>
            <a:r>
              <a:rPr lang="es-ES" dirty="0"/>
              <a:t>,{},T); </a:t>
            </a:r>
          </a:p>
          <a:p>
            <a:r>
              <a:rPr lang="es-ES" dirty="0"/>
              <a:t>net = </a:t>
            </a:r>
            <a:r>
              <a:rPr lang="es-ES" dirty="0" err="1"/>
              <a:t>train</a:t>
            </a:r>
            <a:r>
              <a:rPr lang="es-ES" dirty="0"/>
              <a:t>(</a:t>
            </a:r>
            <a:r>
              <a:rPr lang="es-ES" dirty="0" err="1"/>
              <a:t>net,x,t,xi,ai</a:t>
            </a:r>
            <a:r>
              <a:rPr lang="es-ES" dirty="0"/>
              <a:t>); y = net(</a:t>
            </a:r>
            <a:r>
              <a:rPr lang="es-ES" dirty="0" err="1"/>
              <a:t>x,xi,ai</a:t>
            </a:r>
            <a:r>
              <a:rPr lang="es-ES" dirty="0"/>
              <a:t>); </a:t>
            </a:r>
          </a:p>
          <a:p>
            <a:r>
              <a:rPr lang="es-ES" dirty="0" err="1"/>
              <a:t>netc</a:t>
            </a:r>
            <a:r>
              <a:rPr lang="es-ES" dirty="0"/>
              <a:t> = </a:t>
            </a:r>
            <a:r>
              <a:rPr lang="es-ES" dirty="0" err="1"/>
              <a:t>closeloop</a:t>
            </a:r>
            <a:r>
              <a:rPr lang="es-ES" dirty="0"/>
              <a:t>(net); </a:t>
            </a:r>
          </a:p>
          <a:p>
            <a:r>
              <a:rPr lang="es-ES" dirty="0"/>
              <a:t>[</a:t>
            </a:r>
            <a:r>
              <a:rPr lang="es-ES" dirty="0" err="1"/>
              <a:t>x,xi,ai,t</a:t>
            </a:r>
            <a:r>
              <a:rPr lang="es-ES" dirty="0"/>
              <a:t>] = </a:t>
            </a:r>
            <a:r>
              <a:rPr lang="es-ES" dirty="0" err="1"/>
              <a:t>preparets</a:t>
            </a:r>
            <a:r>
              <a:rPr lang="es-ES" dirty="0"/>
              <a:t>(</a:t>
            </a:r>
            <a:r>
              <a:rPr lang="es-ES" dirty="0" err="1"/>
              <a:t>netc,X</a:t>
            </a:r>
            <a:r>
              <a:rPr lang="es-ES" dirty="0"/>
              <a:t>,{},T); </a:t>
            </a:r>
            <a:r>
              <a:rPr lang="es-ES" dirty="0" err="1"/>
              <a:t>yc</a:t>
            </a:r>
            <a:r>
              <a:rPr lang="es-ES" dirty="0"/>
              <a:t> = </a:t>
            </a:r>
            <a:r>
              <a:rPr lang="es-ES" dirty="0" err="1"/>
              <a:t>netc</a:t>
            </a:r>
            <a:r>
              <a:rPr lang="es-ES" dirty="0"/>
              <a:t>(</a:t>
            </a:r>
            <a:r>
              <a:rPr lang="es-ES" dirty="0" err="1"/>
              <a:t>x,xi,ai</a:t>
            </a:r>
            <a:r>
              <a:rPr lang="es-ES" dirty="0"/>
              <a:t>); </a:t>
            </a:r>
          </a:p>
          <a:p>
            <a:r>
              <a:rPr lang="es-ES" dirty="0"/>
              <a:t>x1 = x(1:20); t1 = t(1:20); x2 = x(21:40);</a:t>
            </a:r>
          </a:p>
          <a:p>
            <a:r>
              <a:rPr lang="es-ES" dirty="0"/>
              <a:t>[</a:t>
            </a:r>
            <a:r>
              <a:rPr lang="es-ES" dirty="0" err="1"/>
              <a:t>x,xi,ai,t</a:t>
            </a:r>
            <a:r>
              <a:rPr lang="es-ES" dirty="0"/>
              <a:t>] = </a:t>
            </a:r>
            <a:r>
              <a:rPr lang="es-ES" dirty="0" err="1"/>
              <a:t>preparets</a:t>
            </a:r>
            <a:r>
              <a:rPr lang="es-ES" dirty="0"/>
              <a:t>(net,x1,{},t1); </a:t>
            </a:r>
          </a:p>
          <a:p>
            <a:r>
              <a:rPr lang="es-ES" dirty="0"/>
              <a:t>[y1,xf,af] = net(</a:t>
            </a:r>
            <a:r>
              <a:rPr lang="es-ES" dirty="0" err="1"/>
              <a:t>x,xi,ai</a:t>
            </a:r>
            <a:r>
              <a:rPr lang="es-ES" dirty="0"/>
              <a:t>); </a:t>
            </a:r>
          </a:p>
          <a:p>
            <a:r>
              <a:rPr lang="es-ES" dirty="0"/>
              <a:t>[</a:t>
            </a:r>
            <a:r>
              <a:rPr lang="es-ES" dirty="0" err="1"/>
              <a:t>netc,xi,ai</a:t>
            </a:r>
            <a:r>
              <a:rPr lang="es-ES" dirty="0"/>
              <a:t>] = </a:t>
            </a:r>
            <a:r>
              <a:rPr lang="es-ES" dirty="0" err="1"/>
              <a:t>closeloop</a:t>
            </a:r>
            <a:r>
              <a:rPr lang="es-ES" dirty="0"/>
              <a:t>(</a:t>
            </a:r>
            <a:r>
              <a:rPr lang="es-ES" dirty="0" err="1"/>
              <a:t>net,xf,af</a:t>
            </a:r>
            <a:r>
              <a:rPr lang="es-ES" dirty="0"/>
              <a:t>); </a:t>
            </a:r>
          </a:p>
          <a:p>
            <a:r>
              <a:rPr lang="es-ES" dirty="0"/>
              <a:t>[y2,xf,af] = </a:t>
            </a:r>
            <a:r>
              <a:rPr lang="es-ES" dirty="0" err="1"/>
              <a:t>netc</a:t>
            </a:r>
            <a:r>
              <a:rPr lang="es-ES" dirty="0"/>
              <a:t>(x2,xi,ai);</a:t>
            </a:r>
          </a:p>
        </p:txBody>
      </p:sp>
      <p:sp>
        <p:nvSpPr>
          <p:cNvPr id="4" name="Marcador de pie de página 3">
            <a:extLst>
              <a:ext uri="{FF2B5EF4-FFF2-40B4-BE49-F238E27FC236}">
                <a16:creationId xmlns:a16="http://schemas.microsoft.com/office/drawing/2014/main" id="{AB5945F7-6F04-487E-9C70-2F1CB1B87920}"/>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D55BF9A6-D23C-4291-A322-998901ED88D0}"/>
              </a:ext>
            </a:extLst>
          </p:cNvPr>
          <p:cNvSpPr>
            <a:spLocks noGrp="1"/>
          </p:cNvSpPr>
          <p:nvPr>
            <p:ph type="sldNum" sz="quarter" idx="12"/>
          </p:nvPr>
        </p:nvSpPr>
        <p:spPr/>
        <p:txBody>
          <a:bodyPr/>
          <a:lstStyle/>
          <a:p>
            <a:fld id="{D62E4E2B-6C83-4C79-B545-67C46A76D299}" type="slidenum">
              <a:rPr lang="es-ES" smtClean="0"/>
              <a:t>55</a:t>
            </a:fld>
            <a:endParaRPr lang="es-ES"/>
          </a:p>
        </p:txBody>
      </p:sp>
    </p:spTree>
    <p:extLst>
      <p:ext uri="{BB962C8B-B14F-4D97-AF65-F5344CB8AC3E}">
        <p14:creationId xmlns:p14="http://schemas.microsoft.com/office/powerpoint/2010/main" val="6503859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78908E-5EC5-4A07-9860-54FFDA0DA7C2}"/>
              </a:ext>
            </a:extLst>
          </p:cNvPr>
          <p:cNvSpPr>
            <a:spLocks noGrp="1"/>
          </p:cNvSpPr>
          <p:nvPr>
            <p:ph type="title"/>
          </p:nvPr>
        </p:nvSpPr>
        <p:spPr/>
        <p:txBody>
          <a:bodyPr>
            <a:normAutofit fontScale="90000"/>
          </a:bodyPr>
          <a:lstStyle/>
          <a:p>
            <a:r>
              <a:rPr lang="es-ES" b="1" dirty="0"/>
              <a:t>PREDICCIÓN CON NAR</a:t>
            </a:r>
            <a:br>
              <a:rPr lang="es-ES" b="1" dirty="0"/>
            </a:br>
            <a:r>
              <a:rPr lang="es-ES" b="1" dirty="0"/>
              <a:t>NONLINEAR AUTOREGRESSIVE NETS</a:t>
            </a:r>
          </a:p>
        </p:txBody>
      </p:sp>
      <p:sp>
        <p:nvSpPr>
          <p:cNvPr id="3" name="Marcador de contenido 2">
            <a:extLst>
              <a:ext uri="{FF2B5EF4-FFF2-40B4-BE49-F238E27FC236}">
                <a16:creationId xmlns:a16="http://schemas.microsoft.com/office/drawing/2014/main" id="{35C5B16B-3D5C-4F93-A4F9-B930E0F4EA4B}"/>
              </a:ext>
            </a:extLst>
          </p:cNvPr>
          <p:cNvSpPr>
            <a:spLocks noGrp="1"/>
          </p:cNvSpPr>
          <p:nvPr>
            <p:ph idx="1"/>
          </p:nvPr>
        </p:nvSpPr>
        <p:spPr/>
        <p:txBody>
          <a:bodyPr>
            <a:normAutofit fontScale="77500" lnSpcReduction="20000"/>
          </a:bodyPr>
          <a:lstStyle/>
          <a:p>
            <a:r>
              <a:rPr lang="es-ES" sz="2600" dirty="0">
                <a:solidFill>
                  <a:srgbClr val="FF0000"/>
                </a:solidFill>
              </a:rPr>
              <a:t>T1 = </a:t>
            </a:r>
            <a:r>
              <a:rPr lang="es-ES" sz="2600" dirty="0" err="1">
                <a:solidFill>
                  <a:srgbClr val="FF0000"/>
                </a:solidFill>
              </a:rPr>
              <a:t>simplenar_dataset</a:t>
            </a:r>
            <a:r>
              <a:rPr lang="es-ES" sz="2600" dirty="0">
                <a:solidFill>
                  <a:srgbClr val="FF0000"/>
                </a:solidFill>
              </a:rPr>
              <a:t>; T=T1(1,1:95);</a:t>
            </a:r>
            <a:r>
              <a:rPr lang="es-ES" sz="2600" dirty="0"/>
              <a:t>net = </a:t>
            </a:r>
            <a:r>
              <a:rPr lang="es-ES" sz="2600" dirty="0" err="1"/>
              <a:t>narnet</a:t>
            </a:r>
            <a:r>
              <a:rPr lang="es-ES" sz="2600" dirty="0"/>
              <a:t>(1:2,10); </a:t>
            </a:r>
          </a:p>
          <a:p>
            <a:r>
              <a:rPr lang="es-ES" sz="2600" dirty="0"/>
              <a:t>%Preparar datos y entrenar la red </a:t>
            </a:r>
          </a:p>
          <a:p>
            <a:r>
              <a:rPr lang="es-ES" sz="2600" dirty="0"/>
              <a:t>[</a:t>
            </a:r>
            <a:r>
              <a:rPr lang="es-ES" sz="2600" dirty="0" err="1"/>
              <a:t>xs,xi,ai,Ts</a:t>
            </a:r>
            <a:r>
              <a:rPr lang="es-ES" sz="2600" dirty="0"/>
              <a:t>] = </a:t>
            </a:r>
            <a:r>
              <a:rPr lang="es-ES" sz="2600" dirty="0" err="1"/>
              <a:t>preparets</a:t>
            </a:r>
            <a:r>
              <a:rPr lang="es-ES" sz="2600" dirty="0"/>
              <a:t>(net,{},{},T); </a:t>
            </a:r>
          </a:p>
          <a:p>
            <a:r>
              <a:rPr lang="es-ES" sz="2600" dirty="0"/>
              <a:t>net = </a:t>
            </a:r>
            <a:r>
              <a:rPr lang="es-ES" sz="2600" dirty="0" err="1"/>
              <a:t>train</a:t>
            </a:r>
            <a:r>
              <a:rPr lang="es-ES" sz="2600" dirty="0"/>
              <a:t>(</a:t>
            </a:r>
            <a:r>
              <a:rPr lang="es-ES" sz="2600" dirty="0" err="1"/>
              <a:t>net,xs,Ts,xi,ai</a:t>
            </a:r>
            <a:r>
              <a:rPr lang="es-ES" sz="2600" dirty="0"/>
              <a:t>); </a:t>
            </a:r>
            <a:r>
              <a:rPr lang="es-ES" sz="2600" dirty="0" err="1"/>
              <a:t>view</a:t>
            </a:r>
            <a:r>
              <a:rPr lang="es-ES" sz="2600" dirty="0"/>
              <a:t>(net)</a:t>
            </a:r>
          </a:p>
          <a:p>
            <a:r>
              <a:rPr lang="es-ES" sz="2600" dirty="0"/>
              <a:t>% Desempeño de la red </a:t>
            </a:r>
          </a:p>
          <a:p>
            <a:r>
              <a:rPr lang="es-ES" sz="2600" dirty="0"/>
              <a:t>[</a:t>
            </a:r>
            <a:r>
              <a:rPr lang="es-ES" sz="2600" dirty="0" err="1"/>
              <a:t>Y,xf,af</a:t>
            </a:r>
            <a:r>
              <a:rPr lang="es-ES" sz="2600" dirty="0"/>
              <a:t>] = net(</a:t>
            </a:r>
            <a:r>
              <a:rPr lang="es-ES" sz="2600" dirty="0" err="1"/>
              <a:t>xs,xi,ai</a:t>
            </a:r>
            <a:r>
              <a:rPr lang="es-ES" sz="2600" dirty="0"/>
              <a:t>); </a:t>
            </a:r>
            <a:r>
              <a:rPr lang="es-ES" sz="2600" dirty="0" err="1"/>
              <a:t>perf</a:t>
            </a:r>
            <a:r>
              <a:rPr lang="es-ES" sz="2600" dirty="0"/>
              <a:t> = </a:t>
            </a:r>
            <a:r>
              <a:rPr lang="es-ES" sz="2600" dirty="0" err="1"/>
              <a:t>perform</a:t>
            </a:r>
            <a:r>
              <a:rPr lang="es-ES" sz="2600" dirty="0"/>
              <a:t>(</a:t>
            </a:r>
            <a:r>
              <a:rPr lang="es-ES" sz="2600" dirty="0" err="1"/>
              <a:t>net,Ts,Y</a:t>
            </a:r>
            <a:r>
              <a:rPr lang="es-ES" sz="2600" dirty="0"/>
              <a:t>)</a:t>
            </a:r>
          </a:p>
          <a:p>
            <a:r>
              <a:rPr lang="es-ES" sz="2600" dirty="0"/>
              <a:t>% Predicción 5 pasos adelante en </a:t>
            </a:r>
            <a:r>
              <a:rPr lang="es-ES" sz="2600" b="1" dirty="0">
                <a:solidFill>
                  <a:srgbClr val="FF0000"/>
                </a:solidFill>
              </a:rPr>
              <a:t>modo </a:t>
            </a:r>
            <a:r>
              <a:rPr lang="es-ES" sz="2600" b="1" dirty="0" err="1">
                <a:solidFill>
                  <a:srgbClr val="FF0000"/>
                </a:solidFill>
              </a:rPr>
              <a:t>closed</a:t>
            </a:r>
            <a:r>
              <a:rPr lang="es-ES" sz="2600" b="1" dirty="0">
                <a:solidFill>
                  <a:srgbClr val="FF0000"/>
                </a:solidFill>
              </a:rPr>
              <a:t> </a:t>
            </a:r>
            <a:r>
              <a:rPr lang="es-ES" sz="2600" b="1" dirty="0" err="1">
                <a:solidFill>
                  <a:srgbClr val="FF0000"/>
                </a:solidFill>
              </a:rPr>
              <a:t>loop</a:t>
            </a:r>
            <a:endParaRPr lang="es-ES" sz="2600" b="1" dirty="0">
              <a:solidFill>
                <a:srgbClr val="FF0000"/>
              </a:solidFill>
            </a:endParaRPr>
          </a:p>
          <a:p>
            <a:r>
              <a:rPr lang="es-ES" dirty="0"/>
              <a:t>[</a:t>
            </a:r>
            <a:r>
              <a:rPr lang="es-ES" dirty="0" err="1"/>
              <a:t>netc,xic,aic</a:t>
            </a:r>
            <a:r>
              <a:rPr lang="es-ES" dirty="0"/>
              <a:t>] = </a:t>
            </a:r>
            <a:r>
              <a:rPr lang="es-ES" dirty="0" err="1"/>
              <a:t>closeloop</a:t>
            </a:r>
            <a:r>
              <a:rPr lang="es-ES" dirty="0"/>
              <a:t>(</a:t>
            </a:r>
            <a:r>
              <a:rPr lang="es-ES" dirty="0" err="1"/>
              <a:t>net,xf,af</a:t>
            </a:r>
            <a:r>
              <a:rPr lang="es-ES" dirty="0"/>
              <a:t>); </a:t>
            </a:r>
            <a:r>
              <a:rPr lang="es-ES" dirty="0" err="1"/>
              <a:t>view</a:t>
            </a:r>
            <a:r>
              <a:rPr lang="es-ES" dirty="0"/>
              <a:t>(</a:t>
            </a:r>
            <a:r>
              <a:rPr lang="es-ES" dirty="0" err="1"/>
              <a:t>netc</a:t>
            </a:r>
            <a:r>
              <a:rPr lang="es-ES" dirty="0"/>
              <a:t>)</a:t>
            </a:r>
          </a:p>
          <a:p>
            <a:r>
              <a:rPr lang="es-ES" dirty="0"/>
              <a:t>[</a:t>
            </a:r>
            <a:r>
              <a:rPr lang="es-ES" dirty="0" err="1"/>
              <a:t>xc,xic,aic,tc</a:t>
            </a:r>
            <a:r>
              <a:rPr lang="es-ES" dirty="0"/>
              <a:t>] = </a:t>
            </a:r>
            <a:r>
              <a:rPr lang="es-ES" dirty="0" err="1"/>
              <a:t>preparets</a:t>
            </a:r>
            <a:r>
              <a:rPr lang="es-ES" dirty="0"/>
              <a:t>(</a:t>
            </a:r>
            <a:r>
              <a:rPr lang="es-ES" dirty="0" err="1"/>
              <a:t>netc</a:t>
            </a:r>
            <a:r>
              <a:rPr lang="es-ES" dirty="0"/>
              <a:t>,{},{},T);</a:t>
            </a:r>
          </a:p>
          <a:p>
            <a:r>
              <a:rPr lang="en-US" sz="2800" dirty="0" err="1"/>
              <a:t>yc</a:t>
            </a:r>
            <a:r>
              <a:rPr lang="en-US" sz="2800" dirty="0"/>
              <a:t> = </a:t>
            </a:r>
            <a:r>
              <a:rPr lang="en-US" sz="2800" b="1" dirty="0" err="1"/>
              <a:t>netc</a:t>
            </a:r>
            <a:r>
              <a:rPr lang="en-US" sz="2800" b="1" dirty="0"/>
              <a:t>(cell(0,5),</a:t>
            </a:r>
            <a:r>
              <a:rPr lang="en-US" sz="2800" b="1" dirty="0" err="1"/>
              <a:t>xic,aic</a:t>
            </a:r>
            <a:r>
              <a:rPr lang="en-US" sz="2800" b="1" dirty="0"/>
              <a:t>)</a:t>
            </a:r>
            <a:r>
              <a:rPr lang="en-US" sz="2800" dirty="0"/>
              <a:t> % </a:t>
            </a:r>
            <a:r>
              <a:rPr lang="en-US" sz="2800" dirty="0" err="1"/>
              <a:t>xic</a:t>
            </a:r>
            <a:r>
              <a:rPr lang="en-US" sz="2800" dirty="0"/>
              <a:t>, </a:t>
            </a:r>
            <a:r>
              <a:rPr lang="en-US" sz="2800" dirty="0" err="1"/>
              <a:t>aic</a:t>
            </a:r>
            <a:r>
              <a:rPr lang="en-US" sz="2800" dirty="0"/>
              <a:t> </a:t>
            </a:r>
            <a:r>
              <a:rPr lang="en-US" sz="2800" dirty="0" err="1"/>
              <a:t>condic</a:t>
            </a:r>
            <a:r>
              <a:rPr lang="en-US" sz="2800" dirty="0"/>
              <a:t> </a:t>
            </a:r>
            <a:r>
              <a:rPr lang="en-US" sz="2800" dirty="0" err="1"/>
              <a:t>iciniciales</a:t>
            </a:r>
            <a:endParaRPr lang="en-US" sz="2800" dirty="0"/>
          </a:p>
          <a:p>
            <a:r>
              <a:rPr lang="es-ES" sz="2600" dirty="0"/>
              <a:t> %</a:t>
            </a:r>
            <a:r>
              <a:rPr lang="en-US" sz="2800" dirty="0"/>
              <a:t> [0.9637]    [0.5583]    [0.5993]    [0.9888]    [0.8161]</a:t>
            </a:r>
          </a:p>
          <a:p>
            <a:r>
              <a:rPr lang="fr-FR" sz="2800" dirty="0"/>
              <a:t>T1(1,96:100)</a:t>
            </a:r>
          </a:p>
          <a:p>
            <a:r>
              <a:rPr lang="fr-FR" sz="2800" dirty="0"/>
              <a:t> %   [0.7762]    [0.9668]    [0.5829]    [0.5852]    [0.9838]</a:t>
            </a:r>
            <a:endParaRPr lang="en-US" sz="2800" dirty="0"/>
          </a:p>
          <a:p>
            <a:endParaRPr lang="es-ES" sz="2600" dirty="0"/>
          </a:p>
          <a:p>
            <a:endParaRPr lang="es-ES" dirty="0"/>
          </a:p>
          <a:p>
            <a:endParaRPr lang="es-ES" dirty="0"/>
          </a:p>
          <a:p>
            <a:endParaRPr lang="es-ES" dirty="0"/>
          </a:p>
        </p:txBody>
      </p:sp>
      <p:sp>
        <p:nvSpPr>
          <p:cNvPr id="4" name="Marcador de pie de página 3">
            <a:extLst>
              <a:ext uri="{FF2B5EF4-FFF2-40B4-BE49-F238E27FC236}">
                <a16:creationId xmlns:a16="http://schemas.microsoft.com/office/drawing/2014/main" id="{D2782A45-8028-4597-873B-6568F616B4CE}"/>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4AE85019-95C8-4821-B913-A134969ABAB0}"/>
              </a:ext>
            </a:extLst>
          </p:cNvPr>
          <p:cNvSpPr>
            <a:spLocks noGrp="1"/>
          </p:cNvSpPr>
          <p:nvPr>
            <p:ph type="sldNum" sz="quarter" idx="12"/>
          </p:nvPr>
        </p:nvSpPr>
        <p:spPr/>
        <p:txBody>
          <a:bodyPr/>
          <a:lstStyle/>
          <a:p>
            <a:fld id="{D62E4E2B-6C83-4C79-B545-67C46A76D299}" type="slidenum">
              <a:rPr lang="es-ES" smtClean="0"/>
              <a:t>56</a:t>
            </a:fld>
            <a:endParaRPr lang="es-ES"/>
          </a:p>
        </p:txBody>
      </p:sp>
    </p:spTree>
    <p:extLst>
      <p:ext uri="{BB962C8B-B14F-4D97-AF65-F5344CB8AC3E}">
        <p14:creationId xmlns:p14="http://schemas.microsoft.com/office/powerpoint/2010/main" val="23456904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3F9CE-9825-4AA2-91BE-5CA9B3359ED4}"/>
              </a:ext>
            </a:extLst>
          </p:cNvPr>
          <p:cNvSpPr>
            <a:spLocks noGrp="1"/>
          </p:cNvSpPr>
          <p:nvPr>
            <p:ph type="title"/>
          </p:nvPr>
        </p:nvSpPr>
        <p:spPr/>
        <p:txBody>
          <a:bodyPr/>
          <a:lstStyle/>
          <a:p>
            <a:r>
              <a:rPr lang="es-ES" dirty="0"/>
              <a:t>OPEN AND CLOSED LOOP SYSTEMS</a:t>
            </a:r>
          </a:p>
        </p:txBody>
      </p:sp>
      <p:sp>
        <p:nvSpPr>
          <p:cNvPr id="9" name="Marcador de contenido 8">
            <a:extLst>
              <a:ext uri="{FF2B5EF4-FFF2-40B4-BE49-F238E27FC236}">
                <a16:creationId xmlns:a16="http://schemas.microsoft.com/office/drawing/2014/main" id="{28B330F5-BCAA-47C3-BD48-12B82252CAEE}"/>
              </a:ext>
            </a:extLst>
          </p:cNvPr>
          <p:cNvSpPr>
            <a:spLocks noGrp="1"/>
          </p:cNvSpPr>
          <p:nvPr>
            <p:ph sz="half" idx="1"/>
          </p:nvPr>
        </p:nvSpPr>
        <p:spPr/>
        <p:txBody>
          <a:bodyPr/>
          <a:lstStyle/>
          <a:p>
            <a:r>
              <a:rPr lang="es-ES" dirty="0"/>
              <a:t>.</a:t>
            </a:r>
          </a:p>
        </p:txBody>
      </p:sp>
      <p:pic>
        <p:nvPicPr>
          <p:cNvPr id="11" name="Marcador de contenido 10">
            <a:extLst>
              <a:ext uri="{FF2B5EF4-FFF2-40B4-BE49-F238E27FC236}">
                <a16:creationId xmlns:a16="http://schemas.microsoft.com/office/drawing/2014/main" id="{ECE6771D-3A4B-4C8C-BEA6-766A84E42F84}"/>
              </a:ext>
            </a:extLst>
          </p:cNvPr>
          <p:cNvPicPr>
            <a:picLocks noGrp="1" noChangeAspect="1"/>
          </p:cNvPicPr>
          <p:nvPr>
            <p:ph sz="half" idx="2"/>
          </p:nvPr>
        </p:nvPicPr>
        <p:blipFill>
          <a:blip r:embed="rId4"/>
          <a:stretch>
            <a:fillRect/>
          </a:stretch>
        </p:blipFill>
        <p:spPr>
          <a:xfrm>
            <a:off x="4648200" y="3056207"/>
            <a:ext cx="4038600" cy="3009307"/>
          </a:xfrm>
          <a:prstGeom prst="rect">
            <a:avLst/>
          </a:prstGeom>
        </p:spPr>
      </p:pic>
      <p:sp>
        <p:nvSpPr>
          <p:cNvPr id="4" name="Marcador de pie de página 3">
            <a:extLst>
              <a:ext uri="{FF2B5EF4-FFF2-40B4-BE49-F238E27FC236}">
                <a16:creationId xmlns:a16="http://schemas.microsoft.com/office/drawing/2014/main" id="{840F7B90-5A4A-4236-996B-DD1405B1317E}"/>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BB477F8E-3CBB-4903-B132-21008C85C87B}"/>
              </a:ext>
            </a:extLst>
          </p:cNvPr>
          <p:cNvSpPr>
            <a:spLocks noGrp="1"/>
          </p:cNvSpPr>
          <p:nvPr>
            <p:ph type="sldNum" sz="quarter" idx="12"/>
          </p:nvPr>
        </p:nvSpPr>
        <p:spPr/>
        <p:txBody>
          <a:bodyPr/>
          <a:lstStyle/>
          <a:p>
            <a:fld id="{D62E4E2B-6C83-4C79-B545-67C46A76D299}" type="slidenum">
              <a:rPr lang="es-ES" smtClean="0"/>
              <a:t>57</a:t>
            </a:fld>
            <a:endParaRPr lang="es-ES"/>
          </a:p>
        </p:txBody>
      </p:sp>
      <p:graphicFrame>
        <p:nvGraphicFramePr>
          <p:cNvPr id="12" name="Objeto 11">
            <a:extLst>
              <a:ext uri="{FF2B5EF4-FFF2-40B4-BE49-F238E27FC236}">
                <a16:creationId xmlns:a16="http://schemas.microsoft.com/office/drawing/2014/main" id="{7E398822-BB5B-48E1-ACE2-9B958BD76ECB}"/>
              </a:ext>
            </a:extLst>
          </p:cNvPr>
          <p:cNvGraphicFramePr>
            <a:graphicFrameLocks noChangeAspect="1"/>
          </p:cNvGraphicFramePr>
          <p:nvPr>
            <p:extLst>
              <p:ext uri="{D42A27DB-BD31-4B8C-83A1-F6EECF244321}">
                <p14:modId xmlns:p14="http://schemas.microsoft.com/office/powerpoint/2010/main" val="1436787865"/>
              </p:ext>
            </p:extLst>
          </p:nvPr>
        </p:nvGraphicFramePr>
        <p:xfrm>
          <a:off x="523875" y="2643820"/>
          <a:ext cx="3971925" cy="2378075"/>
        </p:xfrm>
        <a:graphic>
          <a:graphicData uri="http://schemas.openxmlformats.org/presentationml/2006/ole">
            <mc:AlternateContent xmlns:mc="http://schemas.openxmlformats.org/markup-compatibility/2006">
              <mc:Choice xmlns:v="urn:schemas-microsoft-com:vml" Requires="v">
                <p:oleObj spid="_x0000_s51323" name="Equation" r:id="rId5" imgW="2057400" imgH="1231560" progId="Equation.DSMT4">
                  <p:embed/>
                </p:oleObj>
              </mc:Choice>
              <mc:Fallback>
                <p:oleObj name="Equation" r:id="rId5" imgW="2057400" imgH="1231560" progId="Equation.DSMT4">
                  <p:embed/>
                  <p:pic>
                    <p:nvPicPr>
                      <p:cNvPr id="0" name=""/>
                      <p:cNvPicPr/>
                      <p:nvPr/>
                    </p:nvPicPr>
                    <p:blipFill>
                      <a:blip r:embed="rId6"/>
                      <a:stretch>
                        <a:fillRect/>
                      </a:stretch>
                    </p:blipFill>
                    <p:spPr>
                      <a:xfrm>
                        <a:off x="523875" y="2643820"/>
                        <a:ext cx="3971925" cy="2378075"/>
                      </a:xfrm>
                      <a:prstGeom prst="rect">
                        <a:avLst/>
                      </a:prstGeom>
                    </p:spPr>
                  </p:pic>
                </p:oleObj>
              </mc:Fallback>
            </mc:AlternateContent>
          </a:graphicData>
        </a:graphic>
      </p:graphicFrame>
    </p:spTree>
    <p:extLst>
      <p:ext uri="{BB962C8B-B14F-4D97-AF65-F5344CB8AC3E}">
        <p14:creationId xmlns:p14="http://schemas.microsoft.com/office/powerpoint/2010/main" val="42107764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B0CFEC-9769-4DF1-BC7A-34C3F4775282}"/>
              </a:ext>
            </a:extLst>
          </p:cNvPr>
          <p:cNvSpPr>
            <a:spLocks noGrp="1"/>
          </p:cNvSpPr>
          <p:nvPr>
            <p:ph type="title"/>
          </p:nvPr>
        </p:nvSpPr>
        <p:spPr/>
        <p:txBody>
          <a:bodyPr/>
          <a:lstStyle/>
          <a:p>
            <a:r>
              <a:rPr lang="es-ES" dirty="0"/>
              <a:t>MATRICES DE CELDAS (CELL ARRAY)</a:t>
            </a:r>
          </a:p>
        </p:txBody>
      </p:sp>
      <p:sp>
        <p:nvSpPr>
          <p:cNvPr id="3" name="Marcador de contenido 2">
            <a:extLst>
              <a:ext uri="{FF2B5EF4-FFF2-40B4-BE49-F238E27FC236}">
                <a16:creationId xmlns:a16="http://schemas.microsoft.com/office/drawing/2014/main" id="{21E1F2A9-EC58-4441-A363-992D49D49111}"/>
              </a:ext>
            </a:extLst>
          </p:cNvPr>
          <p:cNvSpPr>
            <a:spLocks noGrp="1"/>
          </p:cNvSpPr>
          <p:nvPr>
            <p:ph idx="1"/>
          </p:nvPr>
        </p:nvSpPr>
        <p:spPr/>
        <p:txBody>
          <a:bodyPr>
            <a:normAutofit fontScale="92500"/>
          </a:bodyPr>
          <a:lstStyle/>
          <a:p>
            <a:r>
              <a:rPr lang="es-ES" dirty="0"/>
              <a:t>Operador { } o función </a:t>
            </a:r>
            <a:r>
              <a:rPr lang="es-ES" dirty="0" err="1"/>
              <a:t>cell</a:t>
            </a:r>
            <a:endParaRPr lang="es-ES" dirty="0"/>
          </a:p>
          <a:p>
            <a:r>
              <a:rPr lang="en-US" dirty="0" err="1"/>
              <a:t>myCell</a:t>
            </a:r>
            <a:r>
              <a:rPr lang="en-US" dirty="0"/>
              <a:t> = {1, 2, 3; 'text', rand(5,10,2), {11; 22; 33}}</a:t>
            </a:r>
          </a:p>
          <a:p>
            <a:r>
              <a:rPr lang="en-US" dirty="0" err="1"/>
              <a:t>myCell</a:t>
            </a:r>
            <a:r>
              <a:rPr lang="en-US" dirty="0"/>
              <a:t> = </a:t>
            </a:r>
          </a:p>
          <a:p>
            <a:r>
              <a:rPr lang="en-US" dirty="0"/>
              <a:t>    [   1]          [            2]              [       3]</a:t>
            </a:r>
          </a:p>
          <a:p>
            <a:r>
              <a:rPr lang="en-US" dirty="0"/>
              <a:t>    'text'    [5x10x2 double]    {3x1 cell}</a:t>
            </a:r>
          </a:p>
          <a:p>
            <a:endParaRPr lang="es-ES" dirty="0"/>
          </a:p>
          <a:p>
            <a:r>
              <a:rPr lang="es-ES" dirty="0" err="1"/>
              <a:t>myCell</a:t>
            </a:r>
            <a:r>
              <a:rPr lang="es-ES" dirty="0"/>
              <a:t>{2,1} = </a:t>
            </a:r>
            <a:r>
              <a:rPr lang="es-ES" dirty="0" err="1"/>
              <a:t>text</a:t>
            </a:r>
            <a:endParaRPr lang="es-ES" dirty="0"/>
          </a:p>
          <a:p>
            <a:r>
              <a:rPr lang="es-ES" dirty="0" err="1"/>
              <a:t>myCell</a:t>
            </a:r>
            <a:r>
              <a:rPr lang="es-ES" dirty="0"/>
              <a:t>{1,1} = 1</a:t>
            </a:r>
          </a:p>
        </p:txBody>
      </p:sp>
      <p:sp>
        <p:nvSpPr>
          <p:cNvPr id="4" name="Marcador de pie de página 3">
            <a:extLst>
              <a:ext uri="{FF2B5EF4-FFF2-40B4-BE49-F238E27FC236}">
                <a16:creationId xmlns:a16="http://schemas.microsoft.com/office/drawing/2014/main" id="{46F0CC1B-8126-47BB-8CB5-7A6804602EA6}"/>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BD0A23AB-B5F4-4961-AE7A-E19D51141C91}"/>
              </a:ext>
            </a:extLst>
          </p:cNvPr>
          <p:cNvSpPr>
            <a:spLocks noGrp="1"/>
          </p:cNvSpPr>
          <p:nvPr>
            <p:ph type="sldNum" sz="quarter" idx="12"/>
          </p:nvPr>
        </p:nvSpPr>
        <p:spPr/>
        <p:txBody>
          <a:bodyPr/>
          <a:lstStyle/>
          <a:p>
            <a:fld id="{D62E4E2B-6C83-4C79-B545-67C46A76D299}" type="slidenum">
              <a:rPr lang="es-ES" smtClean="0"/>
              <a:t>58</a:t>
            </a:fld>
            <a:endParaRPr lang="es-ES"/>
          </a:p>
        </p:txBody>
      </p:sp>
    </p:spTree>
    <p:extLst>
      <p:ext uri="{BB962C8B-B14F-4D97-AF65-F5344CB8AC3E}">
        <p14:creationId xmlns:p14="http://schemas.microsoft.com/office/powerpoint/2010/main" val="27966139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67D45F37-CF7F-4A59-8384-210665CDB8A1}"/>
              </a:ext>
            </a:extLst>
          </p:cNvPr>
          <p:cNvSpPr>
            <a:spLocks noGrp="1"/>
          </p:cNvSpPr>
          <p:nvPr>
            <p:ph type="title"/>
          </p:nvPr>
        </p:nvSpPr>
        <p:spPr/>
        <p:txBody>
          <a:bodyPr/>
          <a:lstStyle/>
          <a:p>
            <a:pPr algn="ctr"/>
            <a:r>
              <a:rPr lang="es-ES" dirty="0"/>
              <a:t>REDES NEURONALES EN r</a:t>
            </a:r>
          </a:p>
        </p:txBody>
      </p:sp>
      <p:sp>
        <p:nvSpPr>
          <p:cNvPr id="7" name="Marcador de texto 6">
            <a:extLst>
              <a:ext uri="{FF2B5EF4-FFF2-40B4-BE49-F238E27FC236}">
                <a16:creationId xmlns:a16="http://schemas.microsoft.com/office/drawing/2014/main" id="{042967A6-E841-49F1-BF27-426306AABD53}"/>
              </a:ext>
            </a:extLst>
          </p:cNvPr>
          <p:cNvSpPr>
            <a:spLocks noGrp="1"/>
          </p:cNvSpPr>
          <p:nvPr>
            <p:ph type="body" idx="1"/>
          </p:nvPr>
        </p:nvSpPr>
        <p:spPr/>
        <p:txBody>
          <a:bodyPr/>
          <a:lstStyle/>
          <a:p>
            <a:endParaRPr lang="es-ES"/>
          </a:p>
        </p:txBody>
      </p:sp>
      <p:sp>
        <p:nvSpPr>
          <p:cNvPr id="4" name="Marcador de pie de página 3">
            <a:extLst>
              <a:ext uri="{FF2B5EF4-FFF2-40B4-BE49-F238E27FC236}">
                <a16:creationId xmlns:a16="http://schemas.microsoft.com/office/drawing/2014/main" id="{64C09F27-961F-4712-B921-5E52C5B45AE7}"/>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88C40A3A-F933-43CC-BF8C-FEAE0BD8A7A1}"/>
              </a:ext>
            </a:extLst>
          </p:cNvPr>
          <p:cNvSpPr>
            <a:spLocks noGrp="1"/>
          </p:cNvSpPr>
          <p:nvPr>
            <p:ph type="sldNum" sz="quarter" idx="12"/>
          </p:nvPr>
        </p:nvSpPr>
        <p:spPr/>
        <p:txBody>
          <a:bodyPr/>
          <a:lstStyle/>
          <a:p>
            <a:fld id="{D62E4E2B-6C83-4C79-B545-67C46A76D299}" type="slidenum">
              <a:rPr lang="es-ES" smtClean="0"/>
              <a:t>59</a:t>
            </a:fld>
            <a:endParaRPr lang="es-ES"/>
          </a:p>
        </p:txBody>
      </p:sp>
    </p:spTree>
    <p:extLst>
      <p:ext uri="{BB962C8B-B14F-4D97-AF65-F5344CB8AC3E}">
        <p14:creationId xmlns:p14="http://schemas.microsoft.com/office/powerpoint/2010/main" val="1002380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A787DC-F534-48B5-80BB-6CB96AB82E06}"/>
              </a:ext>
            </a:extLst>
          </p:cNvPr>
          <p:cNvSpPr>
            <a:spLocks noGrp="1"/>
          </p:cNvSpPr>
          <p:nvPr>
            <p:ph type="title"/>
          </p:nvPr>
        </p:nvSpPr>
        <p:spPr/>
        <p:txBody>
          <a:bodyPr>
            <a:normAutofit/>
          </a:bodyPr>
          <a:lstStyle/>
          <a:p>
            <a:r>
              <a:rPr lang="es-ES" sz="3800" b="1" dirty="0"/>
              <a:t>REGLA DELTA DE WIDROW-HOFF (1960)</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F30ABC82-D657-434F-8821-A18CF7A0465A}"/>
                  </a:ext>
                </a:extLst>
              </p:cNvPr>
              <p:cNvSpPr>
                <a:spLocks noGrp="1"/>
              </p:cNvSpPr>
              <p:nvPr>
                <p:ph idx="1"/>
              </p:nvPr>
            </p:nvSpPr>
            <p:spPr/>
            <p:txBody>
              <a:bodyPr>
                <a:normAutofit/>
              </a:bodyPr>
              <a:lstStyle/>
              <a:p>
                <a:r>
                  <a:rPr lang="es-ES" sz="2800" dirty="0"/>
                  <a:t>Datos de entrenamiento </a:t>
                </a:r>
                <a14:m>
                  <m:oMath xmlns:m="http://schemas.openxmlformats.org/officeDocument/2006/math">
                    <m:d>
                      <m:dPr>
                        <m:begChr m:val="{"/>
                        <m:endChr m:val="}"/>
                        <m:ctrlPr>
                          <a:rPr lang="es-ES" sz="2800" i="1">
                            <a:latin typeface="Cambria Math" panose="02040503050406030204" pitchFamily="18" charset="0"/>
                          </a:rPr>
                        </m:ctrlPr>
                      </m:dPr>
                      <m:e>
                        <m:sSub>
                          <m:sSubPr>
                            <m:ctrlPr>
                              <a:rPr lang="es-ES" sz="2800" i="1">
                                <a:latin typeface="Cambria Math" panose="02040503050406030204" pitchFamily="18" charset="0"/>
                              </a:rPr>
                            </m:ctrlPr>
                          </m:sSubPr>
                          <m:e>
                            <m:r>
                              <a:rPr lang="es-ES" sz="2800" i="1">
                                <a:latin typeface="Cambria Math" panose="02040503050406030204" pitchFamily="18" charset="0"/>
                              </a:rPr>
                              <m:t>𝑃</m:t>
                            </m:r>
                          </m:e>
                          <m:sub>
                            <m:r>
                              <a:rPr lang="es-ES" sz="2800" i="1">
                                <a:latin typeface="Cambria Math" panose="02040503050406030204" pitchFamily="18" charset="0"/>
                              </a:rPr>
                              <m:t>1</m:t>
                            </m:r>
                          </m:sub>
                        </m:sSub>
                        <m:sSub>
                          <m:sSubPr>
                            <m:ctrlPr>
                              <a:rPr lang="es-ES" sz="2800" i="1">
                                <a:latin typeface="Cambria Math" panose="02040503050406030204" pitchFamily="18" charset="0"/>
                              </a:rPr>
                            </m:ctrlPr>
                          </m:sSubPr>
                          <m:e>
                            <m:r>
                              <a:rPr lang="es-ES" sz="2800" i="1">
                                <a:latin typeface="Cambria Math" panose="02040503050406030204" pitchFamily="18" charset="0"/>
                              </a:rPr>
                              <m:t>,</m:t>
                            </m:r>
                            <m:r>
                              <a:rPr lang="es-ES" sz="2800" i="1">
                                <a:latin typeface="Cambria Math" panose="02040503050406030204" pitchFamily="18" charset="0"/>
                              </a:rPr>
                              <m:t>𝑡</m:t>
                            </m:r>
                          </m:e>
                          <m:sub>
                            <m:r>
                              <a:rPr lang="es-ES" sz="2800" i="1">
                                <a:latin typeface="Cambria Math" panose="02040503050406030204" pitchFamily="18" charset="0"/>
                              </a:rPr>
                              <m:t>1</m:t>
                            </m:r>
                          </m:sub>
                        </m:sSub>
                      </m:e>
                    </m:d>
                    <m:r>
                      <a:rPr lang="es-ES" sz="2800" i="1">
                        <a:latin typeface="Cambria Math" panose="02040503050406030204" pitchFamily="18" charset="0"/>
                      </a:rPr>
                      <m:t>,…,</m:t>
                    </m:r>
                    <m:d>
                      <m:dPr>
                        <m:begChr m:val="{"/>
                        <m:endChr m:val="}"/>
                        <m:ctrlPr>
                          <a:rPr lang="es-ES" sz="2800" i="1">
                            <a:latin typeface="Cambria Math" panose="02040503050406030204" pitchFamily="18" charset="0"/>
                          </a:rPr>
                        </m:ctrlPr>
                      </m:dPr>
                      <m:e>
                        <m:sSub>
                          <m:sSubPr>
                            <m:ctrlPr>
                              <a:rPr lang="es-ES" sz="2800" i="1">
                                <a:latin typeface="Cambria Math" panose="02040503050406030204" pitchFamily="18" charset="0"/>
                              </a:rPr>
                            </m:ctrlPr>
                          </m:sSubPr>
                          <m:e>
                            <m:r>
                              <a:rPr lang="es-ES" sz="2800" i="1">
                                <a:latin typeface="Cambria Math" panose="02040503050406030204" pitchFamily="18" charset="0"/>
                              </a:rPr>
                              <m:t>𝑃</m:t>
                            </m:r>
                          </m:e>
                          <m:sub>
                            <m:r>
                              <a:rPr lang="es-ES" sz="2800" i="1">
                                <a:latin typeface="Cambria Math" panose="02040503050406030204" pitchFamily="18" charset="0"/>
                              </a:rPr>
                              <m:t>𝑛</m:t>
                            </m:r>
                          </m:sub>
                        </m:sSub>
                        <m:sSub>
                          <m:sSubPr>
                            <m:ctrlPr>
                              <a:rPr lang="es-ES" sz="2800" i="1">
                                <a:latin typeface="Cambria Math" panose="02040503050406030204" pitchFamily="18" charset="0"/>
                              </a:rPr>
                            </m:ctrlPr>
                          </m:sSubPr>
                          <m:e>
                            <m:r>
                              <a:rPr lang="es-ES" sz="2800" i="1">
                                <a:latin typeface="Cambria Math" panose="02040503050406030204" pitchFamily="18" charset="0"/>
                              </a:rPr>
                              <m:t>,</m:t>
                            </m:r>
                            <m:r>
                              <a:rPr lang="es-ES" sz="2800" i="1">
                                <a:latin typeface="Cambria Math" panose="02040503050406030204" pitchFamily="18" charset="0"/>
                              </a:rPr>
                              <m:t>𝑡</m:t>
                            </m:r>
                          </m:e>
                          <m:sub>
                            <m:r>
                              <a:rPr lang="es-ES" sz="2800" i="1">
                                <a:latin typeface="Cambria Math" panose="02040503050406030204" pitchFamily="18" charset="0"/>
                              </a:rPr>
                              <m:t>𝑛</m:t>
                            </m:r>
                          </m:sub>
                        </m:sSub>
                      </m:e>
                    </m:d>
                  </m:oMath>
                </a14:m>
                <a:endParaRPr lang="es-ES" sz="2800" dirty="0"/>
              </a:p>
              <a:p>
                <a:r>
                  <a:rPr lang="es-ES" sz="2800" dirty="0"/>
                  <a:t>s= salida de la red; t=target</a:t>
                </a:r>
              </a:p>
              <a:p>
                <a:r>
                  <a:rPr lang="es-ES" sz="2800" dirty="0"/>
                  <a:t>Error total </a:t>
                </a:r>
              </a:p>
              <a:p>
                <a:r>
                  <a:rPr lang="es-ES" sz="2800" dirty="0"/>
                  <a:t>Minimizar error de forma iterativa</a:t>
                </a:r>
              </a:p>
              <a:p>
                <a:r>
                  <a:rPr lang="es-ES" sz="2800" b="1" dirty="0"/>
                  <a:t>Algoritmo gradiente descendente</a:t>
                </a:r>
              </a:p>
              <a:p>
                <a:endParaRPr lang="es-ES" sz="2800" dirty="0"/>
              </a:p>
              <a:p>
                <a:endParaRPr lang="es-ES" sz="2800" dirty="0"/>
              </a:p>
              <a:p>
                <a:r>
                  <a:rPr lang="el-GR" sz="2800" dirty="0"/>
                  <a:t>α</a:t>
                </a:r>
                <a:r>
                  <a:rPr lang="es-ES" sz="2800" dirty="0"/>
                  <a:t> en (0,1) factor de aprendizaje</a:t>
                </a:r>
              </a:p>
              <a:p>
                <a:endParaRPr lang="es-ES" dirty="0"/>
              </a:p>
              <a:p>
                <a:endParaRPr lang="es-ES" dirty="0"/>
              </a:p>
              <a:p>
                <a:endParaRPr lang="es-ES" dirty="0"/>
              </a:p>
              <a:p>
                <a:endParaRPr lang="es-ES" dirty="0"/>
              </a:p>
            </p:txBody>
          </p:sp>
        </mc:Choice>
        <mc:Fallback xmlns="">
          <p:sp>
            <p:nvSpPr>
              <p:cNvPr id="3" name="Marcador de contenido 2">
                <a:extLst>
                  <a:ext uri="{FF2B5EF4-FFF2-40B4-BE49-F238E27FC236}">
                    <a16:creationId xmlns:a16="http://schemas.microsoft.com/office/drawing/2014/main" id="{F30ABC82-D657-434F-8821-A18CF7A0465A}"/>
                  </a:ext>
                </a:extLst>
              </p:cNvPr>
              <p:cNvSpPr>
                <a:spLocks noGrp="1" noRot="1" noChangeAspect="1" noMove="1" noResize="1" noEditPoints="1" noAdjustHandles="1" noChangeArrowheads="1" noChangeShapeType="1" noTextEdit="1"/>
              </p:cNvSpPr>
              <p:nvPr>
                <p:ph idx="1"/>
              </p:nvPr>
            </p:nvSpPr>
            <p:spPr>
              <a:blipFill>
                <a:blip r:embed="rId4"/>
                <a:stretch>
                  <a:fillRect l="-1333" t="-1348"/>
                </a:stretch>
              </a:blipFill>
            </p:spPr>
            <p:txBody>
              <a:bodyPr/>
              <a:lstStyle/>
              <a:p>
                <a:r>
                  <a:rPr lang="es-ES">
                    <a:noFill/>
                  </a:rPr>
                  <a:t> </a:t>
                </a:r>
              </a:p>
            </p:txBody>
          </p:sp>
        </mc:Fallback>
      </mc:AlternateContent>
      <p:graphicFrame>
        <p:nvGraphicFramePr>
          <p:cNvPr id="4" name="Objeto 3">
            <a:extLst>
              <a:ext uri="{FF2B5EF4-FFF2-40B4-BE49-F238E27FC236}">
                <a16:creationId xmlns:a16="http://schemas.microsoft.com/office/drawing/2014/main" id="{0D201286-F626-4C8F-89FF-80E5EE946515}"/>
              </a:ext>
            </a:extLst>
          </p:cNvPr>
          <p:cNvGraphicFramePr>
            <a:graphicFrameLocks noChangeAspect="1"/>
          </p:cNvGraphicFramePr>
          <p:nvPr>
            <p:extLst>
              <p:ext uri="{D42A27DB-BD31-4B8C-83A1-F6EECF244321}">
                <p14:modId xmlns:p14="http://schemas.microsoft.com/office/powerpoint/2010/main" val="3377044010"/>
              </p:ext>
            </p:extLst>
          </p:nvPr>
        </p:nvGraphicFramePr>
        <p:xfrm>
          <a:off x="2384425" y="2565400"/>
          <a:ext cx="3544888" cy="576263"/>
        </p:xfrm>
        <a:graphic>
          <a:graphicData uri="http://schemas.openxmlformats.org/presentationml/2006/ole">
            <mc:AlternateContent xmlns:mc="http://schemas.openxmlformats.org/markup-compatibility/2006">
              <mc:Choice xmlns:v="urn:schemas-microsoft-com:vml" Requires="v">
                <p:oleObj spid="_x0000_s23459" name="Equation" r:id="rId5" imgW="2031840" imgH="330120" progId="Equation.DSMT4">
                  <p:embed/>
                </p:oleObj>
              </mc:Choice>
              <mc:Fallback>
                <p:oleObj name="Equation" r:id="rId5" imgW="2031840" imgH="330120" progId="Equation.DSMT4">
                  <p:embed/>
                  <p:pic>
                    <p:nvPicPr>
                      <p:cNvPr id="0" name=""/>
                      <p:cNvPicPr/>
                      <p:nvPr/>
                    </p:nvPicPr>
                    <p:blipFill>
                      <a:blip r:embed="rId6"/>
                      <a:stretch>
                        <a:fillRect/>
                      </a:stretch>
                    </p:blipFill>
                    <p:spPr>
                      <a:xfrm>
                        <a:off x="2384425" y="2565400"/>
                        <a:ext cx="3544888" cy="576263"/>
                      </a:xfrm>
                      <a:prstGeom prst="rect">
                        <a:avLst/>
                      </a:prstGeom>
                    </p:spPr>
                  </p:pic>
                </p:oleObj>
              </mc:Fallback>
            </mc:AlternateContent>
          </a:graphicData>
        </a:graphic>
      </p:graphicFrame>
      <p:graphicFrame>
        <p:nvGraphicFramePr>
          <p:cNvPr id="5" name="Objeto 4">
            <a:extLst>
              <a:ext uri="{FF2B5EF4-FFF2-40B4-BE49-F238E27FC236}">
                <a16:creationId xmlns:a16="http://schemas.microsoft.com/office/drawing/2014/main" id="{5C9F36D2-67BA-4A5D-A436-8BD5E083B5C6}"/>
              </a:ext>
            </a:extLst>
          </p:cNvPr>
          <p:cNvGraphicFramePr>
            <a:graphicFrameLocks noChangeAspect="1"/>
          </p:cNvGraphicFramePr>
          <p:nvPr>
            <p:extLst>
              <p:ext uri="{D42A27DB-BD31-4B8C-83A1-F6EECF244321}">
                <p14:modId xmlns:p14="http://schemas.microsoft.com/office/powerpoint/2010/main" val="3385749832"/>
              </p:ext>
            </p:extLst>
          </p:nvPr>
        </p:nvGraphicFramePr>
        <p:xfrm>
          <a:off x="1087438" y="4292600"/>
          <a:ext cx="3732212" cy="733425"/>
        </p:xfrm>
        <a:graphic>
          <a:graphicData uri="http://schemas.openxmlformats.org/presentationml/2006/ole">
            <mc:AlternateContent xmlns:mc="http://schemas.openxmlformats.org/markup-compatibility/2006">
              <mc:Choice xmlns:v="urn:schemas-microsoft-com:vml" Requires="v">
                <p:oleObj spid="_x0000_s23460" name="Equation" r:id="rId7" imgW="2133360" imgH="419040" progId="Equation.DSMT4">
                  <p:embed/>
                </p:oleObj>
              </mc:Choice>
              <mc:Fallback>
                <p:oleObj name="Equation" r:id="rId7" imgW="2133360" imgH="419040" progId="Equation.DSMT4">
                  <p:embed/>
                  <p:pic>
                    <p:nvPicPr>
                      <p:cNvPr id="0" name=""/>
                      <p:cNvPicPr/>
                      <p:nvPr/>
                    </p:nvPicPr>
                    <p:blipFill>
                      <a:blip r:embed="rId8"/>
                      <a:stretch>
                        <a:fillRect/>
                      </a:stretch>
                    </p:blipFill>
                    <p:spPr>
                      <a:xfrm>
                        <a:off x="1087438" y="4292600"/>
                        <a:ext cx="3732212" cy="733425"/>
                      </a:xfrm>
                      <a:prstGeom prst="rect">
                        <a:avLst/>
                      </a:prstGeom>
                    </p:spPr>
                  </p:pic>
                </p:oleObj>
              </mc:Fallback>
            </mc:AlternateContent>
          </a:graphicData>
        </a:graphic>
      </p:graphicFrame>
      <p:pic>
        <p:nvPicPr>
          <p:cNvPr id="6" name="Imagen 5">
            <a:extLst>
              <a:ext uri="{FF2B5EF4-FFF2-40B4-BE49-F238E27FC236}">
                <a16:creationId xmlns:a16="http://schemas.microsoft.com/office/drawing/2014/main" id="{5F2598CB-F577-4F4C-96F5-9B1770DD05A8}"/>
              </a:ext>
            </a:extLst>
          </p:cNvPr>
          <p:cNvPicPr>
            <a:picLocks noChangeAspect="1"/>
          </p:cNvPicPr>
          <p:nvPr/>
        </p:nvPicPr>
        <p:blipFill>
          <a:blip r:embed="rId9"/>
          <a:stretch>
            <a:fillRect/>
          </a:stretch>
        </p:blipFill>
        <p:spPr>
          <a:xfrm>
            <a:off x="5868144" y="3137344"/>
            <a:ext cx="3111117" cy="3171381"/>
          </a:xfrm>
          <a:prstGeom prst="rect">
            <a:avLst/>
          </a:prstGeom>
        </p:spPr>
      </p:pic>
      <p:sp>
        <p:nvSpPr>
          <p:cNvPr id="7" name="Marcador de pie de página 6">
            <a:extLst>
              <a:ext uri="{FF2B5EF4-FFF2-40B4-BE49-F238E27FC236}">
                <a16:creationId xmlns:a16="http://schemas.microsoft.com/office/drawing/2014/main" id="{D127667B-8B51-48F0-B19E-C6000496478B}"/>
              </a:ext>
            </a:extLst>
          </p:cNvPr>
          <p:cNvSpPr>
            <a:spLocks noGrp="1"/>
          </p:cNvSpPr>
          <p:nvPr>
            <p:ph type="ftr" sz="quarter" idx="11"/>
          </p:nvPr>
        </p:nvSpPr>
        <p:spPr/>
        <p:txBody>
          <a:bodyPr/>
          <a:lstStyle/>
          <a:p>
            <a:r>
              <a:rPr lang="es-ES"/>
              <a:t>Fernando Fernández Rodríguez (ULPGC)</a:t>
            </a:r>
          </a:p>
        </p:txBody>
      </p:sp>
      <p:sp>
        <p:nvSpPr>
          <p:cNvPr id="8" name="Marcador de número de diapositiva 7">
            <a:extLst>
              <a:ext uri="{FF2B5EF4-FFF2-40B4-BE49-F238E27FC236}">
                <a16:creationId xmlns:a16="http://schemas.microsoft.com/office/drawing/2014/main" id="{D1CF6677-94FD-4470-BDB1-AA3CBA903446}"/>
              </a:ext>
            </a:extLst>
          </p:cNvPr>
          <p:cNvSpPr>
            <a:spLocks noGrp="1"/>
          </p:cNvSpPr>
          <p:nvPr>
            <p:ph type="sldNum" sz="quarter" idx="12"/>
          </p:nvPr>
        </p:nvSpPr>
        <p:spPr/>
        <p:txBody>
          <a:bodyPr/>
          <a:lstStyle/>
          <a:p>
            <a:fld id="{D62E4E2B-6C83-4C79-B545-67C46A76D299}" type="slidenum">
              <a:rPr lang="es-ES" smtClean="0"/>
              <a:t>6</a:t>
            </a:fld>
            <a:endParaRPr lang="es-ES"/>
          </a:p>
        </p:txBody>
      </p:sp>
    </p:spTree>
    <p:extLst>
      <p:ext uri="{BB962C8B-B14F-4D97-AF65-F5344CB8AC3E}">
        <p14:creationId xmlns:p14="http://schemas.microsoft.com/office/powerpoint/2010/main" val="20907668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191769-E10E-4218-B910-BFFF2641F185}"/>
              </a:ext>
            </a:extLst>
          </p:cNvPr>
          <p:cNvSpPr>
            <a:spLocks noGrp="1"/>
          </p:cNvSpPr>
          <p:nvPr>
            <p:ph type="title"/>
          </p:nvPr>
        </p:nvSpPr>
        <p:spPr/>
        <p:txBody>
          <a:bodyPr>
            <a:normAutofit fontScale="90000"/>
          </a:bodyPr>
          <a:lstStyle/>
          <a:p>
            <a:r>
              <a:rPr lang="es-ES" dirty="0"/>
              <a:t>APRENDIENDO EL CUADRADO DE LA MEDIA (</a:t>
            </a:r>
            <a:r>
              <a:rPr lang="es-ES" dirty="0">
                <a:solidFill>
                  <a:srgbClr val="FF0000"/>
                </a:solidFill>
              </a:rPr>
              <a:t>R</a:t>
            </a:r>
            <a:r>
              <a:rPr lang="es-ES" dirty="0"/>
              <a:t>)</a:t>
            </a:r>
          </a:p>
        </p:txBody>
      </p:sp>
      <p:sp>
        <p:nvSpPr>
          <p:cNvPr id="3" name="Marcador de contenido 2">
            <a:extLst>
              <a:ext uri="{FF2B5EF4-FFF2-40B4-BE49-F238E27FC236}">
                <a16:creationId xmlns:a16="http://schemas.microsoft.com/office/drawing/2014/main" id="{FEF1BCAD-BC48-4916-BB98-EED8370D877E}"/>
              </a:ext>
            </a:extLst>
          </p:cNvPr>
          <p:cNvSpPr>
            <a:spLocks noGrp="1"/>
          </p:cNvSpPr>
          <p:nvPr>
            <p:ph idx="1"/>
          </p:nvPr>
        </p:nvSpPr>
        <p:spPr/>
        <p:txBody>
          <a:bodyPr>
            <a:normAutofit fontScale="92500" lnSpcReduction="10000"/>
          </a:bodyPr>
          <a:lstStyle/>
          <a:p>
            <a:r>
              <a:rPr lang="es-ES" sz="2400" dirty="0" err="1"/>
              <a:t>NRows</a:t>
            </a:r>
            <a:r>
              <a:rPr lang="es-ES" sz="2400" dirty="0"/>
              <a:t>=500</a:t>
            </a:r>
          </a:p>
          <a:p>
            <a:r>
              <a:rPr lang="es-ES" sz="2400" dirty="0" err="1"/>
              <a:t>NCols</a:t>
            </a:r>
            <a:r>
              <a:rPr lang="es-ES" sz="2400" dirty="0"/>
              <a:t>=5 </a:t>
            </a:r>
          </a:p>
          <a:p>
            <a:r>
              <a:rPr lang="es-ES" sz="2400" dirty="0" err="1"/>
              <a:t>xin</a:t>
            </a:r>
            <a:r>
              <a:rPr lang="es-ES" sz="2400" dirty="0"/>
              <a:t>=</a:t>
            </a:r>
            <a:r>
              <a:rPr lang="es-ES" sz="2400" dirty="0" err="1"/>
              <a:t>matrix</a:t>
            </a:r>
            <a:r>
              <a:rPr lang="es-ES" sz="2400" dirty="0"/>
              <a:t>(</a:t>
            </a:r>
            <a:r>
              <a:rPr lang="es-ES" sz="2400" dirty="0" err="1"/>
              <a:t>runif</a:t>
            </a:r>
            <a:r>
              <a:rPr lang="es-ES" sz="2400" dirty="0"/>
              <a:t>(</a:t>
            </a:r>
            <a:r>
              <a:rPr lang="es-ES" sz="2400" dirty="0" err="1"/>
              <a:t>NCols</a:t>
            </a:r>
            <a:r>
              <a:rPr lang="es-ES" sz="2400" dirty="0"/>
              <a:t>*</a:t>
            </a:r>
            <a:r>
              <a:rPr lang="es-ES" sz="2400" dirty="0" err="1"/>
              <a:t>NRows</a:t>
            </a:r>
            <a:r>
              <a:rPr lang="es-ES" sz="2400" dirty="0"/>
              <a:t>), </a:t>
            </a:r>
            <a:r>
              <a:rPr lang="es-ES" sz="2400" dirty="0" err="1"/>
              <a:t>nrow</a:t>
            </a:r>
            <a:r>
              <a:rPr lang="es-ES" sz="2400" dirty="0"/>
              <a:t>=</a:t>
            </a:r>
            <a:r>
              <a:rPr lang="es-ES" sz="2400" dirty="0" err="1"/>
              <a:t>NRows</a:t>
            </a:r>
            <a:r>
              <a:rPr lang="es-ES" sz="2400" dirty="0"/>
              <a:t>)</a:t>
            </a:r>
          </a:p>
          <a:p>
            <a:r>
              <a:rPr lang="es-ES" sz="2400" dirty="0" err="1"/>
              <a:t>xout</a:t>
            </a:r>
            <a:r>
              <a:rPr lang="es-ES" sz="2400" dirty="0"/>
              <a:t>=</a:t>
            </a:r>
            <a:r>
              <a:rPr lang="es-ES" sz="2400" dirty="0" err="1"/>
              <a:t>rowMeans</a:t>
            </a:r>
            <a:r>
              <a:rPr lang="es-ES" sz="2400" dirty="0"/>
              <a:t>(</a:t>
            </a:r>
            <a:r>
              <a:rPr lang="es-ES" sz="2400" dirty="0" err="1"/>
              <a:t>xin</a:t>
            </a:r>
            <a:r>
              <a:rPr lang="es-ES" sz="2400" dirty="0"/>
              <a:t>)^2</a:t>
            </a:r>
          </a:p>
          <a:p>
            <a:endParaRPr lang="es-ES" sz="2400" dirty="0"/>
          </a:p>
          <a:p>
            <a:r>
              <a:rPr lang="es-ES" sz="2400" dirty="0"/>
              <a:t>###Aleatorizar conjuntos de entrenamiento y validación (test)###</a:t>
            </a:r>
          </a:p>
          <a:p>
            <a:r>
              <a:rPr lang="es-ES" sz="2400" dirty="0"/>
              <a:t>indexes = </a:t>
            </a:r>
            <a:r>
              <a:rPr lang="es-ES" sz="2400" dirty="0" err="1"/>
              <a:t>sample</a:t>
            </a:r>
            <a:r>
              <a:rPr lang="es-ES" sz="2400" dirty="0"/>
              <a:t>(1:nrow(</a:t>
            </a:r>
            <a:r>
              <a:rPr lang="es-ES" sz="2400" dirty="0" err="1"/>
              <a:t>xin</a:t>
            </a:r>
            <a:r>
              <a:rPr lang="es-ES" sz="2400" dirty="0"/>
              <a:t>), </a:t>
            </a:r>
            <a:r>
              <a:rPr lang="es-ES" sz="2400" dirty="0" err="1"/>
              <a:t>size</a:t>
            </a:r>
            <a:r>
              <a:rPr lang="es-ES" sz="2400" dirty="0"/>
              <a:t>=(0.6*</a:t>
            </a:r>
            <a:r>
              <a:rPr lang="es-ES" sz="2400" dirty="0" err="1"/>
              <a:t>nrow</a:t>
            </a:r>
            <a:r>
              <a:rPr lang="es-ES" sz="2400" dirty="0"/>
              <a:t>(</a:t>
            </a:r>
            <a:r>
              <a:rPr lang="es-ES" sz="2400" dirty="0" err="1"/>
              <a:t>xin</a:t>
            </a:r>
            <a:r>
              <a:rPr lang="es-ES" sz="2400" dirty="0"/>
              <a:t>)))</a:t>
            </a:r>
          </a:p>
          <a:p>
            <a:endParaRPr lang="es-ES" sz="2400" dirty="0"/>
          </a:p>
          <a:p>
            <a:r>
              <a:rPr lang="es-ES" sz="2400" dirty="0" err="1"/>
              <a:t>trainxin</a:t>
            </a:r>
            <a:r>
              <a:rPr lang="es-ES" sz="2400" dirty="0"/>
              <a:t> = </a:t>
            </a:r>
            <a:r>
              <a:rPr lang="es-ES" sz="2400" dirty="0" err="1"/>
              <a:t>xin</a:t>
            </a:r>
            <a:r>
              <a:rPr lang="es-ES" sz="2400" dirty="0"/>
              <a:t>[indexes,]  #conjunto entrenamiento entradas</a:t>
            </a:r>
          </a:p>
          <a:p>
            <a:r>
              <a:rPr lang="es-ES" sz="2400" dirty="0" err="1"/>
              <a:t>trainxout</a:t>
            </a:r>
            <a:r>
              <a:rPr lang="es-ES" sz="2400" dirty="0"/>
              <a:t> = </a:t>
            </a:r>
            <a:r>
              <a:rPr lang="es-ES" sz="2400" dirty="0" err="1"/>
              <a:t>xout</a:t>
            </a:r>
            <a:r>
              <a:rPr lang="es-ES" sz="2400" dirty="0"/>
              <a:t>[indexes]  #conjunto entrenamiento salidas</a:t>
            </a:r>
          </a:p>
          <a:p>
            <a:r>
              <a:rPr lang="es-ES" sz="2400" dirty="0" err="1"/>
              <a:t>testxin</a:t>
            </a:r>
            <a:r>
              <a:rPr lang="es-ES" sz="2400" dirty="0"/>
              <a:t> = </a:t>
            </a:r>
            <a:r>
              <a:rPr lang="es-ES" sz="2400" dirty="0" err="1"/>
              <a:t>xin</a:t>
            </a:r>
            <a:r>
              <a:rPr lang="es-ES" sz="2400" dirty="0"/>
              <a:t>[-indexes,]     #conjunto test entradas</a:t>
            </a:r>
          </a:p>
          <a:p>
            <a:r>
              <a:rPr lang="es-ES" sz="2400" dirty="0" err="1"/>
              <a:t>testxout</a:t>
            </a:r>
            <a:r>
              <a:rPr lang="es-ES" sz="2400" dirty="0"/>
              <a:t> = </a:t>
            </a:r>
            <a:r>
              <a:rPr lang="es-ES" sz="2400" dirty="0" err="1"/>
              <a:t>xout</a:t>
            </a:r>
            <a:r>
              <a:rPr lang="es-ES" sz="2400" dirty="0"/>
              <a:t>[-indexes]  #conjunto test salidas</a:t>
            </a:r>
          </a:p>
          <a:p>
            <a:endParaRPr lang="es-ES" sz="2400" dirty="0"/>
          </a:p>
        </p:txBody>
      </p:sp>
      <p:sp>
        <p:nvSpPr>
          <p:cNvPr id="4" name="Marcador de pie de página 3">
            <a:extLst>
              <a:ext uri="{FF2B5EF4-FFF2-40B4-BE49-F238E27FC236}">
                <a16:creationId xmlns:a16="http://schemas.microsoft.com/office/drawing/2014/main" id="{90797871-CC2F-49A5-B11B-5BA1A97AF218}"/>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40FEF6A9-3B1E-446F-9386-F09C15CA3413}"/>
              </a:ext>
            </a:extLst>
          </p:cNvPr>
          <p:cNvSpPr>
            <a:spLocks noGrp="1"/>
          </p:cNvSpPr>
          <p:nvPr>
            <p:ph type="sldNum" sz="quarter" idx="12"/>
          </p:nvPr>
        </p:nvSpPr>
        <p:spPr/>
        <p:txBody>
          <a:bodyPr/>
          <a:lstStyle/>
          <a:p>
            <a:fld id="{D62E4E2B-6C83-4C79-B545-67C46A76D299}" type="slidenum">
              <a:rPr lang="es-ES" smtClean="0"/>
              <a:t>60</a:t>
            </a:fld>
            <a:endParaRPr lang="es-ES"/>
          </a:p>
        </p:txBody>
      </p:sp>
    </p:spTree>
    <p:extLst>
      <p:ext uri="{BB962C8B-B14F-4D97-AF65-F5344CB8AC3E}">
        <p14:creationId xmlns:p14="http://schemas.microsoft.com/office/powerpoint/2010/main" val="21103270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970194-15D3-4ADA-85EA-A44877B10685}"/>
              </a:ext>
            </a:extLst>
          </p:cNvPr>
          <p:cNvSpPr>
            <a:spLocks noGrp="1"/>
          </p:cNvSpPr>
          <p:nvPr>
            <p:ph type="title"/>
          </p:nvPr>
        </p:nvSpPr>
        <p:spPr/>
        <p:txBody>
          <a:bodyPr>
            <a:normAutofit fontScale="90000"/>
          </a:bodyPr>
          <a:lstStyle/>
          <a:p>
            <a:r>
              <a:rPr lang="es-ES" dirty="0"/>
              <a:t>APRENDIENDO EL CUADRADO DE LA MEDIA (ENTRENAR LA RED) (</a:t>
            </a:r>
            <a:r>
              <a:rPr lang="es-ES" dirty="0">
                <a:solidFill>
                  <a:srgbClr val="FF0000"/>
                </a:solidFill>
              </a:rPr>
              <a:t>R</a:t>
            </a:r>
            <a:r>
              <a:rPr lang="es-ES" dirty="0"/>
              <a:t>)</a:t>
            </a:r>
          </a:p>
        </p:txBody>
      </p:sp>
      <p:sp>
        <p:nvSpPr>
          <p:cNvPr id="3" name="Marcador de contenido 2">
            <a:extLst>
              <a:ext uri="{FF2B5EF4-FFF2-40B4-BE49-F238E27FC236}">
                <a16:creationId xmlns:a16="http://schemas.microsoft.com/office/drawing/2014/main" id="{1BC7EA38-0C24-4F8C-B469-D39DF076279C}"/>
              </a:ext>
            </a:extLst>
          </p:cNvPr>
          <p:cNvSpPr>
            <a:spLocks noGrp="1"/>
          </p:cNvSpPr>
          <p:nvPr>
            <p:ph idx="1"/>
          </p:nvPr>
        </p:nvSpPr>
        <p:spPr>
          <a:xfrm>
            <a:off x="457200" y="1600200"/>
            <a:ext cx="8229600" cy="4756150"/>
          </a:xfrm>
        </p:spPr>
        <p:txBody>
          <a:bodyPr>
            <a:normAutofit fontScale="70000" lnSpcReduction="20000"/>
          </a:bodyPr>
          <a:lstStyle/>
          <a:p>
            <a:pPr marL="0" indent="0">
              <a:buNone/>
            </a:pPr>
            <a:r>
              <a:rPr lang="es-ES" sz="3400" dirty="0" err="1"/>
              <a:t>library</a:t>
            </a:r>
            <a:r>
              <a:rPr lang="es-ES" sz="3400" dirty="0"/>
              <a:t>(</a:t>
            </a:r>
            <a:r>
              <a:rPr lang="es-ES" sz="3400" dirty="0" err="1"/>
              <a:t>nnet</a:t>
            </a:r>
            <a:r>
              <a:rPr lang="es-ES" sz="3400" dirty="0"/>
              <a:t>)     ### Instalar la </a:t>
            </a:r>
            <a:r>
              <a:rPr lang="es-ES" sz="3400" dirty="0" err="1"/>
              <a:t>libreria</a:t>
            </a:r>
            <a:r>
              <a:rPr lang="es-ES" sz="3400" dirty="0"/>
              <a:t> </a:t>
            </a:r>
            <a:r>
              <a:rPr lang="es-ES" sz="3400" dirty="0" err="1"/>
              <a:t>nnet</a:t>
            </a:r>
            <a:endParaRPr lang="es-ES" sz="3400" dirty="0"/>
          </a:p>
          <a:p>
            <a:pPr marL="0" indent="0">
              <a:buNone/>
            </a:pPr>
            <a:r>
              <a:rPr lang="es-ES" sz="3400" dirty="0" err="1"/>
              <a:t>myNet</a:t>
            </a:r>
            <a:r>
              <a:rPr lang="es-ES" sz="3400" dirty="0"/>
              <a:t>=</a:t>
            </a:r>
            <a:r>
              <a:rPr lang="es-ES" sz="3400" dirty="0" err="1"/>
              <a:t>nnet</a:t>
            </a:r>
            <a:r>
              <a:rPr lang="es-ES" sz="3400" dirty="0"/>
              <a:t>(</a:t>
            </a:r>
            <a:r>
              <a:rPr lang="es-ES" sz="3400" dirty="0" err="1"/>
              <a:t>trainxin,trainxout</a:t>
            </a:r>
            <a:r>
              <a:rPr lang="es-ES" sz="3400" dirty="0"/>
              <a:t>, </a:t>
            </a:r>
            <a:r>
              <a:rPr lang="es-ES" sz="3400" dirty="0" err="1"/>
              <a:t>size</a:t>
            </a:r>
            <a:r>
              <a:rPr lang="es-ES" sz="3400" dirty="0"/>
              <a:t> = 10, </a:t>
            </a:r>
            <a:r>
              <a:rPr lang="es-ES" sz="3400" dirty="0" err="1">
                <a:solidFill>
                  <a:srgbClr val="FF0000"/>
                </a:solidFill>
              </a:rPr>
              <a:t>softmax</a:t>
            </a:r>
            <a:r>
              <a:rPr lang="es-ES" sz="3400" dirty="0">
                <a:solidFill>
                  <a:srgbClr val="FF0000"/>
                </a:solidFill>
              </a:rPr>
              <a:t> = FALSE</a:t>
            </a:r>
            <a:r>
              <a:rPr lang="es-ES" sz="3400" dirty="0"/>
              <a:t>, </a:t>
            </a:r>
            <a:r>
              <a:rPr lang="es-ES" sz="3400" dirty="0" err="1"/>
              <a:t>maxit</a:t>
            </a:r>
            <a:r>
              <a:rPr lang="es-ES" sz="3400" dirty="0"/>
              <a:t>= 1000, </a:t>
            </a:r>
            <a:r>
              <a:rPr lang="es-ES" sz="3400" dirty="0" err="1"/>
              <a:t>abstol</a:t>
            </a:r>
            <a:r>
              <a:rPr lang="es-ES" sz="3400" dirty="0"/>
              <a:t>=1e-10)  #Entrenar la red</a:t>
            </a:r>
          </a:p>
          <a:p>
            <a:pPr marL="0" indent="0">
              <a:buNone/>
            </a:pPr>
            <a:endParaRPr lang="es-ES" sz="3400" dirty="0"/>
          </a:p>
          <a:p>
            <a:pPr marL="0" indent="0">
              <a:buNone/>
            </a:pPr>
            <a:r>
              <a:rPr lang="es-ES" sz="3400" dirty="0"/>
              <a:t>###PREDICCIÓN</a:t>
            </a:r>
          </a:p>
          <a:p>
            <a:pPr marL="0" indent="0">
              <a:buNone/>
            </a:pPr>
            <a:r>
              <a:rPr lang="es-ES" sz="3400" dirty="0"/>
              <a:t>z=c(0.1,0.2,0.3,0.4,0.5)</a:t>
            </a:r>
          </a:p>
          <a:p>
            <a:pPr marL="0" indent="0">
              <a:buNone/>
            </a:pPr>
            <a:r>
              <a:rPr lang="es-ES" sz="3400" dirty="0"/>
              <a:t>resultado= </a:t>
            </a:r>
            <a:r>
              <a:rPr lang="es-ES" sz="3400" dirty="0" err="1"/>
              <a:t>predict</a:t>
            </a:r>
            <a:r>
              <a:rPr lang="es-ES" sz="3400" dirty="0"/>
              <a:t>(</a:t>
            </a:r>
            <a:r>
              <a:rPr lang="es-ES" sz="3400" dirty="0" err="1"/>
              <a:t>myNet,z</a:t>
            </a:r>
            <a:r>
              <a:rPr lang="es-ES" sz="3400" dirty="0"/>
              <a:t>)  #</a:t>
            </a:r>
            <a:r>
              <a:rPr lang="es-ES" sz="3400" dirty="0" err="1"/>
              <a:t>valor_verdadero</a:t>
            </a:r>
            <a:r>
              <a:rPr lang="es-ES" sz="3400" dirty="0"/>
              <a:t>= 0.0900  </a:t>
            </a:r>
            <a:r>
              <a:rPr lang="pl-PL" sz="3400" dirty="0"/>
              <a:t> </a:t>
            </a:r>
            <a:r>
              <a:rPr lang="es-ES" sz="3400" dirty="0"/>
              <a:t>(</a:t>
            </a:r>
            <a:r>
              <a:rPr lang="pl-PL" sz="3400" dirty="0"/>
              <a:t>mean(z)^2</a:t>
            </a:r>
            <a:r>
              <a:rPr lang="es-ES" sz="3400" dirty="0"/>
              <a:t>) </a:t>
            </a:r>
          </a:p>
          <a:p>
            <a:pPr marL="0" indent="0">
              <a:buNone/>
            </a:pPr>
            <a:endParaRPr lang="es-ES" sz="3400" dirty="0"/>
          </a:p>
          <a:p>
            <a:pPr marL="0" indent="0">
              <a:buNone/>
            </a:pPr>
            <a:r>
              <a:rPr lang="es-ES" sz="3400" dirty="0"/>
              <a:t>###Medición de error y precisión</a:t>
            </a:r>
          </a:p>
          <a:p>
            <a:pPr marL="0" indent="0">
              <a:buNone/>
            </a:pPr>
            <a:r>
              <a:rPr lang="es-ES" sz="3400" dirty="0" err="1"/>
              <a:t>predi</a:t>
            </a:r>
            <a:r>
              <a:rPr lang="es-ES" sz="3400" dirty="0"/>
              <a:t>=</a:t>
            </a:r>
            <a:r>
              <a:rPr lang="es-ES" sz="3400" dirty="0" err="1"/>
              <a:t>predict</a:t>
            </a:r>
            <a:r>
              <a:rPr lang="es-ES" sz="3400" dirty="0"/>
              <a:t>(</a:t>
            </a:r>
            <a:r>
              <a:rPr lang="es-ES" sz="3400" dirty="0" err="1"/>
              <a:t>myNet,testxin</a:t>
            </a:r>
            <a:r>
              <a:rPr lang="es-ES" sz="3400" dirty="0"/>
              <a:t>)</a:t>
            </a:r>
          </a:p>
          <a:p>
            <a:pPr marL="0" indent="0">
              <a:buNone/>
            </a:pPr>
            <a:r>
              <a:rPr lang="es-ES" sz="3400" dirty="0"/>
              <a:t>Table1&lt;-</a:t>
            </a:r>
            <a:r>
              <a:rPr lang="es-ES" sz="3400" dirty="0" err="1"/>
              <a:t>abs</a:t>
            </a:r>
            <a:r>
              <a:rPr lang="es-ES" sz="3400" dirty="0"/>
              <a:t>(</a:t>
            </a:r>
            <a:r>
              <a:rPr lang="es-ES" sz="3400" dirty="0" err="1"/>
              <a:t>predi-testxout</a:t>
            </a:r>
            <a:r>
              <a:rPr lang="es-ES" sz="3400" dirty="0"/>
              <a:t>)</a:t>
            </a:r>
          </a:p>
          <a:p>
            <a:pPr marL="0" indent="0">
              <a:buNone/>
            </a:pPr>
            <a:r>
              <a:rPr lang="es-ES" sz="3400" dirty="0"/>
              <a:t>Error&lt;-(sum(Table1)/2)/</a:t>
            </a:r>
            <a:r>
              <a:rPr lang="es-ES" sz="3400" dirty="0" err="1"/>
              <a:t>nrow</a:t>
            </a:r>
            <a:r>
              <a:rPr lang="es-ES" sz="3400" dirty="0"/>
              <a:t>(Table1)</a:t>
            </a:r>
          </a:p>
          <a:p>
            <a:pPr marL="0" indent="0">
              <a:buNone/>
            </a:pPr>
            <a:endParaRPr lang="fr-FR" sz="3400" dirty="0"/>
          </a:p>
          <a:p>
            <a:endParaRPr lang="es-ES" dirty="0"/>
          </a:p>
          <a:p>
            <a:endParaRPr lang="es-ES" dirty="0"/>
          </a:p>
        </p:txBody>
      </p:sp>
      <p:sp>
        <p:nvSpPr>
          <p:cNvPr id="4" name="Marcador de pie de página 3">
            <a:extLst>
              <a:ext uri="{FF2B5EF4-FFF2-40B4-BE49-F238E27FC236}">
                <a16:creationId xmlns:a16="http://schemas.microsoft.com/office/drawing/2014/main" id="{396128CC-FB7A-4B08-A037-53B756AEE6AF}"/>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046A0A46-AA99-4FF4-8550-024B247F302B}"/>
              </a:ext>
            </a:extLst>
          </p:cNvPr>
          <p:cNvSpPr>
            <a:spLocks noGrp="1"/>
          </p:cNvSpPr>
          <p:nvPr>
            <p:ph type="sldNum" sz="quarter" idx="12"/>
          </p:nvPr>
        </p:nvSpPr>
        <p:spPr/>
        <p:txBody>
          <a:bodyPr/>
          <a:lstStyle/>
          <a:p>
            <a:fld id="{D62E4E2B-6C83-4C79-B545-67C46A76D299}" type="slidenum">
              <a:rPr lang="es-ES" smtClean="0"/>
              <a:t>61</a:t>
            </a:fld>
            <a:endParaRPr lang="es-ES"/>
          </a:p>
        </p:txBody>
      </p:sp>
    </p:spTree>
    <p:extLst>
      <p:ext uri="{BB962C8B-B14F-4D97-AF65-F5344CB8AC3E}">
        <p14:creationId xmlns:p14="http://schemas.microsoft.com/office/powerpoint/2010/main" val="6009552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A4027D-3EB8-4F70-9657-4D02C5BA015C}"/>
              </a:ext>
            </a:extLst>
          </p:cNvPr>
          <p:cNvSpPr>
            <a:spLocks noGrp="1"/>
          </p:cNvSpPr>
          <p:nvPr>
            <p:ph type="title"/>
          </p:nvPr>
        </p:nvSpPr>
        <p:spPr/>
        <p:txBody>
          <a:bodyPr/>
          <a:lstStyle/>
          <a:p>
            <a:r>
              <a:rPr lang="es-ES" dirty="0"/>
              <a:t>PREDICCIÓN ESPECIES DE IRIS  (</a:t>
            </a:r>
            <a:r>
              <a:rPr lang="es-ES" dirty="0">
                <a:solidFill>
                  <a:srgbClr val="FF0000"/>
                </a:solidFill>
              </a:rPr>
              <a:t>R</a:t>
            </a:r>
            <a:r>
              <a:rPr lang="es-ES" dirty="0"/>
              <a:t>)</a:t>
            </a:r>
          </a:p>
        </p:txBody>
      </p:sp>
      <p:sp>
        <p:nvSpPr>
          <p:cNvPr id="3" name="Marcador de contenido 2">
            <a:extLst>
              <a:ext uri="{FF2B5EF4-FFF2-40B4-BE49-F238E27FC236}">
                <a16:creationId xmlns:a16="http://schemas.microsoft.com/office/drawing/2014/main" id="{325498E2-2F8D-4769-9017-6622B838EDB2}"/>
              </a:ext>
            </a:extLst>
          </p:cNvPr>
          <p:cNvSpPr>
            <a:spLocks noGrp="1"/>
          </p:cNvSpPr>
          <p:nvPr>
            <p:ph idx="1"/>
          </p:nvPr>
        </p:nvSpPr>
        <p:spPr/>
        <p:txBody>
          <a:bodyPr>
            <a:normAutofit/>
          </a:bodyPr>
          <a:lstStyle/>
          <a:p>
            <a:r>
              <a:rPr lang="es-ES" sz="2600" dirty="0"/>
              <a:t>data(iris) # cargar datos</a:t>
            </a:r>
          </a:p>
          <a:p>
            <a:r>
              <a:rPr lang="es-ES" sz="2600" dirty="0" err="1"/>
              <a:t>summary</a:t>
            </a:r>
            <a:r>
              <a:rPr lang="es-ES" sz="2600" dirty="0"/>
              <a:t>(iris) # visualizar datos</a:t>
            </a:r>
          </a:p>
          <a:p>
            <a:r>
              <a:rPr lang="es-ES" sz="2600" dirty="0"/>
              <a:t>head(iris,10) #10 primeras observaciones</a:t>
            </a:r>
          </a:p>
          <a:p>
            <a:endParaRPr lang="en-GB" sz="2600" dirty="0"/>
          </a:p>
          <a:p>
            <a:r>
              <a:rPr lang="es-ES" sz="2400" dirty="0"/>
              <a:t>### convertir </a:t>
            </a:r>
            <a:r>
              <a:rPr lang="en-GB" sz="2400" dirty="0" err="1"/>
              <a:t>iris$Species</a:t>
            </a:r>
            <a:r>
              <a:rPr lang="en-GB" sz="2400" dirty="0"/>
              <a:t> </a:t>
            </a:r>
            <a:r>
              <a:rPr lang="es-ES" sz="2400" dirty="0"/>
              <a:t>en varias columnas “</a:t>
            </a:r>
            <a:r>
              <a:rPr lang="es-ES" sz="2400" dirty="0" err="1"/>
              <a:t>dummy</a:t>
            </a:r>
            <a:r>
              <a:rPr lang="es-ES" sz="2400" dirty="0"/>
              <a:t>”###</a:t>
            </a:r>
            <a:endParaRPr lang="en-GB" sz="2400" dirty="0"/>
          </a:p>
          <a:p>
            <a:r>
              <a:rPr lang="en-GB" sz="2600" dirty="0" err="1"/>
              <a:t>iris$setosa</a:t>
            </a:r>
            <a:r>
              <a:rPr lang="en-GB" sz="2600" dirty="0"/>
              <a:t>&lt;-</a:t>
            </a:r>
            <a:r>
              <a:rPr lang="en-GB" sz="2600" dirty="0" err="1"/>
              <a:t>ifelse</a:t>
            </a:r>
            <a:r>
              <a:rPr lang="en-GB" sz="2600" dirty="0"/>
              <a:t>(</a:t>
            </a:r>
            <a:r>
              <a:rPr lang="en-GB" sz="2600" dirty="0" err="1"/>
              <a:t>iris$Species</a:t>
            </a:r>
            <a:r>
              <a:rPr lang="en-GB" sz="2600" dirty="0"/>
              <a:t> == "setosa",1,0) </a:t>
            </a:r>
            <a:endParaRPr lang="es-ES" sz="2600" dirty="0"/>
          </a:p>
          <a:p>
            <a:r>
              <a:rPr lang="en-GB" sz="2600" dirty="0" err="1"/>
              <a:t>iris$versicolor</a:t>
            </a:r>
            <a:r>
              <a:rPr lang="en-GB" sz="2600" dirty="0"/>
              <a:t>&lt;-</a:t>
            </a:r>
            <a:r>
              <a:rPr lang="en-GB" sz="2600" dirty="0" err="1"/>
              <a:t>ifelse</a:t>
            </a:r>
            <a:r>
              <a:rPr lang="en-GB" sz="2600" dirty="0"/>
              <a:t>(</a:t>
            </a:r>
            <a:r>
              <a:rPr lang="en-GB" sz="2600" dirty="0" err="1"/>
              <a:t>iris$Species</a:t>
            </a:r>
            <a:r>
              <a:rPr lang="en-GB" sz="2600" dirty="0"/>
              <a:t> == "versicolor",1,0)</a:t>
            </a:r>
            <a:endParaRPr lang="es-ES" sz="2600" dirty="0"/>
          </a:p>
          <a:p>
            <a:r>
              <a:rPr lang="en-GB" sz="2600" dirty="0" err="1"/>
              <a:t>iris$virginica</a:t>
            </a:r>
            <a:r>
              <a:rPr lang="en-GB" sz="2600" dirty="0"/>
              <a:t>&lt;-</a:t>
            </a:r>
            <a:r>
              <a:rPr lang="en-GB" sz="2600" dirty="0" err="1"/>
              <a:t>ifelse</a:t>
            </a:r>
            <a:r>
              <a:rPr lang="en-GB" sz="2600" dirty="0"/>
              <a:t>(</a:t>
            </a:r>
            <a:r>
              <a:rPr lang="en-GB" sz="2600" dirty="0" err="1"/>
              <a:t>iris$Species</a:t>
            </a:r>
            <a:r>
              <a:rPr lang="en-GB" sz="2600" dirty="0"/>
              <a:t> == "virginica",1,0)</a:t>
            </a:r>
          </a:p>
          <a:p>
            <a:r>
              <a:rPr lang="es-ES" sz="2400" dirty="0" err="1"/>
              <a:t>iris$Species</a:t>
            </a:r>
            <a:r>
              <a:rPr lang="es-ES" sz="2400" dirty="0"/>
              <a:t> &lt;- NULL  # eliminar columna </a:t>
            </a:r>
            <a:r>
              <a:rPr lang="en-GB" sz="2400" dirty="0" err="1"/>
              <a:t>iris$Species</a:t>
            </a:r>
            <a:r>
              <a:rPr lang="en-GB" sz="2400" dirty="0"/>
              <a:t> </a:t>
            </a:r>
            <a:endParaRPr lang="es-ES" sz="2400" dirty="0"/>
          </a:p>
          <a:p>
            <a:endParaRPr lang="es-ES" sz="2600" dirty="0"/>
          </a:p>
          <a:p>
            <a:endParaRPr lang="es-ES" dirty="0"/>
          </a:p>
          <a:p>
            <a:endParaRPr lang="es-ES" dirty="0"/>
          </a:p>
          <a:p>
            <a:endParaRPr lang="es-ES" dirty="0"/>
          </a:p>
        </p:txBody>
      </p:sp>
      <p:sp>
        <p:nvSpPr>
          <p:cNvPr id="4" name="Marcador de pie de página 3">
            <a:extLst>
              <a:ext uri="{FF2B5EF4-FFF2-40B4-BE49-F238E27FC236}">
                <a16:creationId xmlns:a16="http://schemas.microsoft.com/office/drawing/2014/main" id="{229645C6-26E6-4F20-84B4-B5C99D0F9978}"/>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5D6DD175-FDCD-41D0-B172-E329A1C73504}"/>
              </a:ext>
            </a:extLst>
          </p:cNvPr>
          <p:cNvSpPr>
            <a:spLocks noGrp="1"/>
          </p:cNvSpPr>
          <p:nvPr>
            <p:ph type="sldNum" sz="quarter" idx="12"/>
          </p:nvPr>
        </p:nvSpPr>
        <p:spPr/>
        <p:txBody>
          <a:bodyPr/>
          <a:lstStyle/>
          <a:p>
            <a:fld id="{D62E4E2B-6C83-4C79-B545-67C46A76D299}" type="slidenum">
              <a:rPr lang="es-ES" smtClean="0"/>
              <a:t>62</a:t>
            </a:fld>
            <a:endParaRPr lang="es-ES"/>
          </a:p>
        </p:txBody>
      </p:sp>
    </p:spTree>
    <p:extLst>
      <p:ext uri="{BB962C8B-B14F-4D97-AF65-F5344CB8AC3E}">
        <p14:creationId xmlns:p14="http://schemas.microsoft.com/office/powerpoint/2010/main" val="15337473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A4027D-3EB8-4F70-9657-4D02C5BA015C}"/>
              </a:ext>
            </a:extLst>
          </p:cNvPr>
          <p:cNvSpPr>
            <a:spLocks noGrp="1"/>
          </p:cNvSpPr>
          <p:nvPr>
            <p:ph type="title"/>
          </p:nvPr>
        </p:nvSpPr>
        <p:spPr/>
        <p:txBody>
          <a:bodyPr/>
          <a:lstStyle/>
          <a:p>
            <a:r>
              <a:rPr lang="es-ES" dirty="0"/>
              <a:t>PREDICCIÓN ESPECIES DE IRIS(</a:t>
            </a:r>
            <a:r>
              <a:rPr lang="es-ES" dirty="0">
                <a:solidFill>
                  <a:srgbClr val="FF0000"/>
                </a:solidFill>
              </a:rPr>
              <a:t>R</a:t>
            </a:r>
            <a:r>
              <a:rPr lang="es-ES" dirty="0"/>
              <a:t>)</a:t>
            </a:r>
          </a:p>
        </p:txBody>
      </p:sp>
      <p:sp>
        <p:nvSpPr>
          <p:cNvPr id="3" name="Marcador de contenido 2">
            <a:extLst>
              <a:ext uri="{FF2B5EF4-FFF2-40B4-BE49-F238E27FC236}">
                <a16:creationId xmlns:a16="http://schemas.microsoft.com/office/drawing/2014/main" id="{325498E2-2F8D-4769-9017-6622B838EDB2}"/>
              </a:ext>
            </a:extLst>
          </p:cNvPr>
          <p:cNvSpPr>
            <a:spLocks noGrp="1"/>
          </p:cNvSpPr>
          <p:nvPr>
            <p:ph idx="1"/>
          </p:nvPr>
        </p:nvSpPr>
        <p:spPr/>
        <p:txBody>
          <a:bodyPr>
            <a:normAutofit fontScale="77500" lnSpcReduction="20000"/>
          </a:bodyPr>
          <a:lstStyle/>
          <a:p>
            <a:r>
              <a:rPr lang="en-GB" sz="2800" dirty="0"/>
              <a:t>### </a:t>
            </a:r>
            <a:r>
              <a:rPr lang="es-ES" sz="2800" dirty="0"/>
              <a:t>separar los datos de entrada y de salida</a:t>
            </a:r>
            <a:endParaRPr lang="en-GB" sz="2800" dirty="0"/>
          </a:p>
          <a:p>
            <a:r>
              <a:rPr lang="en-GB" sz="2800" dirty="0" err="1"/>
              <a:t>xin</a:t>
            </a:r>
            <a:r>
              <a:rPr lang="en-GB" sz="2800" dirty="0"/>
              <a:t>&lt;-</a:t>
            </a:r>
            <a:r>
              <a:rPr lang="en-GB" sz="2800" dirty="0" err="1"/>
              <a:t>data.frame</a:t>
            </a:r>
            <a:r>
              <a:rPr lang="en-GB" sz="2800" dirty="0"/>
              <a:t>(iris$Sepal.Length,iris$Sepal.Width,iris$Petal.Length,iris$Petal.Width)</a:t>
            </a:r>
            <a:endParaRPr lang="es-ES" sz="2800" dirty="0"/>
          </a:p>
          <a:p>
            <a:r>
              <a:rPr lang="en-GB" sz="2800" dirty="0" err="1"/>
              <a:t>xout</a:t>
            </a:r>
            <a:r>
              <a:rPr lang="en-GB" sz="2800" dirty="0"/>
              <a:t>&lt;-</a:t>
            </a:r>
            <a:r>
              <a:rPr lang="en-GB" sz="2800" dirty="0" err="1"/>
              <a:t>data.frame</a:t>
            </a:r>
            <a:r>
              <a:rPr lang="en-GB" sz="2800" dirty="0"/>
              <a:t>(</a:t>
            </a:r>
            <a:r>
              <a:rPr lang="en-GB" sz="2800" dirty="0" err="1"/>
              <a:t>iris$setosa,iris$versicolor,iris$virginica</a:t>
            </a:r>
            <a:r>
              <a:rPr lang="en-GB" sz="2800" dirty="0"/>
              <a:t>)</a:t>
            </a:r>
          </a:p>
          <a:p>
            <a:endParaRPr lang="en-GB" sz="2800" dirty="0"/>
          </a:p>
          <a:p>
            <a:r>
              <a:rPr lang="es-ES" sz="2800" dirty="0"/>
              <a:t>###Aleatorizar conjuntos de entrenamiento y validación (test)###</a:t>
            </a:r>
          </a:p>
          <a:p>
            <a:r>
              <a:rPr lang="en-GB" sz="2800" dirty="0"/>
              <a:t>indexes = sample(1:nrow(</a:t>
            </a:r>
            <a:r>
              <a:rPr lang="en-GB" sz="2800" dirty="0" err="1"/>
              <a:t>xin</a:t>
            </a:r>
            <a:r>
              <a:rPr lang="en-GB" sz="2800" dirty="0"/>
              <a:t>), size=0.6*</a:t>
            </a:r>
            <a:r>
              <a:rPr lang="en-GB" sz="2800" dirty="0" err="1"/>
              <a:t>nrow</a:t>
            </a:r>
            <a:r>
              <a:rPr lang="en-GB" sz="2800" dirty="0"/>
              <a:t>(</a:t>
            </a:r>
            <a:r>
              <a:rPr lang="en-GB" sz="2800" dirty="0" err="1"/>
              <a:t>xin</a:t>
            </a:r>
            <a:r>
              <a:rPr lang="en-GB" sz="2800" dirty="0"/>
              <a:t>))</a:t>
            </a:r>
            <a:endParaRPr lang="es-ES" sz="2800" dirty="0"/>
          </a:p>
          <a:p>
            <a:r>
              <a:rPr lang="en-GB" sz="2800" dirty="0" err="1"/>
              <a:t>testxin</a:t>
            </a:r>
            <a:r>
              <a:rPr lang="en-GB" sz="2800" dirty="0"/>
              <a:t> = </a:t>
            </a:r>
            <a:r>
              <a:rPr lang="en-GB" sz="2800" dirty="0" err="1"/>
              <a:t>xin</a:t>
            </a:r>
            <a:r>
              <a:rPr lang="en-GB" sz="2800" dirty="0"/>
              <a:t>[indexes,]     #conjunto test entradas</a:t>
            </a:r>
            <a:endParaRPr lang="es-ES" sz="2800" dirty="0"/>
          </a:p>
          <a:p>
            <a:r>
              <a:rPr lang="en-GB" sz="2800" dirty="0" err="1"/>
              <a:t>trainxin</a:t>
            </a:r>
            <a:r>
              <a:rPr lang="en-GB" sz="2800" dirty="0"/>
              <a:t> = </a:t>
            </a:r>
            <a:r>
              <a:rPr lang="en-GB" sz="2800" dirty="0" err="1"/>
              <a:t>xin</a:t>
            </a:r>
            <a:r>
              <a:rPr lang="en-GB" sz="2800" dirty="0"/>
              <a:t>[-indexes,]  #conjunto </a:t>
            </a:r>
            <a:r>
              <a:rPr lang="en-GB" sz="2800" dirty="0" err="1"/>
              <a:t>entrenamiento</a:t>
            </a:r>
            <a:r>
              <a:rPr lang="en-GB" sz="2800" dirty="0"/>
              <a:t> entradas</a:t>
            </a:r>
            <a:endParaRPr lang="es-ES" sz="2800" dirty="0"/>
          </a:p>
          <a:p>
            <a:r>
              <a:rPr lang="en-GB" sz="2800" dirty="0" err="1"/>
              <a:t>testxout</a:t>
            </a:r>
            <a:r>
              <a:rPr lang="en-GB" sz="2800" dirty="0"/>
              <a:t> = </a:t>
            </a:r>
            <a:r>
              <a:rPr lang="en-GB" sz="2800" dirty="0" err="1"/>
              <a:t>xout</a:t>
            </a:r>
            <a:r>
              <a:rPr lang="en-GB" sz="2800" dirty="0"/>
              <a:t>[indexes,]  #conjunto test </a:t>
            </a:r>
            <a:r>
              <a:rPr lang="en-GB" sz="2800" dirty="0" err="1"/>
              <a:t>salidas</a:t>
            </a:r>
            <a:endParaRPr lang="es-ES" sz="2800" dirty="0"/>
          </a:p>
          <a:p>
            <a:r>
              <a:rPr lang="es-ES" sz="2800" dirty="0" err="1"/>
              <a:t>trainxout</a:t>
            </a:r>
            <a:r>
              <a:rPr lang="es-ES" sz="2800" dirty="0"/>
              <a:t> = </a:t>
            </a:r>
            <a:r>
              <a:rPr lang="es-ES" sz="2800" dirty="0" err="1"/>
              <a:t>xout</a:t>
            </a:r>
            <a:r>
              <a:rPr lang="es-ES" sz="2800" dirty="0"/>
              <a:t>[-indexes,]</a:t>
            </a:r>
            <a:r>
              <a:rPr lang="en-GB" sz="2800" dirty="0"/>
              <a:t>  #conjunto </a:t>
            </a:r>
            <a:r>
              <a:rPr lang="en-GB" sz="2800" dirty="0" err="1"/>
              <a:t>entrenamiento</a:t>
            </a:r>
            <a:r>
              <a:rPr lang="en-GB" sz="2800" dirty="0"/>
              <a:t> </a:t>
            </a:r>
            <a:r>
              <a:rPr lang="en-GB" sz="2800" dirty="0" err="1"/>
              <a:t>salidas</a:t>
            </a:r>
            <a:endParaRPr lang="es-ES" sz="2800" dirty="0"/>
          </a:p>
          <a:p>
            <a:endParaRPr lang="es-ES" sz="2400" dirty="0"/>
          </a:p>
          <a:p>
            <a:endParaRPr lang="es-ES" dirty="0"/>
          </a:p>
          <a:p>
            <a:endParaRPr lang="es-ES" dirty="0"/>
          </a:p>
        </p:txBody>
      </p:sp>
      <p:sp>
        <p:nvSpPr>
          <p:cNvPr id="4" name="Marcador de pie de página 3">
            <a:extLst>
              <a:ext uri="{FF2B5EF4-FFF2-40B4-BE49-F238E27FC236}">
                <a16:creationId xmlns:a16="http://schemas.microsoft.com/office/drawing/2014/main" id="{229645C6-26E6-4F20-84B4-B5C99D0F9978}"/>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5D6DD175-FDCD-41D0-B172-E329A1C73504}"/>
              </a:ext>
            </a:extLst>
          </p:cNvPr>
          <p:cNvSpPr>
            <a:spLocks noGrp="1"/>
          </p:cNvSpPr>
          <p:nvPr>
            <p:ph type="sldNum" sz="quarter" idx="12"/>
          </p:nvPr>
        </p:nvSpPr>
        <p:spPr/>
        <p:txBody>
          <a:bodyPr/>
          <a:lstStyle/>
          <a:p>
            <a:fld id="{D62E4E2B-6C83-4C79-B545-67C46A76D299}" type="slidenum">
              <a:rPr lang="es-ES" smtClean="0"/>
              <a:t>63</a:t>
            </a:fld>
            <a:endParaRPr lang="es-ES"/>
          </a:p>
        </p:txBody>
      </p:sp>
    </p:spTree>
    <p:extLst>
      <p:ext uri="{BB962C8B-B14F-4D97-AF65-F5344CB8AC3E}">
        <p14:creationId xmlns:p14="http://schemas.microsoft.com/office/powerpoint/2010/main" val="10279388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A4027D-3EB8-4F70-9657-4D02C5BA015C}"/>
              </a:ext>
            </a:extLst>
          </p:cNvPr>
          <p:cNvSpPr>
            <a:spLocks noGrp="1"/>
          </p:cNvSpPr>
          <p:nvPr>
            <p:ph type="title"/>
          </p:nvPr>
        </p:nvSpPr>
        <p:spPr/>
        <p:txBody>
          <a:bodyPr/>
          <a:lstStyle/>
          <a:p>
            <a:r>
              <a:rPr lang="es-ES" dirty="0"/>
              <a:t>PREDICCIÓN ESPECIES DE IRIS (</a:t>
            </a:r>
            <a:r>
              <a:rPr lang="es-ES" dirty="0">
                <a:solidFill>
                  <a:srgbClr val="FF0000"/>
                </a:solidFill>
              </a:rPr>
              <a:t>R</a:t>
            </a:r>
            <a:r>
              <a:rPr lang="es-ES" dirty="0"/>
              <a:t>)</a:t>
            </a:r>
          </a:p>
        </p:txBody>
      </p:sp>
      <p:sp>
        <p:nvSpPr>
          <p:cNvPr id="3" name="Marcador de contenido 2">
            <a:extLst>
              <a:ext uri="{FF2B5EF4-FFF2-40B4-BE49-F238E27FC236}">
                <a16:creationId xmlns:a16="http://schemas.microsoft.com/office/drawing/2014/main" id="{325498E2-2F8D-4769-9017-6622B838EDB2}"/>
              </a:ext>
            </a:extLst>
          </p:cNvPr>
          <p:cNvSpPr>
            <a:spLocks noGrp="1"/>
          </p:cNvSpPr>
          <p:nvPr>
            <p:ph idx="1"/>
          </p:nvPr>
        </p:nvSpPr>
        <p:spPr/>
        <p:txBody>
          <a:bodyPr>
            <a:normAutofit lnSpcReduction="10000"/>
          </a:bodyPr>
          <a:lstStyle/>
          <a:p>
            <a:r>
              <a:rPr lang="es-ES" sz="2400" dirty="0"/>
              <a:t>### Instalar la </a:t>
            </a:r>
            <a:r>
              <a:rPr lang="es-ES" sz="2400" dirty="0" err="1"/>
              <a:t>libreria</a:t>
            </a:r>
            <a:r>
              <a:rPr lang="es-ES" sz="2400" dirty="0"/>
              <a:t> </a:t>
            </a:r>
            <a:r>
              <a:rPr lang="es-ES" sz="2400" b="1" dirty="0" err="1"/>
              <a:t>nnet</a:t>
            </a:r>
            <a:endParaRPr lang="es-ES" sz="2400" b="1" dirty="0"/>
          </a:p>
          <a:p>
            <a:r>
              <a:rPr lang="es-ES" sz="2400" dirty="0" err="1"/>
              <a:t>library</a:t>
            </a:r>
            <a:r>
              <a:rPr lang="es-ES" sz="2400" dirty="0"/>
              <a:t>(</a:t>
            </a:r>
            <a:r>
              <a:rPr lang="es-ES" sz="2400" dirty="0" err="1"/>
              <a:t>nnet</a:t>
            </a:r>
            <a:r>
              <a:rPr lang="es-ES" sz="2400" dirty="0"/>
              <a:t>)</a:t>
            </a:r>
          </a:p>
          <a:p>
            <a:r>
              <a:rPr lang="es-ES" sz="2400" dirty="0"/>
              <a:t>#Entrena la red</a:t>
            </a:r>
          </a:p>
          <a:p>
            <a:r>
              <a:rPr lang="es-ES" sz="2400" dirty="0" err="1"/>
              <a:t>iristrain</a:t>
            </a:r>
            <a:r>
              <a:rPr lang="es-ES" sz="2400" dirty="0"/>
              <a:t>&lt;-</a:t>
            </a:r>
            <a:r>
              <a:rPr lang="es-ES" sz="2400" dirty="0" err="1"/>
              <a:t>nnet</a:t>
            </a:r>
            <a:r>
              <a:rPr lang="es-ES" sz="2400" dirty="0"/>
              <a:t>(</a:t>
            </a:r>
            <a:r>
              <a:rPr lang="es-ES" sz="2400" dirty="0" err="1"/>
              <a:t>trainxin,trainxout</a:t>
            </a:r>
            <a:r>
              <a:rPr lang="es-ES" sz="2400" dirty="0"/>
              <a:t>, </a:t>
            </a:r>
            <a:r>
              <a:rPr lang="es-ES" sz="2400" dirty="0" err="1"/>
              <a:t>size</a:t>
            </a:r>
            <a:r>
              <a:rPr lang="es-ES" sz="2400" dirty="0"/>
              <a:t> = 10, </a:t>
            </a:r>
            <a:r>
              <a:rPr lang="es-ES" sz="2400" dirty="0" err="1">
                <a:solidFill>
                  <a:srgbClr val="FF0000"/>
                </a:solidFill>
              </a:rPr>
              <a:t>softmax</a:t>
            </a:r>
            <a:r>
              <a:rPr lang="es-ES" sz="2400" dirty="0">
                <a:solidFill>
                  <a:srgbClr val="FF0000"/>
                </a:solidFill>
              </a:rPr>
              <a:t> = TRUE</a:t>
            </a:r>
            <a:r>
              <a:rPr lang="es-ES" sz="2400" dirty="0"/>
              <a:t>, </a:t>
            </a:r>
            <a:r>
              <a:rPr lang="es-ES" sz="2400" dirty="0" err="1"/>
              <a:t>maxit</a:t>
            </a:r>
            <a:r>
              <a:rPr lang="es-ES" sz="2400" dirty="0"/>
              <a:t>= 1000, </a:t>
            </a:r>
            <a:r>
              <a:rPr lang="es-ES" sz="2400" dirty="0" err="1"/>
              <a:t>abstol</a:t>
            </a:r>
            <a:r>
              <a:rPr lang="es-ES" sz="2400" dirty="0"/>
              <a:t>=1e-10)</a:t>
            </a:r>
          </a:p>
          <a:p>
            <a:endParaRPr lang="es-ES" sz="2400" dirty="0"/>
          </a:p>
          <a:p>
            <a:r>
              <a:rPr lang="en-GB" sz="2400" dirty="0"/>
              <a:t>#</a:t>
            </a:r>
            <a:r>
              <a:rPr lang="en-GB" sz="2400" dirty="0" err="1"/>
              <a:t>Predicción</a:t>
            </a:r>
            <a:r>
              <a:rPr lang="en-GB" sz="2400" dirty="0"/>
              <a:t> de </a:t>
            </a:r>
            <a:r>
              <a:rPr lang="es-ES" sz="2400" dirty="0"/>
              <a:t>c(4,3,1,0)</a:t>
            </a:r>
            <a:r>
              <a:rPr lang="en-GB" sz="2400" dirty="0"/>
              <a:t> </a:t>
            </a:r>
            <a:endParaRPr lang="es-ES" sz="2400" dirty="0"/>
          </a:p>
          <a:p>
            <a:r>
              <a:rPr lang="es-ES" sz="2400" dirty="0" err="1"/>
              <a:t>irisPredict</a:t>
            </a:r>
            <a:r>
              <a:rPr lang="es-ES" sz="2400" dirty="0"/>
              <a:t>&lt;-round(</a:t>
            </a:r>
            <a:r>
              <a:rPr lang="es-ES" sz="2400" dirty="0" err="1"/>
              <a:t>predict</a:t>
            </a:r>
            <a:r>
              <a:rPr lang="es-ES" sz="2400" dirty="0"/>
              <a:t>(</a:t>
            </a:r>
            <a:r>
              <a:rPr lang="es-ES" sz="2400" dirty="0" err="1"/>
              <a:t>iristrain,</a:t>
            </a:r>
            <a:r>
              <a:rPr lang="es-ES" sz="2400" b="1" dirty="0" err="1"/>
              <a:t>c</a:t>
            </a:r>
            <a:r>
              <a:rPr lang="es-ES" sz="2400" b="1" dirty="0"/>
              <a:t>(4,3,1,0)</a:t>
            </a:r>
            <a:r>
              <a:rPr lang="es-ES" sz="2400" dirty="0"/>
              <a:t>))</a:t>
            </a:r>
          </a:p>
          <a:p>
            <a:r>
              <a:rPr lang="es-ES" sz="2400" dirty="0" err="1"/>
              <a:t>irisPredict</a:t>
            </a:r>
            <a:endParaRPr lang="es-ES" sz="2400" dirty="0"/>
          </a:p>
          <a:p>
            <a:r>
              <a:rPr lang="es-ES" sz="2400" dirty="0"/>
              <a:t>     </a:t>
            </a:r>
            <a:r>
              <a:rPr lang="es-ES" sz="2400" dirty="0" err="1"/>
              <a:t>iris.setosa</a:t>
            </a:r>
            <a:r>
              <a:rPr lang="es-ES" sz="2400" dirty="0"/>
              <a:t> </a:t>
            </a:r>
            <a:r>
              <a:rPr lang="es-ES" sz="2400" dirty="0" err="1"/>
              <a:t>iris.versicolor</a:t>
            </a:r>
            <a:r>
              <a:rPr lang="es-ES" sz="2400" dirty="0"/>
              <a:t> </a:t>
            </a:r>
            <a:r>
              <a:rPr lang="es-ES" sz="2400" dirty="0" err="1"/>
              <a:t>iris.virginica</a:t>
            </a:r>
            <a:endParaRPr lang="es-ES" sz="2400" dirty="0"/>
          </a:p>
          <a:p>
            <a:r>
              <a:rPr lang="es-ES" sz="2400" dirty="0"/>
              <a:t>[1,]           1               0              0</a:t>
            </a:r>
          </a:p>
        </p:txBody>
      </p:sp>
      <p:sp>
        <p:nvSpPr>
          <p:cNvPr id="4" name="Marcador de pie de página 3">
            <a:extLst>
              <a:ext uri="{FF2B5EF4-FFF2-40B4-BE49-F238E27FC236}">
                <a16:creationId xmlns:a16="http://schemas.microsoft.com/office/drawing/2014/main" id="{229645C6-26E6-4F20-84B4-B5C99D0F9978}"/>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5D6DD175-FDCD-41D0-B172-E329A1C73504}"/>
              </a:ext>
            </a:extLst>
          </p:cNvPr>
          <p:cNvSpPr>
            <a:spLocks noGrp="1"/>
          </p:cNvSpPr>
          <p:nvPr>
            <p:ph type="sldNum" sz="quarter" idx="12"/>
          </p:nvPr>
        </p:nvSpPr>
        <p:spPr/>
        <p:txBody>
          <a:bodyPr/>
          <a:lstStyle/>
          <a:p>
            <a:fld id="{D62E4E2B-6C83-4C79-B545-67C46A76D299}" type="slidenum">
              <a:rPr lang="es-ES" smtClean="0"/>
              <a:t>64</a:t>
            </a:fld>
            <a:endParaRPr lang="es-ES"/>
          </a:p>
        </p:txBody>
      </p:sp>
    </p:spTree>
    <p:extLst>
      <p:ext uri="{BB962C8B-B14F-4D97-AF65-F5344CB8AC3E}">
        <p14:creationId xmlns:p14="http://schemas.microsoft.com/office/powerpoint/2010/main" val="30219824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23210-96F3-491E-A95F-8B3CDEC890B0}"/>
              </a:ext>
            </a:extLst>
          </p:cNvPr>
          <p:cNvSpPr>
            <a:spLocks noGrp="1"/>
          </p:cNvSpPr>
          <p:nvPr>
            <p:ph type="title"/>
          </p:nvPr>
        </p:nvSpPr>
        <p:spPr/>
        <p:txBody>
          <a:bodyPr/>
          <a:lstStyle/>
          <a:p>
            <a:r>
              <a:rPr lang="es-ES" dirty="0"/>
              <a:t>PREDICCIÓN ESPECIES DE IRIS (</a:t>
            </a:r>
            <a:r>
              <a:rPr lang="es-ES" dirty="0">
                <a:solidFill>
                  <a:srgbClr val="FF0000"/>
                </a:solidFill>
              </a:rPr>
              <a:t>R</a:t>
            </a:r>
            <a:r>
              <a:rPr lang="es-ES" dirty="0"/>
              <a:t>)</a:t>
            </a:r>
          </a:p>
        </p:txBody>
      </p:sp>
      <p:sp>
        <p:nvSpPr>
          <p:cNvPr id="3" name="Marcador de contenido 2">
            <a:extLst>
              <a:ext uri="{FF2B5EF4-FFF2-40B4-BE49-F238E27FC236}">
                <a16:creationId xmlns:a16="http://schemas.microsoft.com/office/drawing/2014/main" id="{97074A3E-8EBE-498C-81B9-6C6286CADEDF}"/>
              </a:ext>
            </a:extLst>
          </p:cNvPr>
          <p:cNvSpPr>
            <a:spLocks noGrp="1"/>
          </p:cNvSpPr>
          <p:nvPr>
            <p:ph idx="1"/>
          </p:nvPr>
        </p:nvSpPr>
        <p:spPr/>
        <p:txBody>
          <a:bodyPr>
            <a:normAutofit fontScale="62500" lnSpcReduction="20000"/>
          </a:bodyPr>
          <a:lstStyle/>
          <a:p>
            <a:r>
              <a:rPr lang="en-US" dirty="0"/>
              <a:t>#</a:t>
            </a:r>
            <a:r>
              <a:rPr lang="en-US" dirty="0" err="1"/>
              <a:t>Comparar</a:t>
            </a:r>
            <a:r>
              <a:rPr lang="en-US" dirty="0"/>
              <a:t> la </a:t>
            </a:r>
            <a:r>
              <a:rPr lang="en-US" dirty="0" err="1"/>
              <a:t>predición</a:t>
            </a:r>
            <a:r>
              <a:rPr lang="en-US" dirty="0"/>
              <a:t> con </a:t>
            </a:r>
            <a:r>
              <a:rPr lang="en-US" dirty="0" err="1"/>
              <a:t>resultados</a:t>
            </a:r>
            <a:r>
              <a:rPr lang="en-US" dirty="0"/>
              <a:t> </a:t>
            </a:r>
            <a:r>
              <a:rPr lang="en-US" dirty="0" err="1"/>
              <a:t>reales</a:t>
            </a:r>
            <a:endParaRPr lang="en-US" dirty="0"/>
          </a:p>
          <a:p>
            <a:endParaRPr lang="en-GB" dirty="0"/>
          </a:p>
          <a:p>
            <a:r>
              <a:rPr lang="en-GB" dirty="0" err="1"/>
              <a:t>irisPredict</a:t>
            </a:r>
            <a:r>
              <a:rPr lang="en-GB" dirty="0"/>
              <a:t>&lt;-round(predict(</a:t>
            </a:r>
            <a:r>
              <a:rPr lang="en-GB" dirty="0" err="1"/>
              <a:t>iristrain,testxin</a:t>
            </a:r>
            <a:r>
              <a:rPr lang="en-GB" dirty="0"/>
              <a:t>))</a:t>
            </a:r>
          </a:p>
          <a:p>
            <a:endParaRPr lang="en-US" dirty="0"/>
          </a:p>
          <a:p>
            <a:r>
              <a:rPr lang="en-US" dirty="0"/>
              <a:t>Table1&lt;-abs(</a:t>
            </a:r>
            <a:r>
              <a:rPr lang="en-US" dirty="0" err="1"/>
              <a:t>irisPredict-testxout</a:t>
            </a:r>
            <a:r>
              <a:rPr lang="en-US" dirty="0"/>
              <a:t>)</a:t>
            </a:r>
          </a:p>
          <a:p>
            <a:endParaRPr lang="en-US" dirty="0"/>
          </a:p>
          <a:p>
            <a:r>
              <a:rPr lang="es-ES" dirty="0"/>
              <a:t>###Medición de error y precisión</a:t>
            </a:r>
          </a:p>
          <a:p>
            <a:r>
              <a:rPr lang="es-ES" dirty="0"/>
              <a:t>Error&lt;-(sum(Table1)/2)/</a:t>
            </a:r>
            <a:r>
              <a:rPr lang="es-ES" dirty="0" err="1"/>
              <a:t>nrow</a:t>
            </a:r>
            <a:r>
              <a:rPr lang="es-ES" dirty="0"/>
              <a:t>(</a:t>
            </a:r>
            <a:r>
              <a:rPr lang="es-ES" dirty="0" err="1"/>
              <a:t>testxout</a:t>
            </a:r>
            <a:r>
              <a:rPr lang="es-ES" dirty="0"/>
              <a:t>)</a:t>
            </a:r>
          </a:p>
          <a:p>
            <a:r>
              <a:rPr lang="es-ES" dirty="0"/>
              <a:t>Error</a:t>
            </a:r>
          </a:p>
          <a:p>
            <a:r>
              <a:rPr lang="es-ES" dirty="0"/>
              <a:t>## [1] 0.02</a:t>
            </a:r>
          </a:p>
          <a:p>
            <a:endParaRPr lang="en-US" dirty="0"/>
          </a:p>
          <a:p>
            <a:r>
              <a:rPr lang="en-US" dirty="0"/>
              <a:t>Accuracy&lt;-1-Error</a:t>
            </a:r>
          </a:p>
          <a:p>
            <a:r>
              <a:rPr lang="es-ES" dirty="0" err="1"/>
              <a:t>Accuracy</a:t>
            </a:r>
            <a:endParaRPr lang="es-ES" dirty="0"/>
          </a:p>
          <a:p>
            <a:r>
              <a:rPr lang="es-ES" dirty="0"/>
              <a:t>## [1] 0.98</a:t>
            </a:r>
          </a:p>
          <a:p>
            <a:endParaRPr lang="en-US" dirty="0"/>
          </a:p>
          <a:p>
            <a:endParaRPr lang="es-ES" dirty="0"/>
          </a:p>
        </p:txBody>
      </p:sp>
      <p:sp>
        <p:nvSpPr>
          <p:cNvPr id="4" name="Marcador de pie de página 3">
            <a:extLst>
              <a:ext uri="{FF2B5EF4-FFF2-40B4-BE49-F238E27FC236}">
                <a16:creationId xmlns:a16="http://schemas.microsoft.com/office/drawing/2014/main" id="{CB48E8FF-883D-4397-8DF8-F896E42D0F25}"/>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9E698EC0-8948-444A-A163-482B20F5B8D6}"/>
              </a:ext>
            </a:extLst>
          </p:cNvPr>
          <p:cNvSpPr>
            <a:spLocks noGrp="1"/>
          </p:cNvSpPr>
          <p:nvPr>
            <p:ph type="sldNum" sz="quarter" idx="12"/>
          </p:nvPr>
        </p:nvSpPr>
        <p:spPr/>
        <p:txBody>
          <a:bodyPr/>
          <a:lstStyle/>
          <a:p>
            <a:fld id="{D62E4E2B-6C83-4C79-B545-67C46A76D299}" type="slidenum">
              <a:rPr lang="es-ES" smtClean="0"/>
              <a:t>65</a:t>
            </a:fld>
            <a:endParaRPr lang="es-ES"/>
          </a:p>
        </p:txBody>
      </p:sp>
    </p:spTree>
    <p:extLst>
      <p:ext uri="{BB962C8B-B14F-4D97-AF65-F5344CB8AC3E}">
        <p14:creationId xmlns:p14="http://schemas.microsoft.com/office/powerpoint/2010/main" val="23299960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97C4C6-7639-4AD5-A208-36731C3277DC}"/>
              </a:ext>
            </a:extLst>
          </p:cNvPr>
          <p:cNvSpPr>
            <a:spLocks noGrp="1"/>
          </p:cNvSpPr>
          <p:nvPr>
            <p:ph type="title"/>
          </p:nvPr>
        </p:nvSpPr>
        <p:spPr/>
        <p:txBody>
          <a:bodyPr>
            <a:normAutofit fontScale="90000"/>
          </a:bodyPr>
          <a:lstStyle/>
          <a:p>
            <a:r>
              <a:rPr lang="es-ES" b="1" dirty="0"/>
              <a:t>APLICACIONES DE LAS REDES NEURONALES</a:t>
            </a:r>
          </a:p>
        </p:txBody>
      </p:sp>
      <p:sp>
        <p:nvSpPr>
          <p:cNvPr id="3" name="Marcador de contenido 2">
            <a:extLst>
              <a:ext uri="{FF2B5EF4-FFF2-40B4-BE49-F238E27FC236}">
                <a16:creationId xmlns:a16="http://schemas.microsoft.com/office/drawing/2014/main" id="{1B6F7F17-8524-48A7-86B2-B2898D8A1BE2}"/>
              </a:ext>
            </a:extLst>
          </p:cNvPr>
          <p:cNvSpPr>
            <a:spLocks noGrp="1"/>
          </p:cNvSpPr>
          <p:nvPr>
            <p:ph idx="1"/>
          </p:nvPr>
        </p:nvSpPr>
        <p:spPr>
          <a:xfrm>
            <a:off x="457200" y="1600200"/>
            <a:ext cx="8229600" cy="4781128"/>
          </a:xfrm>
        </p:spPr>
        <p:txBody>
          <a:bodyPr>
            <a:normAutofit fontScale="85000" lnSpcReduction="20000"/>
          </a:bodyPr>
          <a:lstStyle/>
          <a:p>
            <a:r>
              <a:rPr lang="es-ES" dirty="0"/>
              <a:t>Diagnóstico de la </a:t>
            </a:r>
            <a:r>
              <a:rPr lang="es-ES" b="1" dirty="0"/>
              <a:t>quiebra empresarial</a:t>
            </a:r>
          </a:p>
          <a:p>
            <a:r>
              <a:rPr lang="es-ES" b="1" dirty="0"/>
              <a:t>Rating crediticio</a:t>
            </a:r>
          </a:p>
          <a:p>
            <a:r>
              <a:rPr lang="es-ES" dirty="0"/>
              <a:t>Encontrar patrones de </a:t>
            </a:r>
            <a:r>
              <a:rPr lang="es-ES" b="1" dirty="0"/>
              <a:t>fraude financiero</a:t>
            </a:r>
          </a:p>
          <a:p>
            <a:r>
              <a:rPr lang="es-ES" b="1" dirty="0"/>
              <a:t>Predicciones</a:t>
            </a:r>
            <a:r>
              <a:rPr lang="es-ES" dirty="0"/>
              <a:t> en el mercado financiero, tiempo atmosférico, etc. </a:t>
            </a:r>
          </a:p>
          <a:p>
            <a:r>
              <a:rPr lang="es-ES" b="1" dirty="0"/>
              <a:t>Trading algorítmico</a:t>
            </a:r>
            <a:r>
              <a:rPr lang="es-ES" dirty="0"/>
              <a:t>, microestructura, criptomonedas</a:t>
            </a:r>
          </a:p>
          <a:p>
            <a:r>
              <a:rPr lang="es-ES" dirty="0"/>
              <a:t>Problemas de clasificación y reconocimiento de </a:t>
            </a:r>
            <a:r>
              <a:rPr lang="es-ES" b="1" dirty="0"/>
              <a:t>patrones de voz, imágenes, señales</a:t>
            </a:r>
            <a:r>
              <a:rPr lang="es-ES" dirty="0"/>
              <a:t>, etc. </a:t>
            </a:r>
          </a:p>
          <a:p>
            <a:r>
              <a:rPr lang="es-ES" b="1" dirty="0"/>
              <a:t>Robótica Evolutiva</a:t>
            </a:r>
            <a:r>
              <a:rPr lang="es-ES" dirty="0"/>
              <a:t>: redes neuronales en conjunción con algoritmos genéticos</a:t>
            </a:r>
          </a:p>
          <a:p>
            <a:r>
              <a:rPr lang="es-ES" b="1" dirty="0"/>
              <a:t>Diagnóstico médico </a:t>
            </a:r>
          </a:p>
          <a:p>
            <a:r>
              <a:rPr lang="es-ES" b="1" dirty="0"/>
              <a:t>Detección del spam </a:t>
            </a:r>
            <a:r>
              <a:rPr lang="es-ES" dirty="0"/>
              <a:t>de correo electrónico</a:t>
            </a:r>
          </a:p>
        </p:txBody>
      </p:sp>
      <p:sp>
        <p:nvSpPr>
          <p:cNvPr id="4" name="Marcador de pie de página 3">
            <a:extLst>
              <a:ext uri="{FF2B5EF4-FFF2-40B4-BE49-F238E27FC236}">
                <a16:creationId xmlns:a16="http://schemas.microsoft.com/office/drawing/2014/main" id="{87AC2CD2-98F8-4229-88CA-DF5291383030}"/>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3CFBBB60-BF62-45D7-A04D-8870DF95132F}"/>
              </a:ext>
            </a:extLst>
          </p:cNvPr>
          <p:cNvSpPr>
            <a:spLocks noGrp="1"/>
          </p:cNvSpPr>
          <p:nvPr>
            <p:ph type="sldNum" sz="quarter" idx="12"/>
          </p:nvPr>
        </p:nvSpPr>
        <p:spPr/>
        <p:txBody>
          <a:bodyPr/>
          <a:lstStyle/>
          <a:p>
            <a:fld id="{D62E4E2B-6C83-4C79-B545-67C46A76D299}" type="slidenum">
              <a:rPr lang="es-ES" smtClean="0"/>
              <a:t>66</a:t>
            </a:fld>
            <a:endParaRPr lang="es-ES"/>
          </a:p>
        </p:txBody>
      </p:sp>
    </p:spTree>
    <p:extLst>
      <p:ext uri="{BB962C8B-B14F-4D97-AF65-F5344CB8AC3E}">
        <p14:creationId xmlns:p14="http://schemas.microsoft.com/office/powerpoint/2010/main" val="5213129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DE48B40-D668-4FCB-BDE4-F9839E6C7D43}"/>
              </a:ext>
            </a:extLst>
          </p:cNvPr>
          <p:cNvSpPr>
            <a:spLocks noGrp="1"/>
          </p:cNvSpPr>
          <p:nvPr>
            <p:ph type="title"/>
          </p:nvPr>
        </p:nvSpPr>
        <p:spPr>
          <a:xfrm>
            <a:off x="685800" y="4149080"/>
            <a:ext cx="7772400" cy="1362075"/>
          </a:xfrm>
        </p:spPr>
        <p:txBody>
          <a:bodyPr/>
          <a:lstStyle/>
          <a:p>
            <a:pPr algn="ctr"/>
            <a:r>
              <a:rPr lang="es-ES" dirty="0"/>
              <a:t>PREDICCIÓN CRISIS BANCARIAS CON EL PERCEPTRÓN</a:t>
            </a:r>
          </a:p>
        </p:txBody>
      </p:sp>
      <p:sp>
        <p:nvSpPr>
          <p:cNvPr id="2" name="Marcador de pie de página 1">
            <a:extLst>
              <a:ext uri="{FF2B5EF4-FFF2-40B4-BE49-F238E27FC236}">
                <a16:creationId xmlns:a16="http://schemas.microsoft.com/office/drawing/2014/main" id="{98789B7C-9C1D-4441-AC64-1A28F58FA8F5}"/>
              </a:ext>
            </a:extLst>
          </p:cNvPr>
          <p:cNvSpPr>
            <a:spLocks noGrp="1"/>
          </p:cNvSpPr>
          <p:nvPr>
            <p:ph type="ftr" sz="quarter" idx="11"/>
          </p:nvPr>
        </p:nvSpPr>
        <p:spPr/>
        <p:txBody>
          <a:bodyPr/>
          <a:lstStyle/>
          <a:p>
            <a:r>
              <a:rPr lang="es-ES"/>
              <a:t>Fernando Fernández Rodríguez (ULPGC)</a:t>
            </a:r>
          </a:p>
        </p:txBody>
      </p:sp>
      <p:sp>
        <p:nvSpPr>
          <p:cNvPr id="3" name="Marcador de número de diapositiva 2">
            <a:extLst>
              <a:ext uri="{FF2B5EF4-FFF2-40B4-BE49-F238E27FC236}">
                <a16:creationId xmlns:a16="http://schemas.microsoft.com/office/drawing/2014/main" id="{7726AB8E-E243-4B50-9BA8-9D2269E2319D}"/>
              </a:ext>
            </a:extLst>
          </p:cNvPr>
          <p:cNvSpPr>
            <a:spLocks noGrp="1"/>
          </p:cNvSpPr>
          <p:nvPr>
            <p:ph type="sldNum" sz="quarter" idx="12"/>
          </p:nvPr>
        </p:nvSpPr>
        <p:spPr/>
        <p:txBody>
          <a:bodyPr/>
          <a:lstStyle/>
          <a:p>
            <a:fld id="{D62E4E2B-6C83-4C79-B545-67C46A76D299}" type="slidenum">
              <a:rPr lang="es-ES" smtClean="0"/>
              <a:t>67</a:t>
            </a:fld>
            <a:endParaRPr lang="es-ES"/>
          </a:p>
        </p:txBody>
      </p:sp>
    </p:spTree>
    <p:extLst>
      <p:ext uri="{BB962C8B-B14F-4D97-AF65-F5344CB8AC3E}">
        <p14:creationId xmlns:p14="http://schemas.microsoft.com/office/powerpoint/2010/main" val="27337518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PREDICCIÓN CRISIS BANCARIAS CON EL PERCEPTRÓN</a:t>
            </a:r>
          </a:p>
        </p:txBody>
      </p:sp>
      <p:sp>
        <p:nvSpPr>
          <p:cNvPr id="3" name="2 Marcador de contenido"/>
          <p:cNvSpPr>
            <a:spLocks noGrp="1"/>
          </p:cNvSpPr>
          <p:nvPr>
            <p:ph idx="1"/>
          </p:nvPr>
        </p:nvSpPr>
        <p:spPr>
          <a:xfrm>
            <a:off x="323528" y="1772816"/>
            <a:ext cx="8363272" cy="3456384"/>
          </a:xfrm>
        </p:spPr>
        <p:txBody>
          <a:bodyPr>
            <a:normAutofit/>
          </a:bodyPr>
          <a:lstStyle/>
          <a:p>
            <a:r>
              <a:rPr lang="es-ES" sz="2400" dirty="0"/>
              <a:t>Serrano y Martín (1993) Revista Española de Financiación y Contabilidad</a:t>
            </a:r>
          </a:p>
          <a:p>
            <a:r>
              <a:rPr lang="es-ES" sz="2400" b="1" dirty="0"/>
              <a:t>Crisis bancarias entre 1977 y 1985 </a:t>
            </a:r>
            <a:r>
              <a:rPr lang="es-ES" sz="2400" dirty="0"/>
              <a:t>con información contable</a:t>
            </a:r>
          </a:p>
          <a:p>
            <a:pPr lvl="1"/>
            <a:r>
              <a:rPr lang="es-ES" sz="2000" dirty="0"/>
              <a:t>De 76 bancos, 20 quebraron</a:t>
            </a:r>
          </a:p>
          <a:p>
            <a:r>
              <a:rPr lang="es-ES" sz="2400" b="1" dirty="0"/>
              <a:t>Perceptrón de una capa oculta  9-10-1</a:t>
            </a:r>
          </a:p>
          <a:p>
            <a:r>
              <a:rPr lang="es-ES" sz="2400" dirty="0"/>
              <a:t>Capa de entrada :  </a:t>
            </a:r>
            <a:r>
              <a:rPr lang="es-ES" sz="2400" b="1" dirty="0"/>
              <a:t>9 ratios financieros</a:t>
            </a:r>
          </a:p>
          <a:p>
            <a:r>
              <a:rPr lang="es-ES" sz="2400" dirty="0"/>
              <a:t>Un única </a:t>
            </a:r>
            <a:r>
              <a:rPr lang="es-ES" sz="2400" b="1" dirty="0"/>
              <a:t>salida continua entre -0.5 y 0.5</a:t>
            </a:r>
          </a:p>
          <a:p>
            <a:r>
              <a:rPr lang="es-ES" sz="2400" dirty="0"/>
              <a:t>En el aprendizaje  se asigna </a:t>
            </a:r>
            <a:r>
              <a:rPr lang="es-ES" sz="2400" b="1" dirty="0"/>
              <a:t>-0.5 a banco quebrado, 0.5 al sano</a:t>
            </a:r>
          </a:p>
          <a:p>
            <a:endParaRPr lang="es-ES" dirty="0"/>
          </a:p>
        </p:txBody>
      </p:sp>
      <p:sp>
        <p:nvSpPr>
          <p:cNvPr id="4" name="Marcador de pie de página 3">
            <a:extLst>
              <a:ext uri="{FF2B5EF4-FFF2-40B4-BE49-F238E27FC236}">
                <a16:creationId xmlns:a16="http://schemas.microsoft.com/office/drawing/2014/main" id="{9A4776CE-A738-47DA-880F-4D8F1AB8DDD9}"/>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4645B894-8111-46CA-940A-14CFAC01C2AE}"/>
              </a:ext>
            </a:extLst>
          </p:cNvPr>
          <p:cNvSpPr>
            <a:spLocks noGrp="1"/>
          </p:cNvSpPr>
          <p:nvPr>
            <p:ph type="sldNum" sz="quarter" idx="12"/>
          </p:nvPr>
        </p:nvSpPr>
        <p:spPr/>
        <p:txBody>
          <a:bodyPr/>
          <a:lstStyle/>
          <a:p>
            <a:fld id="{D62E4E2B-6C83-4C79-B545-67C46A76D299}" type="slidenum">
              <a:rPr lang="es-ES" smtClean="0"/>
              <a:t>68</a:t>
            </a:fld>
            <a:endParaRPr lang="es-ES"/>
          </a:p>
        </p:txBody>
      </p:sp>
    </p:spTree>
    <p:extLst>
      <p:ext uri="{BB962C8B-B14F-4D97-AF65-F5344CB8AC3E}">
        <p14:creationId xmlns:p14="http://schemas.microsoft.com/office/powerpoint/2010/main" val="4004004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386D4D5-B3A5-4CED-B728-CBA5986053F3}"/>
              </a:ext>
            </a:extLst>
          </p:cNvPr>
          <p:cNvPicPr>
            <a:picLocks noChangeAspect="1"/>
          </p:cNvPicPr>
          <p:nvPr/>
        </p:nvPicPr>
        <p:blipFill>
          <a:blip r:embed="rId3"/>
          <a:stretch>
            <a:fillRect/>
          </a:stretch>
        </p:blipFill>
        <p:spPr>
          <a:xfrm>
            <a:off x="1257069" y="0"/>
            <a:ext cx="6629861" cy="6858000"/>
          </a:xfrm>
          <a:prstGeom prst="rect">
            <a:avLst/>
          </a:prstGeom>
        </p:spPr>
      </p:pic>
      <p:sp>
        <p:nvSpPr>
          <p:cNvPr id="3" name="Marcador de pie de página 2">
            <a:extLst>
              <a:ext uri="{FF2B5EF4-FFF2-40B4-BE49-F238E27FC236}">
                <a16:creationId xmlns:a16="http://schemas.microsoft.com/office/drawing/2014/main" id="{857C3EB1-CEF1-449D-A944-780E41ADCBA9}"/>
              </a:ext>
            </a:extLst>
          </p:cNvPr>
          <p:cNvSpPr>
            <a:spLocks noGrp="1"/>
          </p:cNvSpPr>
          <p:nvPr>
            <p:ph type="ftr" sz="quarter" idx="11"/>
          </p:nvPr>
        </p:nvSpPr>
        <p:spPr/>
        <p:txBody>
          <a:bodyPr/>
          <a:lstStyle/>
          <a:p>
            <a:r>
              <a:rPr lang="es-ES"/>
              <a:t>Fernando Fernández Rodríguez (ULPGC)</a:t>
            </a:r>
          </a:p>
        </p:txBody>
      </p:sp>
      <p:sp>
        <p:nvSpPr>
          <p:cNvPr id="4" name="Marcador de número de diapositiva 3">
            <a:extLst>
              <a:ext uri="{FF2B5EF4-FFF2-40B4-BE49-F238E27FC236}">
                <a16:creationId xmlns:a16="http://schemas.microsoft.com/office/drawing/2014/main" id="{77FBDD83-E250-40DE-B018-E8BF91A8537B}"/>
              </a:ext>
            </a:extLst>
          </p:cNvPr>
          <p:cNvSpPr>
            <a:spLocks noGrp="1"/>
          </p:cNvSpPr>
          <p:nvPr>
            <p:ph type="sldNum" sz="quarter" idx="12"/>
          </p:nvPr>
        </p:nvSpPr>
        <p:spPr/>
        <p:txBody>
          <a:bodyPr/>
          <a:lstStyle/>
          <a:p>
            <a:fld id="{D62E4E2B-6C83-4C79-B545-67C46A76D299}" type="slidenum">
              <a:rPr lang="es-ES" smtClean="0"/>
              <a:t>69</a:t>
            </a:fld>
            <a:endParaRPr lang="es-ES"/>
          </a:p>
        </p:txBody>
      </p:sp>
    </p:spTree>
    <p:extLst>
      <p:ext uri="{BB962C8B-B14F-4D97-AF65-F5344CB8AC3E}">
        <p14:creationId xmlns:p14="http://schemas.microsoft.com/office/powerpoint/2010/main" val="848599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D1F52-DC6E-41A8-9680-B6C214FCDF5A}"/>
              </a:ext>
            </a:extLst>
          </p:cNvPr>
          <p:cNvSpPr>
            <a:spLocks noGrp="1"/>
          </p:cNvSpPr>
          <p:nvPr>
            <p:ph type="title"/>
          </p:nvPr>
        </p:nvSpPr>
        <p:spPr/>
        <p:txBody>
          <a:bodyPr>
            <a:normAutofit fontScale="90000"/>
          </a:bodyPr>
          <a:lstStyle/>
          <a:p>
            <a:r>
              <a:rPr lang="es-ES" b="1" dirty="0"/>
              <a:t>ALGORITMO DEL GRADIENTE DESCENDENTE</a:t>
            </a:r>
          </a:p>
        </p:txBody>
      </p:sp>
      <p:sp>
        <p:nvSpPr>
          <p:cNvPr id="3" name="Marcador de contenido 2">
            <a:extLst>
              <a:ext uri="{FF2B5EF4-FFF2-40B4-BE49-F238E27FC236}">
                <a16:creationId xmlns:a16="http://schemas.microsoft.com/office/drawing/2014/main" id="{94FC870D-8C32-4568-B1F8-45767DD84C5F}"/>
              </a:ext>
            </a:extLst>
          </p:cNvPr>
          <p:cNvSpPr>
            <a:spLocks noGrp="1"/>
          </p:cNvSpPr>
          <p:nvPr>
            <p:ph idx="1"/>
          </p:nvPr>
        </p:nvSpPr>
        <p:spPr/>
        <p:txBody>
          <a:bodyPr/>
          <a:lstStyle/>
          <a:p>
            <a:r>
              <a:rPr lang="es-ES" dirty="0"/>
              <a:t>Gradiente perpendicular a las curvas de nivel</a:t>
            </a:r>
          </a:p>
          <a:p>
            <a:endParaRPr lang="es-ES" dirty="0"/>
          </a:p>
          <a:p>
            <a:endParaRPr lang="es-ES" dirty="0"/>
          </a:p>
          <a:p>
            <a:endParaRPr lang="es-ES" dirty="0"/>
          </a:p>
          <a:p>
            <a:endParaRPr lang="es-ES" dirty="0"/>
          </a:p>
          <a:p>
            <a:endParaRPr lang="es-ES" dirty="0"/>
          </a:p>
        </p:txBody>
      </p:sp>
      <p:graphicFrame>
        <p:nvGraphicFramePr>
          <p:cNvPr id="4" name="Objeto 3">
            <a:extLst>
              <a:ext uri="{FF2B5EF4-FFF2-40B4-BE49-F238E27FC236}">
                <a16:creationId xmlns:a16="http://schemas.microsoft.com/office/drawing/2014/main" id="{EDFDC42F-472C-4B4C-8929-E4F1BCE3A53A}"/>
              </a:ext>
            </a:extLst>
          </p:cNvPr>
          <p:cNvGraphicFramePr>
            <a:graphicFrameLocks noChangeAspect="1"/>
          </p:cNvGraphicFramePr>
          <p:nvPr>
            <p:extLst>
              <p:ext uri="{D42A27DB-BD31-4B8C-83A1-F6EECF244321}">
                <p14:modId xmlns:p14="http://schemas.microsoft.com/office/powerpoint/2010/main" val="825958379"/>
              </p:ext>
            </p:extLst>
          </p:nvPr>
        </p:nvGraphicFramePr>
        <p:xfrm>
          <a:off x="755576" y="3894546"/>
          <a:ext cx="3214688" cy="890588"/>
        </p:xfrm>
        <a:graphic>
          <a:graphicData uri="http://schemas.openxmlformats.org/presentationml/2006/ole">
            <mc:AlternateContent xmlns:mc="http://schemas.openxmlformats.org/markup-compatibility/2006">
              <mc:Choice xmlns:v="urn:schemas-microsoft-com:vml" Requires="v">
                <p:oleObj spid="_x0000_s26545" name="Equation" r:id="rId4" imgW="1511280" imgH="419040" progId="Equation.DSMT4">
                  <p:embed/>
                </p:oleObj>
              </mc:Choice>
              <mc:Fallback>
                <p:oleObj name="Equation" r:id="rId4" imgW="1511280" imgH="419040" progId="Equation.DSMT4">
                  <p:embed/>
                  <p:pic>
                    <p:nvPicPr>
                      <p:cNvPr id="0" name=""/>
                      <p:cNvPicPr/>
                      <p:nvPr/>
                    </p:nvPicPr>
                    <p:blipFill>
                      <a:blip r:embed="rId5"/>
                      <a:stretch>
                        <a:fillRect/>
                      </a:stretch>
                    </p:blipFill>
                    <p:spPr>
                      <a:xfrm>
                        <a:off x="755576" y="3894546"/>
                        <a:ext cx="3214688" cy="890588"/>
                      </a:xfrm>
                      <a:prstGeom prst="rect">
                        <a:avLst/>
                      </a:prstGeom>
                    </p:spPr>
                  </p:pic>
                </p:oleObj>
              </mc:Fallback>
            </mc:AlternateContent>
          </a:graphicData>
        </a:graphic>
      </p:graphicFrame>
      <p:pic>
        <p:nvPicPr>
          <p:cNvPr id="5" name="Imagen 4">
            <a:extLst>
              <a:ext uri="{FF2B5EF4-FFF2-40B4-BE49-F238E27FC236}">
                <a16:creationId xmlns:a16="http://schemas.microsoft.com/office/drawing/2014/main" id="{F3D244BD-836D-41D6-A569-9468B7FBD036}"/>
              </a:ext>
            </a:extLst>
          </p:cNvPr>
          <p:cNvPicPr>
            <a:picLocks noChangeAspect="1"/>
          </p:cNvPicPr>
          <p:nvPr/>
        </p:nvPicPr>
        <p:blipFill>
          <a:blip r:embed="rId6"/>
          <a:stretch>
            <a:fillRect/>
          </a:stretch>
        </p:blipFill>
        <p:spPr>
          <a:xfrm>
            <a:off x="4401245" y="2815840"/>
            <a:ext cx="4440251" cy="2766132"/>
          </a:xfrm>
          <a:prstGeom prst="rect">
            <a:avLst/>
          </a:prstGeom>
        </p:spPr>
      </p:pic>
      <p:sp>
        <p:nvSpPr>
          <p:cNvPr id="6" name="Marcador de pie de página 5">
            <a:extLst>
              <a:ext uri="{FF2B5EF4-FFF2-40B4-BE49-F238E27FC236}">
                <a16:creationId xmlns:a16="http://schemas.microsoft.com/office/drawing/2014/main" id="{40CE3D3B-701F-4D3C-ACB8-4C842A366C6F}"/>
              </a:ext>
            </a:extLst>
          </p:cNvPr>
          <p:cNvSpPr>
            <a:spLocks noGrp="1"/>
          </p:cNvSpPr>
          <p:nvPr>
            <p:ph type="ftr" sz="quarter" idx="11"/>
          </p:nvPr>
        </p:nvSpPr>
        <p:spPr/>
        <p:txBody>
          <a:bodyPr/>
          <a:lstStyle/>
          <a:p>
            <a:r>
              <a:rPr lang="es-ES"/>
              <a:t>Fernando Fernández Rodríguez (ULPGC)</a:t>
            </a:r>
          </a:p>
        </p:txBody>
      </p:sp>
      <p:sp>
        <p:nvSpPr>
          <p:cNvPr id="7" name="Marcador de número de diapositiva 6">
            <a:extLst>
              <a:ext uri="{FF2B5EF4-FFF2-40B4-BE49-F238E27FC236}">
                <a16:creationId xmlns:a16="http://schemas.microsoft.com/office/drawing/2014/main" id="{35821D3F-513F-4230-BA18-9C65FA0FB807}"/>
              </a:ext>
            </a:extLst>
          </p:cNvPr>
          <p:cNvSpPr>
            <a:spLocks noGrp="1"/>
          </p:cNvSpPr>
          <p:nvPr>
            <p:ph type="sldNum" sz="quarter" idx="12"/>
          </p:nvPr>
        </p:nvSpPr>
        <p:spPr/>
        <p:txBody>
          <a:bodyPr/>
          <a:lstStyle/>
          <a:p>
            <a:fld id="{D62E4E2B-6C83-4C79-B545-67C46A76D299}" type="slidenum">
              <a:rPr lang="es-ES" smtClean="0"/>
              <a:t>7</a:t>
            </a:fld>
            <a:endParaRPr lang="es-ES"/>
          </a:p>
        </p:txBody>
      </p:sp>
      <p:graphicFrame>
        <p:nvGraphicFramePr>
          <p:cNvPr id="9" name="Objeto 8">
            <a:extLst>
              <a:ext uri="{FF2B5EF4-FFF2-40B4-BE49-F238E27FC236}">
                <a16:creationId xmlns:a16="http://schemas.microsoft.com/office/drawing/2014/main" id="{C78053D8-7886-418C-BEB6-15D34C36267B}"/>
              </a:ext>
            </a:extLst>
          </p:cNvPr>
          <p:cNvGraphicFramePr>
            <a:graphicFrameLocks noChangeAspect="1"/>
          </p:cNvGraphicFramePr>
          <p:nvPr>
            <p:extLst>
              <p:ext uri="{D42A27DB-BD31-4B8C-83A1-F6EECF244321}">
                <p14:modId xmlns:p14="http://schemas.microsoft.com/office/powerpoint/2010/main" val="1132161685"/>
              </p:ext>
            </p:extLst>
          </p:nvPr>
        </p:nvGraphicFramePr>
        <p:xfrm>
          <a:off x="6553200" y="3373748"/>
          <a:ext cx="454818" cy="433854"/>
        </p:xfrm>
        <a:graphic>
          <a:graphicData uri="http://schemas.openxmlformats.org/presentationml/2006/ole">
            <mc:AlternateContent xmlns:mc="http://schemas.openxmlformats.org/markup-compatibility/2006">
              <mc:Choice xmlns:v="urn:schemas-microsoft-com:vml" Requires="v">
                <p:oleObj spid="_x0000_s26546" name="Equation" r:id="rId7" imgW="190440" imgH="228600" progId="Equation.DSMT4">
                  <p:embed/>
                </p:oleObj>
              </mc:Choice>
              <mc:Fallback>
                <p:oleObj name="Equation" r:id="rId7" imgW="190440" imgH="228600" progId="Equation.DSMT4">
                  <p:embed/>
                  <p:pic>
                    <p:nvPicPr>
                      <p:cNvPr id="0" name=""/>
                      <p:cNvPicPr/>
                      <p:nvPr/>
                    </p:nvPicPr>
                    <p:blipFill>
                      <a:blip r:embed="rId8"/>
                      <a:stretch>
                        <a:fillRect/>
                      </a:stretch>
                    </p:blipFill>
                    <p:spPr>
                      <a:xfrm>
                        <a:off x="6553200" y="3373748"/>
                        <a:ext cx="454818" cy="433854"/>
                      </a:xfrm>
                      <a:prstGeom prst="rect">
                        <a:avLst/>
                      </a:prstGeom>
                      <a:solidFill>
                        <a:schemeClr val="bg1"/>
                      </a:solidFill>
                    </p:spPr>
                  </p:pic>
                </p:oleObj>
              </mc:Fallback>
            </mc:AlternateContent>
          </a:graphicData>
        </a:graphic>
      </p:graphicFrame>
      <p:graphicFrame>
        <p:nvGraphicFramePr>
          <p:cNvPr id="11" name="Objeto 10">
            <a:extLst>
              <a:ext uri="{FF2B5EF4-FFF2-40B4-BE49-F238E27FC236}">
                <a16:creationId xmlns:a16="http://schemas.microsoft.com/office/drawing/2014/main" id="{4976367D-9FF3-43AD-92B8-F827053C5697}"/>
              </a:ext>
            </a:extLst>
          </p:cNvPr>
          <p:cNvGraphicFramePr>
            <a:graphicFrameLocks noChangeAspect="1"/>
          </p:cNvGraphicFramePr>
          <p:nvPr>
            <p:extLst>
              <p:ext uri="{D42A27DB-BD31-4B8C-83A1-F6EECF244321}">
                <p14:modId xmlns:p14="http://schemas.microsoft.com/office/powerpoint/2010/main" val="1258046219"/>
              </p:ext>
            </p:extLst>
          </p:nvPr>
        </p:nvGraphicFramePr>
        <p:xfrm>
          <a:off x="8758237" y="5373216"/>
          <a:ext cx="349250" cy="417512"/>
        </p:xfrm>
        <a:graphic>
          <a:graphicData uri="http://schemas.openxmlformats.org/presentationml/2006/ole">
            <mc:AlternateContent xmlns:mc="http://schemas.openxmlformats.org/markup-compatibility/2006">
              <mc:Choice xmlns:v="urn:schemas-microsoft-com:vml" Requires="v">
                <p:oleObj spid="_x0000_s26547" name="Equation" r:id="rId9" imgW="190440" imgH="228600" progId="Equation.DSMT4">
                  <p:embed/>
                </p:oleObj>
              </mc:Choice>
              <mc:Fallback>
                <p:oleObj name="Equation" r:id="rId9" imgW="190440" imgH="228600" progId="Equation.DSMT4">
                  <p:embed/>
                  <p:pic>
                    <p:nvPicPr>
                      <p:cNvPr id="10" name="Objeto 9">
                        <a:extLst>
                          <a:ext uri="{FF2B5EF4-FFF2-40B4-BE49-F238E27FC236}">
                            <a16:creationId xmlns:a16="http://schemas.microsoft.com/office/drawing/2014/main" id="{6B335D61-2AC4-4BD5-B5BF-948402B24742}"/>
                          </a:ext>
                        </a:extLst>
                      </p:cNvPr>
                      <p:cNvPicPr/>
                      <p:nvPr/>
                    </p:nvPicPr>
                    <p:blipFill>
                      <a:blip r:embed="rId10"/>
                      <a:stretch>
                        <a:fillRect/>
                      </a:stretch>
                    </p:blipFill>
                    <p:spPr>
                      <a:xfrm>
                        <a:off x="8758237" y="5373216"/>
                        <a:ext cx="349250" cy="417512"/>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7598490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4D644E2-1D37-4DDB-BDE5-94AA8165FCBE}"/>
              </a:ext>
            </a:extLst>
          </p:cNvPr>
          <p:cNvSpPr>
            <a:spLocks noGrp="1"/>
          </p:cNvSpPr>
          <p:nvPr>
            <p:ph type="title"/>
          </p:nvPr>
        </p:nvSpPr>
        <p:spPr/>
        <p:txBody>
          <a:bodyPr>
            <a:normAutofit fontScale="90000"/>
          </a:bodyPr>
          <a:lstStyle/>
          <a:p>
            <a:br>
              <a:rPr lang="es-ES" b="1" dirty="0"/>
            </a:br>
            <a:r>
              <a:rPr lang="es-ES" b="1" dirty="0"/>
              <a:t>PREDICCIÓN DEL FRACASO EMPRESARIAL </a:t>
            </a:r>
            <a:br>
              <a:rPr lang="es-ES" dirty="0"/>
            </a:br>
            <a:endParaRPr lang="es-ES" dirty="0"/>
          </a:p>
        </p:txBody>
      </p:sp>
      <p:sp>
        <p:nvSpPr>
          <p:cNvPr id="5" name="Marcador de contenido 4">
            <a:extLst>
              <a:ext uri="{FF2B5EF4-FFF2-40B4-BE49-F238E27FC236}">
                <a16:creationId xmlns:a16="http://schemas.microsoft.com/office/drawing/2014/main" id="{1E1CD8E4-E187-4CD1-8D96-34DFD1B8676D}"/>
              </a:ext>
            </a:extLst>
          </p:cNvPr>
          <p:cNvSpPr>
            <a:spLocks noGrp="1"/>
          </p:cNvSpPr>
          <p:nvPr>
            <p:ph idx="1"/>
          </p:nvPr>
        </p:nvSpPr>
        <p:spPr/>
        <p:txBody>
          <a:bodyPr/>
          <a:lstStyle/>
          <a:p>
            <a:r>
              <a:rPr lang="es-ES" dirty="0"/>
              <a:t>Lee, S. Choi, W.S. (2013)</a:t>
            </a:r>
          </a:p>
          <a:p>
            <a:r>
              <a:rPr lang="es-ES" dirty="0" err="1"/>
              <a:t>Mokhatab</a:t>
            </a:r>
            <a:r>
              <a:rPr lang="es-ES" dirty="0"/>
              <a:t> </a:t>
            </a:r>
            <a:r>
              <a:rPr lang="es-ES" dirty="0" err="1"/>
              <a:t>Rafiei</a:t>
            </a:r>
            <a:r>
              <a:rPr lang="es-ES" dirty="0"/>
              <a:t> et al. (2011)</a:t>
            </a:r>
          </a:p>
          <a:p>
            <a:r>
              <a:rPr lang="es-ES" dirty="0"/>
              <a:t>Kim and Kang (2010)</a:t>
            </a:r>
          </a:p>
          <a:p>
            <a:r>
              <a:rPr lang="es-ES" dirty="0" err="1"/>
              <a:t>Ravi</a:t>
            </a:r>
            <a:r>
              <a:rPr lang="es-ES" dirty="0"/>
              <a:t> et al. (2007)</a:t>
            </a:r>
          </a:p>
          <a:p>
            <a:r>
              <a:rPr lang="es-ES" dirty="0" err="1"/>
              <a:t>Shin</a:t>
            </a:r>
            <a:r>
              <a:rPr lang="es-ES" dirty="0"/>
              <a:t> and Lee (2002)</a:t>
            </a:r>
          </a:p>
          <a:p>
            <a:endParaRPr lang="es-ES" dirty="0"/>
          </a:p>
          <a:p>
            <a:endParaRPr lang="es-ES" dirty="0"/>
          </a:p>
        </p:txBody>
      </p:sp>
      <p:sp>
        <p:nvSpPr>
          <p:cNvPr id="2" name="Marcador de pie de página 1">
            <a:extLst>
              <a:ext uri="{FF2B5EF4-FFF2-40B4-BE49-F238E27FC236}">
                <a16:creationId xmlns:a16="http://schemas.microsoft.com/office/drawing/2014/main" id="{D1FCDAC4-4363-4ECA-AA10-C7CADDFAD9D9}"/>
              </a:ext>
            </a:extLst>
          </p:cNvPr>
          <p:cNvSpPr>
            <a:spLocks noGrp="1"/>
          </p:cNvSpPr>
          <p:nvPr>
            <p:ph type="ftr" sz="quarter" idx="11"/>
          </p:nvPr>
        </p:nvSpPr>
        <p:spPr/>
        <p:txBody>
          <a:bodyPr/>
          <a:lstStyle/>
          <a:p>
            <a:r>
              <a:rPr lang="es-ES"/>
              <a:t>Fernando Fernández Rodríguez (ULPGC)</a:t>
            </a:r>
          </a:p>
        </p:txBody>
      </p:sp>
      <p:sp>
        <p:nvSpPr>
          <p:cNvPr id="3" name="Marcador de número de diapositiva 2">
            <a:extLst>
              <a:ext uri="{FF2B5EF4-FFF2-40B4-BE49-F238E27FC236}">
                <a16:creationId xmlns:a16="http://schemas.microsoft.com/office/drawing/2014/main" id="{0DAB4B29-76C7-4795-831B-8712C314C780}"/>
              </a:ext>
            </a:extLst>
          </p:cNvPr>
          <p:cNvSpPr>
            <a:spLocks noGrp="1"/>
          </p:cNvSpPr>
          <p:nvPr>
            <p:ph type="sldNum" sz="quarter" idx="12"/>
          </p:nvPr>
        </p:nvSpPr>
        <p:spPr/>
        <p:txBody>
          <a:bodyPr/>
          <a:lstStyle/>
          <a:p>
            <a:fld id="{D62E4E2B-6C83-4C79-B545-67C46A76D299}" type="slidenum">
              <a:rPr lang="es-ES" smtClean="0"/>
              <a:t>70</a:t>
            </a:fld>
            <a:endParaRPr lang="es-ES"/>
          </a:p>
        </p:txBody>
      </p:sp>
    </p:spTree>
    <p:extLst>
      <p:ext uri="{BB962C8B-B14F-4D97-AF65-F5344CB8AC3E}">
        <p14:creationId xmlns:p14="http://schemas.microsoft.com/office/powerpoint/2010/main" val="5643878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7981CF-7723-4CC4-8FF3-EF3411F2DF82}"/>
              </a:ext>
            </a:extLst>
          </p:cNvPr>
          <p:cNvSpPr>
            <a:spLocks noGrp="1"/>
          </p:cNvSpPr>
          <p:nvPr>
            <p:ph type="title"/>
          </p:nvPr>
        </p:nvSpPr>
        <p:spPr/>
        <p:txBody>
          <a:bodyPr>
            <a:normAutofit fontScale="90000"/>
          </a:bodyPr>
          <a:lstStyle/>
          <a:p>
            <a:br>
              <a:rPr lang="es-ES" b="1" dirty="0"/>
            </a:br>
            <a:r>
              <a:rPr lang="es-ES" b="1" dirty="0"/>
              <a:t>COMPARACIÓN DE DESEQUILIBRIOS FINANCIEROS MACRO</a:t>
            </a:r>
            <a:br>
              <a:rPr lang="es-ES" dirty="0"/>
            </a:br>
            <a:endParaRPr lang="es-ES" dirty="0"/>
          </a:p>
        </p:txBody>
      </p:sp>
      <p:sp>
        <p:nvSpPr>
          <p:cNvPr id="3" name="Marcador de contenido 2">
            <a:extLst>
              <a:ext uri="{FF2B5EF4-FFF2-40B4-BE49-F238E27FC236}">
                <a16:creationId xmlns:a16="http://schemas.microsoft.com/office/drawing/2014/main" id="{1AB7C2E2-A3DD-480C-B15B-BA491E2286E6}"/>
              </a:ext>
            </a:extLst>
          </p:cNvPr>
          <p:cNvSpPr>
            <a:spLocks noGrp="1"/>
          </p:cNvSpPr>
          <p:nvPr>
            <p:ph idx="1"/>
          </p:nvPr>
        </p:nvSpPr>
        <p:spPr/>
        <p:txBody>
          <a:bodyPr/>
          <a:lstStyle/>
          <a:p>
            <a:r>
              <a:rPr lang="es-ES" dirty="0"/>
              <a:t>López y Pastor (2013)</a:t>
            </a:r>
          </a:p>
          <a:p>
            <a:r>
              <a:rPr lang="es-ES" dirty="0"/>
              <a:t>Alfaro Cortés et al. (2002)</a:t>
            </a:r>
          </a:p>
          <a:p>
            <a:r>
              <a:rPr lang="es-ES" dirty="0" err="1"/>
              <a:t>Bederra</a:t>
            </a:r>
            <a:r>
              <a:rPr lang="es-ES" dirty="0"/>
              <a:t>-Fernández et al. (2002) </a:t>
            </a:r>
          </a:p>
        </p:txBody>
      </p:sp>
      <p:sp>
        <p:nvSpPr>
          <p:cNvPr id="4" name="Marcador de pie de página 3">
            <a:extLst>
              <a:ext uri="{FF2B5EF4-FFF2-40B4-BE49-F238E27FC236}">
                <a16:creationId xmlns:a16="http://schemas.microsoft.com/office/drawing/2014/main" id="{013511DF-49F1-4759-BD9C-72C8EFA4158C}"/>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151EC28D-87F9-4471-99AB-687EA62B5EF4}"/>
              </a:ext>
            </a:extLst>
          </p:cNvPr>
          <p:cNvSpPr>
            <a:spLocks noGrp="1"/>
          </p:cNvSpPr>
          <p:nvPr>
            <p:ph type="sldNum" sz="quarter" idx="12"/>
          </p:nvPr>
        </p:nvSpPr>
        <p:spPr/>
        <p:txBody>
          <a:bodyPr/>
          <a:lstStyle/>
          <a:p>
            <a:fld id="{D62E4E2B-6C83-4C79-B545-67C46A76D299}" type="slidenum">
              <a:rPr lang="es-ES" smtClean="0"/>
              <a:t>71</a:t>
            </a:fld>
            <a:endParaRPr lang="es-ES"/>
          </a:p>
        </p:txBody>
      </p:sp>
    </p:spTree>
    <p:extLst>
      <p:ext uri="{BB962C8B-B14F-4D97-AF65-F5344CB8AC3E}">
        <p14:creationId xmlns:p14="http://schemas.microsoft.com/office/powerpoint/2010/main" val="8761058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6A357B-5622-4182-B1EE-9D52FDAC8CBA}"/>
              </a:ext>
            </a:extLst>
          </p:cNvPr>
          <p:cNvSpPr>
            <a:spLocks noGrp="1"/>
          </p:cNvSpPr>
          <p:nvPr>
            <p:ph type="title"/>
          </p:nvPr>
        </p:nvSpPr>
        <p:spPr/>
        <p:txBody>
          <a:bodyPr/>
          <a:lstStyle/>
          <a:p>
            <a:r>
              <a:rPr lang="es-ES" b="1" dirty="0"/>
              <a:t>CRISIS DE DEUDA SOBERANA</a:t>
            </a:r>
          </a:p>
        </p:txBody>
      </p:sp>
      <p:sp>
        <p:nvSpPr>
          <p:cNvPr id="3" name="Marcador de contenido 2">
            <a:extLst>
              <a:ext uri="{FF2B5EF4-FFF2-40B4-BE49-F238E27FC236}">
                <a16:creationId xmlns:a16="http://schemas.microsoft.com/office/drawing/2014/main" id="{8E453C09-A781-4091-A080-F9B16D6A57E8}"/>
              </a:ext>
            </a:extLst>
          </p:cNvPr>
          <p:cNvSpPr>
            <a:spLocks noGrp="1"/>
          </p:cNvSpPr>
          <p:nvPr>
            <p:ph idx="1"/>
          </p:nvPr>
        </p:nvSpPr>
        <p:spPr/>
        <p:txBody>
          <a:bodyPr/>
          <a:lstStyle/>
          <a:p>
            <a:r>
              <a:rPr lang="en-US" dirty="0" err="1"/>
              <a:t>Falavigna</a:t>
            </a:r>
            <a:r>
              <a:rPr lang="en-US" dirty="0"/>
              <a:t> (2012)</a:t>
            </a:r>
          </a:p>
          <a:p>
            <a:r>
              <a:rPr lang="en-US" dirty="0" err="1"/>
              <a:t>Fioramanti</a:t>
            </a:r>
            <a:r>
              <a:rPr lang="en-US" dirty="0"/>
              <a:t> (2008)</a:t>
            </a:r>
            <a:r>
              <a:rPr lang="es-ES" dirty="0"/>
              <a:t> </a:t>
            </a:r>
          </a:p>
          <a:p>
            <a:r>
              <a:rPr lang="es-ES" dirty="0" err="1"/>
              <a:t>Dreisbach</a:t>
            </a:r>
            <a:r>
              <a:rPr lang="es-ES" dirty="0"/>
              <a:t> (2007)</a:t>
            </a:r>
          </a:p>
          <a:p>
            <a:r>
              <a:rPr lang="es-ES" dirty="0" err="1"/>
              <a:t>Bennell</a:t>
            </a:r>
            <a:r>
              <a:rPr lang="es-ES" dirty="0"/>
              <a:t> et al (2006)</a:t>
            </a:r>
          </a:p>
        </p:txBody>
      </p:sp>
      <p:sp>
        <p:nvSpPr>
          <p:cNvPr id="4" name="Marcador de pie de página 3">
            <a:extLst>
              <a:ext uri="{FF2B5EF4-FFF2-40B4-BE49-F238E27FC236}">
                <a16:creationId xmlns:a16="http://schemas.microsoft.com/office/drawing/2014/main" id="{FB80550D-649C-4AAD-B2A6-B8492522D5F5}"/>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9F4B803E-57BA-4A6C-9E36-86452D8E10DB}"/>
              </a:ext>
            </a:extLst>
          </p:cNvPr>
          <p:cNvSpPr>
            <a:spLocks noGrp="1"/>
          </p:cNvSpPr>
          <p:nvPr>
            <p:ph type="sldNum" sz="quarter" idx="12"/>
          </p:nvPr>
        </p:nvSpPr>
        <p:spPr/>
        <p:txBody>
          <a:bodyPr/>
          <a:lstStyle/>
          <a:p>
            <a:fld id="{D62E4E2B-6C83-4C79-B545-67C46A76D299}" type="slidenum">
              <a:rPr lang="es-ES" smtClean="0"/>
              <a:t>72</a:t>
            </a:fld>
            <a:endParaRPr lang="es-ES"/>
          </a:p>
        </p:txBody>
      </p:sp>
    </p:spTree>
    <p:extLst>
      <p:ext uri="{BB962C8B-B14F-4D97-AF65-F5344CB8AC3E}">
        <p14:creationId xmlns:p14="http://schemas.microsoft.com/office/powerpoint/2010/main" val="34064523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18435E-642A-455A-9FD6-142825D17FE3}"/>
              </a:ext>
            </a:extLst>
          </p:cNvPr>
          <p:cNvSpPr>
            <a:spLocks noGrp="1"/>
          </p:cNvSpPr>
          <p:nvPr>
            <p:ph type="title"/>
          </p:nvPr>
        </p:nvSpPr>
        <p:spPr/>
        <p:txBody>
          <a:bodyPr>
            <a:normAutofit fontScale="90000"/>
          </a:bodyPr>
          <a:lstStyle/>
          <a:p>
            <a:r>
              <a:rPr lang="es-ES" b="1" dirty="0"/>
              <a:t>PREDICCIÓN DEL CONTAGIO EN CRISIS MONETARIAS</a:t>
            </a:r>
          </a:p>
        </p:txBody>
      </p:sp>
      <p:sp>
        <p:nvSpPr>
          <p:cNvPr id="3" name="Marcador de contenido 2">
            <a:extLst>
              <a:ext uri="{FF2B5EF4-FFF2-40B4-BE49-F238E27FC236}">
                <a16:creationId xmlns:a16="http://schemas.microsoft.com/office/drawing/2014/main" id="{BED1FB0D-CAD3-4AA2-A003-2580C0491E62}"/>
              </a:ext>
            </a:extLst>
          </p:cNvPr>
          <p:cNvSpPr>
            <a:spLocks noGrp="1"/>
          </p:cNvSpPr>
          <p:nvPr>
            <p:ph idx="1"/>
          </p:nvPr>
        </p:nvSpPr>
        <p:spPr/>
        <p:txBody>
          <a:bodyPr/>
          <a:lstStyle/>
          <a:p>
            <a:r>
              <a:rPr lang="en-US" dirty="0" err="1"/>
              <a:t>Yim</a:t>
            </a:r>
            <a:r>
              <a:rPr lang="en-US" dirty="0"/>
              <a:t>, J., Mitchell, H. (2005) </a:t>
            </a:r>
          </a:p>
          <a:p>
            <a:r>
              <a:rPr lang="en-US" dirty="0"/>
              <a:t>Franck, R. (2003)</a:t>
            </a:r>
          </a:p>
          <a:p>
            <a:r>
              <a:rPr lang="en-US" dirty="0"/>
              <a:t>Nag, A.K., Mitra, A. (1999)</a:t>
            </a:r>
          </a:p>
          <a:p>
            <a:endParaRPr lang="es-ES" dirty="0"/>
          </a:p>
        </p:txBody>
      </p:sp>
      <p:sp>
        <p:nvSpPr>
          <p:cNvPr id="4" name="Marcador de pie de página 3">
            <a:extLst>
              <a:ext uri="{FF2B5EF4-FFF2-40B4-BE49-F238E27FC236}">
                <a16:creationId xmlns:a16="http://schemas.microsoft.com/office/drawing/2014/main" id="{E2452669-C989-40CA-A80A-32469B37AA6D}"/>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4F698F2C-E9C2-4A7E-A62A-1485DC8BD89E}"/>
              </a:ext>
            </a:extLst>
          </p:cNvPr>
          <p:cNvSpPr>
            <a:spLocks noGrp="1"/>
          </p:cNvSpPr>
          <p:nvPr>
            <p:ph type="sldNum" sz="quarter" idx="12"/>
          </p:nvPr>
        </p:nvSpPr>
        <p:spPr/>
        <p:txBody>
          <a:bodyPr/>
          <a:lstStyle/>
          <a:p>
            <a:fld id="{D62E4E2B-6C83-4C79-B545-67C46A76D299}" type="slidenum">
              <a:rPr lang="es-ES" smtClean="0"/>
              <a:t>73</a:t>
            </a:fld>
            <a:endParaRPr lang="es-ES"/>
          </a:p>
        </p:txBody>
      </p:sp>
    </p:spTree>
    <p:extLst>
      <p:ext uri="{BB962C8B-B14F-4D97-AF65-F5344CB8AC3E}">
        <p14:creationId xmlns:p14="http://schemas.microsoft.com/office/powerpoint/2010/main" val="325104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1E9CBD-AACE-4102-9C42-8F8DC7C40414}"/>
              </a:ext>
            </a:extLst>
          </p:cNvPr>
          <p:cNvSpPr>
            <a:spLocks noGrp="1"/>
          </p:cNvSpPr>
          <p:nvPr>
            <p:ph type="title"/>
          </p:nvPr>
        </p:nvSpPr>
        <p:spPr/>
        <p:txBody>
          <a:bodyPr/>
          <a:lstStyle/>
          <a:p>
            <a:r>
              <a:rPr lang="es-ES" b="1" dirty="0"/>
              <a:t>PREDICCIÓN RATING CREDITICIO</a:t>
            </a:r>
          </a:p>
        </p:txBody>
      </p:sp>
      <p:sp>
        <p:nvSpPr>
          <p:cNvPr id="3" name="Marcador de contenido 2">
            <a:extLst>
              <a:ext uri="{FF2B5EF4-FFF2-40B4-BE49-F238E27FC236}">
                <a16:creationId xmlns:a16="http://schemas.microsoft.com/office/drawing/2014/main" id="{06E6BA0A-881E-4F6C-A6D3-9A8209941449}"/>
              </a:ext>
            </a:extLst>
          </p:cNvPr>
          <p:cNvSpPr>
            <a:spLocks noGrp="1"/>
          </p:cNvSpPr>
          <p:nvPr>
            <p:ph idx="1"/>
          </p:nvPr>
        </p:nvSpPr>
        <p:spPr/>
        <p:txBody>
          <a:bodyPr/>
          <a:lstStyle/>
          <a:p>
            <a:r>
              <a:rPr lang="en-US" dirty="0"/>
              <a:t>Moreno, et al. (2006)</a:t>
            </a:r>
          </a:p>
          <a:p>
            <a:r>
              <a:rPr lang="en-US" dirty="0"/>
              <a:t>Maher, J.J., Sen, T.K. (1997)</a:t>
            </a:r>
            <a:endParaRPr lang="es-ES" dirty="0"/>
          </a:p>
        </p:txBody>
      </p:sp>
      <p:sp>
        <p:nvSpPr>
          <p:cNvPr id="4" name="Marcador de pie de página 3">
            <a:extLst>
              <a:ext uri="{FF2B5EF4-FFF2-40B4-BE49-F238E27FC236}">
                <a16:creationId xmlns:a16="http://schemas.microsoft.com/office/drawing/2014/main" id="{E67BFAA5-26C1-49CD-9BCF-21C13AD89790}"/>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32A1CE88-8E22-4614-8F4A-9864B11427B9}"/>
              </a:ext>
            </a:extLst>
          </p:cNvPr>
          <p:cNvSpPr>
            <a:spLocks noGrp="1"/>
          </p:cNvSpPr>
          <p:nvPr>
            <p:ph type="sldNum" sz="quarter" idx="12"/>
          </p:nvPr>
        </p:nvSpPr>
        <p:spPr/>
        <p:txBody>
          <a:bodyPr/>
          <a:lstStyle/>
          <a:p>
            <a:fld id="{D62E4E2B-6C83-4C79-B545-67C46A76D299}" type="slidenum">
              <a:rPr lang="es-ES" smtClean="0"/>
              <a:t>74</a:t>
            </a:fld>
            <a:endParaRPr lang="es-ES"/>
          </a:p>
        </p:txBody>
      </p:sp>
    </p:spTree>
    <p:extLst>
      <p:ext uri="{BB962C8B-B14F-4D97-AF65-F5344CB8AC3E}">
        <p14:creationId xmlns:p14="http://schemas.microsoft.com/office/powerpoint/2010/main" val="9541338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54BC6C-44AE-4A03-AAA9-C4D975F3B75A}"/>
              </a:ext>
            </a:extLst>
          </p:cNvPr>
          <p:cNvSpPr>
            <a:spLocks noGrp="1"/>
          </p:cNvSpPr>
          <p:nvPr>
            <p:ph type="title"/>
          </p:nvPr>
        </p:nvSpPr>
        <p:spPr/>
        <p:txBody>
          <a:bodyPr>
            <a:normAutofit fontScale="90000"/>
          </a:bodyPr>
          <a:lstStyle/>
          <a:p>
            <a:r>
              <a:rPr lang="es-ES" b="1" dirty="0"/>
              <a:t>PREDICCIONES DE MOVIMIENTOS BURSÁTILES</a:t>
            </a:r>
          </a:p>
        </p:txBody>
      </p:sp>
      <p:sp>
        <p:nvSpPr>
          <p:cNvPr id="3" name="Marcador de contenido 2">
            <a:extLst>
              <a:ext uri="{FF2B5EF4-FFF2-40B4-BE49-F238E27FC236}">
                <a16:creationId xmlns:a16="http://schemas.microsoft.com/office/drawing/2014/main" id="{7F961D9B-0E23-4AA3-A6BD-4BEFEBD6842B}"/>
              </a:ext>
            </a:extLst>
          </p:cNvPr>
          <p:cNvSpPr>
            <a:spLocks noGrp="1"/>
          </p:cNvSpPr>
          <p:nvPr>
            <p:ph idx="1"/>
          </p:nvPr>
        </p:nvSpPr>
        <p:spPr/>
        <p:txBody>
          <a:bodyPr>
            <a:normAutofit/>
          </a:bodyPr>
          <a:lstStyle/>
          <a:p>
            <a:r>
              <a:rPr lang="es-ES" dirty="0" err="1"/>
              <a:t>Guresen</a:t>
            </a:r>
            <a:r>
              <a:rPr lang="es-ES" dirty="0"/>
              <a:t> et al. (2011)</a:t>
            </a:r>
          </a:p>
          <a:p>
            <a:r>
              <a:rPr lang="en-US" dirty="0"/>
              <a:t>Moreno, D., </a:t>
            </a:r>
            <a:r>
              <a:rPr lang="en-US" dirty="0" err="1"/>
              <a:t>Olmeda</a:t>
            </a:r>
            <a:r>
              <a:rPr lang="en-US" dirty="0"/>
              <a:t>, I. (2007)</a:t>
            </a:r>
            <a:endParaRPr lang="es-ES" dirty="0"/>
          </a:p>
          <a:p>
            <a:r>
              <a:rPr lang="en-US" dirty="0"/>
              <a:t>Huang et al. (2005)</a:t>
            </a:r>
          </a:p>
          <a:p>
            <a:r>
              <a:rPr lang="en-US" dirty="0" err="1">
                <a:solidFill>
                  <a:srgbClr val="FF0000"/>
                </a:solidFill>
              </a:rPr>
              <a:t>Tsay</a:t>
            </a:r>
            <a:r>
              <a:rPr lang="en-US" dirty="0">
                <a:solidFill>
                  <a:srgbClr val="FF0000"/>
                </a:solidFill>
              </a:rPr>
              <a:t> (2002) </a:t>
            </a:r>
            <a:r>
              <a:rPr lang="en-US" dirty="0"/>
              <a:t>Analysis of Financial Time Series</a:t>
            </a:r>
          </a:p>
          <a:p>
            <a:r>
              <a:rPr lang="es-ES" dirty="0">
                <a:solidFill>
                  <a:srgbClr val="FF0000"/>
                </a:solidFill>
              </a:rPr>
              <a:t>Fernández Rodríguez, F., González Martel, Ch. y </a:t>
            </a:r>
            <a:r>
              <a:rPr lang="es-ES" dirty="0" err="1">
                <a:solidFill>
                  <a:srgbClr val="FF0000"/>
                </a:solidFill>
              </a:rPr>
              <a:t>Sosvilla</a:t>
            </a:r>
            <a:r>
              <a:rPr lang="es-ES" dirty="0">
                <a:solidFill>
                  <a:srgbClr val="FF0000"/>
                </a:solidFill>
              </a:rPr>
              <a:t> Rivero</a:t>
            </a:r>
            <a:r>
              <a:rPr lang="es-ES" dirty="0"/>
              <a:t>, S. (2000).</a:t>
            </a:r>
          </a:p>
          <a:p>
            <a:r>
              <a:rPr lang="es-ES" dirty="0"/>
              <a:t>Ruiz Martínez, R. y Jiménez Caballero, J </a:t>
            </a:r>
            <a:r>
              <a:rPr lang="en-US" dirty="0"/>
              <a:t> </a:t>
            </a:r>
            <a:endParaRPr lang="es-ES" dirty="0"/>
          </a:p>
        </p:txBody>
      </p:sp>
      <p:sp>
        <p:nvSpPr>
          <p:cNvPr id="4" name="Marcador de pie de página 3">
            <a:extLst>
              <a:ext uri="{FF2B5EF4-FFF2-40B4-BE49-F238E27FC236}">
                <a16:creationId xmlns:a16="http://schemas.microsoft.com/office/drawing/2014/main" id="{9DCE1D98-FEB4-4DB6-A893-7D331FBEF830}"/>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1319F91F-DCF3-41F2-8551-5619926D3A5E}"/>
              </a:ext>
            </a:extLst>
          </p:cNvPr>
          <p:cNvSpPr>
            <a:spLocks noGrp="1"/>
          </p:cNvSpPr>
          <p:nvPr>
            <p:ph type="sldNum" sz="quarter" idx="12"/>
          </p:nvPr>
        </p:nvSpPr>
        <p:spPr/>
        <p:txBody>
          <a:bodyPr/>
          <a:lstStyle/>
          <a:p>
            <a:fld id="{D62E4E2B-6C83-4C79-B545-67C46A76D299}" type="slidenum">
              <a:rPr lang="es-ES" smtClean="0"/>
              <a:t>75</a:t>
            </a:fld>
            <a:endParaRPr lang="es-ES"/>
          </a:p>
        </p:txBody>
      </p:sp>
    </p:spTree>
    <p:extLst>
      <p:ext uri="{BB962C8B-B14F-4D97-AF65-F5344CB8AC3E}">
        <p14:creationId xmlns:p14="http://schemas.microsoft.com/office/powerpoint/2010/main" val="866817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PREDICCIÓN DEL RATING CREDITICIO</a:t>
            </a:r>
            <a:endParaRPr lang="es-ES" dirty="0"/>
          </a:p>
        </p:txBody>
      </p:sp>
      <p:sp>
        <p:nvSpPr>
          <p:cNvPr id="3" name="2 Marcador de contenido"/>
          <p:cNvSpPr>
            <a:spLocks noGrp="1"/>
          </p:cNvSpPr>
          <p:nvPr>
            <p:ph idx="1"/>
          </p:nvPr>
        </p:nvSpPr>
        <p:spPr/>
        <p:txBody>
          <a:bodyPr/>
          <a:lstStyle/>
          <a:p>
            <a:r>
              <a:rPr lang="es-ES" sz="2800" dirty="0"/>
              <a:t>Determinar si un cliente </a:t>
            </a:r>
            <a:r>
              <a:rPr lang="es-ES" sz="2800" b="1" dirty="0"/>
              <a:t>devolverá un crédito</a:t>
            </a:r>
          </a:p>
          <a:p>
            <a:r>
              <a:rPr lang="es-ES" sz="2800" b="1" dirty="0"/>
              <a:t>Variables de entrada numéricas</a:t>
            </a:r>
            <a:r>
              <a:rPr lang="es-ES" sz="2800" dirty="0"/>
              <a:t> (continuas): edad, sexo, cuantía del préstamo, nivel de renta, riqueza, pasivo, número de hijos …</a:t>
            </a:r>
          </a:p>
          <a:p>
            <a:r>
              <a:rPr lang="es-ES" sz="2800" b="1" dirty="0"/>
              <a:t>Variables categóricas </a:t>
            </a:r>
            <a:r>
              <a:rPr lang="es-ES" sz="2800" dirty="0"/>
              <a:t>(alto 1, bajo 0): antecedentes de créditos, estudios, garantías, …</a:t>
            </a:r>
          </a:p>
          <a:p>
            <a:r>
              <a:rPr lang="es-ES" sz="2800" dirty="0"/>
              <a:t>Capa de salida: el rating crediticio</a:t>
            </a:r>
          </a:p>
          <a:p>
            <a:r>
              <a:rPr lang="es-ES" sz="2800" dirty="0"/>
              <a:t>Entrenamiento: asignar en la capa de salida 1 si ha devuelto 0 si es moroso </a:t>
            </a:r>
          </a:p>
          <a:p>
            <a:endParaRPr lang="es-ES" dirty="0"/>
          </a:p>
        </p:txBody>
      </p:sp>
      <p:sp>
        <p:nvSpPr>
          <p:cNvPr id="4" name="Marcador de pie de página 3">
            <a:extLst>
              <a:ext uri="{FF2B5EF4-FFF2-40B4-BE49-F238E27FC236}">
                <a16:creationId xmlns:a16="http://schemas.microsoft.com/office/drawing/2014/main" id="{E1564CFF-C162-49DA-9592-39A794B44B72}"/>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F75C54E8-55C2-49BA-AC9C-B63E7290AA84}"/>
              </a:ext>
            </a:extLst>
          </p:cNvPr>
          <p:cNvSpPr>
            <a:spLocks noGrp="1"/>
          </p:cNvSpPr>
          <p:nvPr>
            <p:ph type="sldNum" sz="quarter" idx="12"/>
          </p:nvPr>
        </p:nvSpPr>
        <p:spPr/>
        <p:txBody>
          <a:bodyPr/>
          <a:lstStyle/>
          <a:p>
            <a:fld id="{D62E4E2B-6C83-4C79-B545-67C46A76D299}" type="slidenum">
              <a:rPr lang="es-ES" smtClean="0"/>
              <a:t>76</a:t>
            </a:fld>
            <a:endParaRPr lang="es-ES"/>
          </a:p>
        </p:txBody>
      </p:sp>
    </p:spTree>
    <p:extLst>
      <p:ext uri="{BB962C8B-B14F-4D97-AF65-F5344CB8AC3E}">
        <p14:creationId xmlns:p14="http://schemas.microsoft.com/office/powerpoint/2010/main" val="39112825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4286698-5E6D-4938-B72A-3AECBB663504}"/>
              </a:ext>
            </a:extLst>
          </p:cNvPr>
          <p:cNvSpPr>
            <a:spLocks noGrp="1"/>
          </p:cNvSpPr>
          <p:nvPr>
            <p:ph type="ctrTitle"/>
          </p:nvPr>
        </p:nvSpPr>
        <p:spPr/>
        <p:txBody>
          <a:bodyPr/>
          <a:lstStyle/>
          <a:p>
            <a:r>
              <a:rPr lang="es-ES" b="1" dirty="0"/>
              <a:t>PREDICCIÓN DE RENTABILIDADES BURSÁTILES</a:t>
            </a:r>
          </a:p>
        </p:txBody>
      </p:sp>
      <p:sp>
        <p:nvSpPr>
          <p:cNvPr id="5" name="Subtítulo 4">
            <a:extLst>
              <a:ext uri="{FF2B5EF4-FFF2-40B4-BE49-F238E27FC236}">
                <a16:creationId xmlns:a16="http://schemas.microsoft.com/office/drawing/2014/main" id="{16803835-8BFF-48C9-ACF0-B6D8D07E8396}"/>
              </a:ext>
            </a:extLst>
          </p:cNvPr>
          <p:cNvSpPr>
            <a:spLocks noGrp="1"/>
          </p:cNvSpPr>
          <p:nvPr>
            <p:ph type="subTitle" idx="1"/>
          </p:nvPr>
        </p:nvSpPr>
        <p:spPr/>
        <p:txBody>
          <a:bodyPr/>
          <a:lstStyle/>
          <a:p>
            <a:r>
              <a:rPr lang="es-ES" dirty="0"/>
              <a:t>PERCEPTRÓN MULTICAPA</a:t>
            </a:r>
          </a:p>
        </p:txBody>
      </p:sp>
      <p:sp>
        <p:nvSpPr>
          <p:cNvPr id="2" name="Marcador de pie de página 1">
            <a:extLst>
              <a:ext uri="{FF2B5EF4-FFF2-40B4-BE49-F238E27FC236}">
                <a16:creationId xmlns:a16="http://schemas.microsoft.com/office/drawing/2014/main" id="{0C97F512-E03D-4AD5-AFDB-EB53F473B5F7}"/>
              </a:ext>
            </a:extLst>
          </p:cNvPr>
          <p:cNvSpPr>
            <a:spLocks noGrp="1"/>
          </p:cNvSpPr>
          <p:nvPr>
            <p:ph type="ftr" sz="quarter" idx="11"/>
          </p:nvPr>
        </p:nvSpPr>
        <p:spPr/>
        <p:txBody>
          <a:bodyPr/>
          <a:lstStyle/>
          <a:p>
            <a:r>
              <a:rPr lang="es-ES"/>
              <a:t>Fernando Fernández Rodríguez (ULPGC)</a:t>
            </a:r>
          </a:p>
        </p:txBody>
      </p:sp>
      <p:sp>
        <p:nvSpPr>
          <p:cNvPr id="3" name="Marcador de número de diapositiva 2">
            <a:extLst>
              <a:ext uri="{FF2B5EF4-FFF2-40B4-BE49-F238E27FC236}">
                <a16:creationId xmlns:a16="http://schemas.microsoft.com/office/drawing/2014/main" id="{74C350E2-D6D6-42C6-90F7-867BA31AE5D0}"/>
              </a:ext>
            </a:extLst>
          </p:cNvPr>
          <p:cNvSpPr>
            <a:spLocks noGrp="1"/>
          </p:cNvSpPr>
          <p:nvPr>
            <p:ph type="sldNum" sz="quarter" idx="12"/>
          </p:nvPr>
        </p:nvSpPr>
        <p:spPr/>
        <p:txBody>
          <a:bodyPr/>
          <a:lstStyle/>
          <a:p>
            <a:fld id="{D62E4E2B-6C83-4C79-B545-67C46A76D299}" type="slidenum">
              <a:rPr lang="es-ES" smtClean="0"/>
              <a:t>77</a:t>
            </a:fld>
            <a:endParaRPr lang="es-ES"/>
          </a:p>
        </p:txBody>
      </p:sp>
    </p:spTree>
    <p:extLst>
      <p:ext uri="{BB962C8B-B14F-4D97-AF65-F5344CB8AC3E}">
        <p14:creationId xmlns:p14="http://schemas.microsoft.com/office/powerpoint/2010/main" val="4158134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724D85-17A9-447B-851E-8FA55FCD6D38}"/>
              </a:ext>
            </a:extLst>
          </p:cNvPr>
          <p:cNvSpPr>
            <a:spLocks noGrp="1"/>
          </p:cNvSpPr>
          <p:nvPr>
            <p:ph type="title"/>
          </p:nvPr>
        </p:nvSpPr>
        <p:spPr>
          <a:xfrm>
            <a:off x="457200" y="274638"/>
            <a:ext cx="8229600" cy="778098"/>
          </a:xfrm>
        </p:spPr>
        <p:txBody>
          <a:bodyPr>
            <a:normAutofit fontScale="90000"/>
          </a:bodyPr>
          <a:lstStyle/>
          <a:p>
            <a:r>
              <a:rPr lang="es-ES" b="1" dirty="0"/>
              <a:t>PREDICCIÓN RENTABILIDADES IBEX35</a:t>
            </a:r>
          </a:p>
        </p:txBody>
      </p:sp>
      <p:sp>
        <p:nvSpPr>
          <p:cNvPr id="3" name="Marcador de contenido 2">
            <a:extLst>
              <a:ext uri="{FF2B5EF4-FFF2-40B4-BE49-F238E27FC236}">
                <a16:creationId xmlns:a16="http://schemas.microsoft.com/office/drawing/2014/main" id="{21E2A6A0-B120-4227-B145-DE3F1308B285}"/>
              </a:ext>
            </a:extLst>
          </p:cNvPr>
          <p:cNvSpPr>
            <a:spLocks noGrp="1"/>
          </p:cNvSpPr>
          <p:nvPr>
            <p:ph idx="1"/>
          </p:nvPr>
        </p:nvSpPr>
        <p:spPr>
          <a:xfrm>
            <a:off x="457200" y="908720"/>
            <a:ext cx="8229600" cy="5073427"/>
          </a:xfrm>
        </p:spPr>
        <p:txBody>
          <a:bodyPr>
            <a:normAutofit/>
          </a:bodyPr>
          <a:lstStyle/>
          <a:p>
            <a:r>
              <a:rPr lang="es-ES" sz="2800" dirty="0"/>
              <a:t>Varios retardos de la serie</a:t>
            </a:r>
          </a:p>
          <a:p>
            <a:r>
              <a:rPr lang="es-ES" sz="2800" dirty="0"/>
              <a:t>Varios horizontes</a:t>
            </a:r>
          </a:p>
          <a:p>
            <a:r>
              <a:rPr lang="es-ES" sz="2800" dirty="0"/>
              <a:t>Se compara con un modelo AR(1)</a:t>
            </a:r>
          </a:p>
          <a:p>
            <a:r>
              <a:rPr lang="es-ES" sz="2800" dirty="0">
                <a:solidFill>
                  <a:srgbClr val="FF0000"/>
                </a:solidFill>
              </a:rPr>
              <a:t>IBEX_35_Redes_Neuronales.m</a:t>
            </a:r>
          </a:p>
        </p:txBody>
      </p:sp>
      <p:graphicFrame>
        <p:nvGraphicFramePr>
          <p:cNvPr id="4" name="Objeto 3">
            <a:extLst>
              <a:ext uri="{FF2B5EF4-FFF2-40B4-BE49-F238E27FC236}">
                <a16:creationId xmlns:a16="http://schemas.microsoft.com/office/drawing/2014/main" id="{E8F0845C-427D-412D-9B85-852B56F0742B}"/>
              </a:ext>
            </a:extLst>
          </p:cNvPr>
          <p:cNvGraphicFramePr>
            <a:graphicFrameLocks noChangeAspect="1"/>
          </p:cNvGraphicFramePr>
          <p:nvPr>
            <p:extLst>
              <p:ext uri="{D42A27DB-BD31-4B8C-83A1-F6EECF244321}">
                <p14:modId xmlns:p14="http://schemas.microsoft.com/office/powerpoint/2010/main" val="2774402484"/>
              </p:ext>
            </p:extLst>
          </p:nvPr>
        </p:nvGraphicFramePr>
        <p:xfrm>
          <a:off x="711200" y="2878762"/>
          <a:ext cx="7721600" cy="3727450"/>
        </p:xfrm>
        <a:graphic>
          <a:graphicData uri="http://schemas.openxmlformats.org/presentationml/2006/ole">
            <mc:AlternateContent xmlns:mc="http://schemas.openxmlformats.org/markup-compatibility/2006">
              <mc:Choice xmlns:v="urn:schemas-microsoft-com:vml" Requires="v">
                <p:oleObj spid="_x0000_s30067" name="Equation" r:id="rId4" imgW="2946240" imgH="1422360" progId="Equation.DSMT4">
                  <p:embed/>
                </p:oleObj>
              </mc:Choice>
              <mc:Fallback>
                <p:oleObj name="Equation" r:id="rId4" imgW="2946240" imgH="1422360" progId="Equation.DSMT4">
                  <p:embed/>
                  <p:pic>
                    <p:nvPicPr>
                      <p:cNvPr id="4" name="Objeto 3">
                        <a:extLst>
                          <a:ext uri="{FF2B5EF4-FFF2-40B4-BE49-F238E27FC236}">
                            <a16:creationId xmlns:a16="http://schemas.microsoft.com/office/drawing/2014/main" id="{E8F0845C-427D-412D-9B85-852B56F0742B}"/>
                          </a:ext>
                        </a:extLst>
                      </p:cNvPr>
                      <p:cNvPicPr/>
                      <p:nvPr/>
                    </p:nvPicPr>
                    <p:blipFill>
                      <a:blip r:embed="rId5"/>
                      <a:stretch>
                        <a:fillRect/>
                      </a:stretch>
                    </p:blipFill>
                    <p:spPr>
                      <a:xfrm>
                        <a:off x="711200" y="2878762"/>
                        <a:ext cx="7721600" cy="3727450"/>
                      </a:xfrm>
                      <a:prstGeom prst="rect">
                        <a:avLst/>
                      </a:prstGeom>
                    </p:spPr>
                  </p:pic>
                </p:oleObj>
              </mc:Fallback>
            </mc:AlternateContent>
          </a:graphicData>
        </a:graphic>
      </p:graphicFrame>
      <p:sp>
        <p:nvSpPr>
          <p:cNvPr id="5" name="Marcador de pie de página 4">
            <a:extLst>
              <a:ext uri="{FF2B5EF4-FFF2-40B4-BE49-F238E27FC236}">
                <a16:creationId xmlns:a16="http://schemas.microsoft.com/office/drawing/2014/main" id="{0E4B630C-1D99-48DB-8557-896449EA3D8C}"/>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D6ED0137-C024-4596-B189-A8936D8548C0}"/>
              </a:ext>
            </a:extLst>
          </p:cNvPr>
          <p:cNvSpPr>
            <a:spLocks noGrp="1"/>
          </p:cNvSpPr>
          <p:nvPr>
            <p:ph type="sldNum" sz="quarter" idx="12"/>
          </p:nvPr>
        </p:nvSpPr>
        <p:spPr/>
        <p:txBody>
          <a:bodyPr/>
          <a:lstStyle/>
          <a:p>
            <a:fld id="{D62E4E2B-6C83-4C79-B545-67C46A76D299}" type="slidenum">
              <a:rPr lang="es-ES" smtClean="0"/>
              <a:t>78</a:t>
            </a:fld>
            <a:endParaRPr lang="es-ES"/>
          </a:p>
        </p:txBody>
      </p:sp>
    </p:spTree>
    <p:extLst>
      <p:ext uri="{BB962C8B-B14F-4D97-AF65-F5344CB8AC3E}">
        <p14:creationId xmlns:p14="http://schemas.microsoft.com/office/powerpoint/2010/main" val="2894792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A37137-6807-4B98-854B-E926921CC715}"/>
              </a:ext>
            </a:extLst>
          </p:cNvPr>
          <p:cNvSpPr>
            <a:spLocks noGrp="1"/>
          </p:cNvSpPr>
          <p:nvPr>
            <p:ph type="title"/>
          </p:nvPr>
        </p:nvSpPr>
        <p:spPr/>
        <p:txBody>
          <a:bodyPr>
            <a:normAutofit fontScale="90000"/>
          </a:bodyPr>
          <a:lstStyle/>
          <a:p>
            <a:br>
              <a:rPr lang="es-ES_tradnl" b="1" dirty="0"/>
            </a:br>
            <a:br>
              <a:rPr lang="es-ES_tradnl" b="1" dirty="0"/>
            </a:br>
            <a:r>
              <a:rPr lang="es-ES_tradnl" b="1" dirty="0"/>
              <a:t>HIPÓTESIS DEL MERCADO EFICIENTE: TEORÍA DEL PASEO ALEATORIO</a:t>
            </a:r>
            <a:br>
              <a:rPr lang="es-ES" b="1" dirty="0"/>
            </a:br>
            <a:r>
              <a:rPr lang="es-ES" dirty="0"/>
              <a:t> </a:t>
            </a:r>
            <a:br>
              <a:rPr lang="es-ES" dirty="0"/>
            </a:br>
            <a:endParaRPr lang="es-ES" dirty="0"/>
          </a:p>
        </p:txBody>
      </p:sp>
      <p:sp>
        <p:nvSpPr>
          <p:cNvPr id="3" name="Marcador de contenido 2">
            <a:extLst>
              <a:ext uri="{FF2B5EF4-FFF2-40B4-BE49-F238E27FC236}">
                <a16:creationId xmlns:a16="http://schemas.microsoft.com/office/drawing/2014/main" id="{61ED1B0D-7DE7-450E-9A84-0ADA58E95953}"/>
              </a:ext>
            </a:extLst>
          </p:cNvPr>
          <p:cNvSpPr>
            <a:spLocks noGrp="1"/>
          </p:cNvSpPr>
          <p:nvPr>
            <p:ph idx="1"/>
          </p:nvPr>
        </p:nvSpPr>
        <p:spPr>
          <a:xfrm>
            <a:off x="457200" y="1600200"/>
            <a:ext cx="8229600" cy="4853136"/>
          </a:xfrm>
        </p:spPr>
        <p:txBody>
          <a:bodyPr>
            <a:normAutofit fontScale="55000" lnSpcReduction="20000"/>
          </a:bodyPr>
          <a:lstStyle/>
          <a:p>
            <a:pPr marL="0" indent="0">
              <a:buNone/>
            </a:pPr>
            <a:r>
              <a:rPr lang="es-ES" sz="4400" b="1" dirty="0"/>
              <a:t>CUALQUIER POSIBILIDAD DE PREDICCIÓN REFLEJA UNA INEFICIENCIA DEL MERCADO</a:t>
            </a:r>
          </a:p>
          <a:p>
            <a:endParaRPr lang="es-ES" sz="4400" b="1" dirty="0"/>
          </a:p>
          <a:p>
            <a:r>
              <a:rPr lang="es-ES" sz="4400" b="1" dirty="0"/>
              <a:t>FORMA DÉBIL : </a:t>
            </a:r>
            <a:r>
              <a:rPr lang="es-ES" sz="4400" dirty="0"/>
              <a:t>Inutilidad del </a:t>
            </a:r>
            <a:r>
              <a:rPr lang="es-ES" sz="4400" b="1" dirty="0"/>
              <a:t>análisis técnico</a:t>
            </a:r>
            <a:r>
              <a:rPr lang="es-ES" sz="4400" dirty="0"/>
              <a:t>.</a:t>
            </a:r>
          </a:p>
          <a:p>
            <a:pPr lvl="1"/>
            <a:r>
              <a:rPr lang="es-ES" sz="4000" dirty="0"/>
              <a:t>El precio de hoy refleja la información de las series históricas. </a:t>
            </a:r>
          </a:p>
          <a:p>
            <a:pPr lvl="1"/>
            <a:r>
              <a:rPr lang="es-ES" sz="4000" dirty="0"/>
              <a:t>La mejor predicción para del precio de mañana es el de hoy.  </a:t>
            </a:r>
          </a:p>
          <a:p>
            <a:r>
              <a:rPr lang="es-ES" sz="4400" b="1" dirty="0"/>
              <a:t>FORMA SEMIFUERTE :  </a:t>
            </a:r>
            <a:r>
              <a:rPr lang="es-ES" sz="4400" dirty="0"/>
              <a:t>Inutilidad del </a:t>
            </a:r>
            <a:r>
              <a:rPr lang="es-ES" sz="4400" b="1" dirty="0"/>
              <a:t>análisis fundamental </a:t>
            </a:r>
          </a:p>
          <a:p>
            <a:pPr lvl="1"/>
            <a:r>
              <a:rPr lang="es-ES" sz="4000" dirty="0"/>
              <a:t>Los precios también reflejan la </a:t>
            </a:r>
            <a:r>
              <a:rPr lang="es-ES" sz="4000" b="1" dirty="0"/>
              <a:t>información pública</a:t>
            </a:r>
            <a:r>
              <a:rPr lang="es-ES" sz="4000" dirty="0"/>
              <a:t>: informes de resultados, anuncios de dividendos, variaciones del tipo de interés… </a:t>
            </a:r>
          </a:p>
          <a:p>
            <a:pPr lvl="1"/>
            <a:r>
              <a:rPr lang="es-ES" sz="4000" dirty="0"/>
              <a:t>Solo se bate al mercado con </a:t>
            </a:r>
            <a:r>
              <a:rPr lang="es-ES" sz="4000" b="1" dirty="0"/>
              <a:t>información privilegiada</a:t>
            </a:r>
            <a:r>
              <a:rPr lang="es-ES" sz="4000" dirty="0"/>
              <a:t>.</a:t>
            </a:r>
          </a:p>
          <a:p>
            <a:pPr lvl="0"/>
            <a:r>
              <a:rPr lang="es-ES" sz="4400" b="1" dirty="0"/>
              <a:t>FORMA FUERTE </a:t>
            </a:r>
          </a:p>
          <a:p>
            <a:pPr lvl="1"/>
            <a:r>
              <a:rPr lang="es-ES" sz="4000" dirty="0"/>
              <a:t>El precio refleja toda la información, pública y privilegiada</a:t>
            </a:r>
          </a:p>
          <a:p>
            <a:endParaRPr lang="es-ES" b="1" dirty="0"/>
          </a:p>
        </p:txBody>
      </p:sp>
      <p:sp>
        <p:nvSpPr>
          <p:cNvPr id="4" name="Marcador de pie de página 3">
            <a:extLst>
              <a:ext uri="{FF2B5EF4-FFF2-40B4-BE49-F238E27FC236}">
                <a16:creationId xmlns:a16="http://schemas.microsoft.com/office/drawing/2014/main" id="{7E0DB108-6A06-444E-9A40-3DFFFF4BA583}"/>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0BF3390C-7A6A-4B99-AF16-D82DAB1FC199}"/>
              </a:ext>
            </a:extLst>
          </p:cNvPr>
          <p:cNvSpPr>
            <a:spLocks noGrp="1"/>
          </p:cNvSpPr>
          <p:nvPr>
            <p:ph type="sldNum" sz="quarter" idx="12"/>
          </p:nvPr>
        </p:nvSpPr>
        <p:spPr/>
        <p:txBody>
          <a:bodyPr/>
          <a:lstStyle/>
          <a:p>
            <a:fld id="{D62E4E2B-6C83-4C79-B545-67C46A76D299}" type="slidenum">
              <a:rPr lang="es-ES" smtClean="0"/>
              <a:t>79</a:t>
            </a:fld>
            <a:endParaRPr lang="es-ES"/>
          </a:p>
        </p:txBody>
      </p:sp>
    </p:spTree>
    <p:extLst>
      <p:ext uri="{BB962C8B-B14F-4D97-AF65-F5344CB8AC3E}">
        <p14:creationId xmlns:p14="http://schemas.microsoft.com/office/powerpoint/2010/main" val="1243264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DB331443-3C74-4438-89D0-573268429E51}"/>
              </a:ext>
            </a:extLst>
          </p:cNvPr>
          <p:cNvSpPr>
            <a:spLocks noGrp="1"/>
          </p:cNvSpPr>
          <p:nvPr>
            <p:ph type="title"/>
          </p:nvPr>
        </p:nvSpPr>
        <p:spPr/>
        <p:txBody>
          <a:bodyPr>
            <a:normAutofit fontScale="90000"/>
          </a:bodyPr>
          <a:lstStyle/>
          <a:p>
            <a:r>
              <a:rPr lang="es-ES" b="1" dirty="0"/>
              <a:t>LIMITACIONES DEL PERCEPTRÓN</a:t>
            </a:r>
            <a:br>
              <a:rPr lang="es-ES" b="1" dirty="0"/>
            </a:br>
            <a:r>
              <a:rPr lang="es-ES" b="1" dirty="0"/>
              <a:t>PROBLEMA DEL O EXCLUSIVO</a:t>
            </a:r>
          </a:p>
        </p:txBody>
      </p:sp>
      <p:sp>
        <p:nvSpPr>
          <p:cNvPr id="7" name="Marcador de contenido 6">
            <a:extLst>
              <a:ext uri="{FF2B5EF4-FFF2-40B4-BE49-F238E27FC236}">
                <a16:creationId xmlns:a16="http://schemas.microsoft.com/office/drawing/2014/main" id="{3118E280-039D-406D-9293-2C4D023C9411}"/>
              </a:ext>
            </a:extLst>
          </p:cNvPr>
          <p:cNvSpPr>
            <a:spLocks noGrp="1"/>
          </p:cNvSpPr>
          <p:nvPr>
            <p:ph sz="half" idx="1"/>
          </p:nvPr>
        </p:nvSpPr>
        <p:spPr/>
        <p:txBody>
          <a:bodyPr/>
          <a:lstStyle/>
          <a:p>
            <a:r>
              <a:rPr lang="es-ES" sz="2600" dirty="0"/>
              <a:t>Solo resuelve problemas de clasificación linealmente separables</a:t>
            </a:r>
          </a:p>
          <a:p>
            <a:endParaRPr lang="es-ES" dirty="0"/>
          </a:p>
        </p:txBody>
      </p:sp>
      <p:sp>
        <p:nvSpPr>
          <p:cNvPr id="8" name="Marcador de contenido 7">
            <a:extLst>
              <a:ext uri="{FF2B5EF4-FFF2-40B4-BE49-F238E27FC236}">
                <a16:creationId xmlns:a16="http://schemas.microsoft.com/office/drawing/2014/main" id="{0D913673-06CE-48FA-A120-28C5ECA057EF}"/>
              </a:ext>
            </a:extLst>
          </p:cNvPr>
          <p:cNvSpPr>
            <a:spLocks noGrp="1"/>
          </p:cNvSpPr>
          <p:nvPr>
            <p:ph sz="half" idx="2"/>
          </p:nvPr>
        </p:nvSpPr>
        <p:spPr/>
        <p:txBody>
          <a:bodyPr/>
          <a:lstStyle/>
          <a:p>
            <a:r>
              <a:rPr lang="es-ES" dirty="0"/>
              <a:t>No separa (0,0), (1,1) de (1,0), (0,1)</a:t>
            </a:r>
          </a:p>
        </p:txBody>
      </p:sp>
      <p:sp>
        <p:nvSpPr>
          <p:cNvPr id="4" name="Marcador de pie de página 3">
            <a:extLst>
              <a:ext uri="{FF2B5EF4-FFF2-40B4-BE49-F238E27FC236}">
                <a16:creationId xmlns:a16="http://schemas.microsoft.com/office/drawing/2014/main" id="{301D7422-43CE-4911-B2C2-62667C7A5D92}"/>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2A90C406-36F8-4B59-B744-9B0125205139}"/>
              </a:ext>
            </a:extLst>
          </p:cNvPr>
          <p:cNvSpPr>
            <a:spLocks noGrp="1"/>
          </p:cNvSpPr>
          <p:nvPr>
            <p:ph type="sldNum" sz="quarter" idx="12"/>
          </p:nvPr>
        </p:nvSpPr>
        <p:spPr/>
        <p:txBody>
          <a:bodyPr/>
          <a:lstStyle/>
          <a:p>
            <a:fld id="{D62E4E2B-6C83-4C79-B545-67C46A76D299}" type="slidenum">
              <a:rPr lang="es-ES" smtClean="0"/>
              <a:t>8</a:t>
            </a:fld>
            <a:endParaRPr lang="es-ES"/>
          </a:p>
        </p:txBody>
      </p:sp>
      <p:pic>
        <p:nvPicPr>
          <p:cNvPr id="9" name="Imagen 8">
            <a:extLst>
              <a:ext uri="{FF2B5EF4-FFF2-40B4-BE49-F238E27FC236}">
                <a16:creationId xmlns:a16="http://schemas.microsoft.com/office/drawing/2014/main" id="{43E9E4CF-3D37-4FDF-B425-820F18CC9838}"/>
              </a:ext>
            </a:extLst>
          </p:cNvPr>
          <p:cNvPicPr>
            <a:picLocks noChangeAspect="1"/>
          </p:cNvPicPr>
          <p:nvPr/>
        </p:nvPicPr>
        <p:blipFill>
          <a:blip r:embed="rId4"/>
          <a:stretch>
            <a:fillRect/>
          </a:stretch>
        </p:blipFill>
        <p:spPr>
          <a:xfrm>
            <a:off x="4878759" y="3573015"/>
            <a:ext cx="4130091" cy="2553147"/>
          </a:xfrm>
          <a:prstGeom prst="rect">
            <a:avLst/>
          </a:prstGeom>
        </p:spPr>
      </p:pic>
      <p:pic>
        <p:nvPicPr>
          <p:cNvPr id="10" name="Imagen 9">
            <a:extLst>
              <a:ext uri="{FF2B5EF4-FFF2-40B4-BE49-F238E27FC236}">
                <a16:creationId xmlns:a16="http://schemas.microsoft.com/office/drawing/2014/main" id="{293796EB-B330-4A99-AC8B-4B0D071BF4E4}"/>
              </a:ext>
            </a:extLst>
          </p:cNvPr>
          <p:cNvPicPr>
            <a:picLocks noChangeAspect="1"/>
          </p:cNvPicPr>
          <p:nvPr/>
        </p:nvPicPr>
        <p:blipFill>
          <a:blip r:embed="rId5"/>
          <a:stretch>
            <a:fillRect/>
          </a:stretch>
        </p:blipFill>
        <p:spPr>
          <a:xfrm>
            <a:off x="514350" y="3573015"/>
            <a:ext cx="3600450" cy="2905125"/>
          </a:xfrm>
          <a:prstGeom prst="rect">
            <a:avLst/>
          </a:prstGeom>
        </p:spPr>
      </p:pic>
      <p:graphicFrame>
        <p:nvGraphicFramePr>
          <p:cNvPr id="11" name="Objeto 10">
            <a:extLst>
              <a:ext uri="{FF2B5EF4-FFF2-40B4-BE49-F238E27FC236}">
                <a16:creationId xmlns:a16="http://schemas.microsoft.com/office/drawing/2014/main" id="{3E932186-B60F-4D89-8D4A-B2162D857639}"/>
              </a:ext>
            </a:extLst>
          </p:cNvPr>
          <p:cNvGraphicFramePr>
            <a:graphicFrameLocks noChangeAspect="1"/>
          </p:cNvGraphicFramePr>
          <p:nvPr/>
        </p:nvGraphicFramePr>
        <p:xfrm>
          <a:off x="1876425" y="2924175"/>
          <a:ext cx="2073275" cy="504825"/>
        </p:xfrm>
        <a:graphic>
          <a:graphicData uri="http://schemas.openxmlformats.org/presentationml/2006/ole">
            <mc:AlternateContent xmlns:mc="http://schemas.openxmlformats.org/markup-compatibility/2006">
              <mc:Choice xmlns:v="urn:schemas-microsoft-com:vml" Requires="v">
                <p:oleObj spid="_x0000_s62476" name="Equation" r:id="rId6" imgW="939600" imgH="228600" progId="Equation.DSMT4">
                  <p:embed/>
                </p:oleObj>
              </mc:Choice>
              <mc:Fallback>
                <p:oleObj name="Equation" r:id="rId6" imgW="939600" imgH="228600" progId="Equation.DSMT4">
                  <p:embed/>
                  <p:pic>
                    <p:nvPicPr>
                      <p:cNvPr id="11" name="Objeto 10">
                        <a:extLst>
                          <a:ext uri="{FF2B5EF4-FFF2-40B4-BE49-F238E27FC236}">
                            <a16:creationId xmlns:a16="http://schemas.microsoft.com/office/drawing/2014/main" id="{3E932186-B60F-4D89-8D4A-B2162D857639}"/>
                          </a:ext>
                        </a:extLst>
                      </p:cNvPr>
                      <p:cNvPicPr/>
                      <p:nvPr/>
                    </p:nvPicPr>
                    <p:blipFill>
                      <a:blip r:embed="rId7"/>
                      <a:stretch>
                        <a:fillRect/>
                      </a:stretch>
                    </p:blipFill>
                    <p:spPr>
                      <a:xfrm>
                        <a:off x="1876425" y="2924175"/>
                        <a:ext cx="2073275" cy="504825"/>
                      </a:xfrm>
                      <a:prstGeom prst="rect">
                        <a:avLst/>
                      </a:prstGeom>
                    </p:spPr>
                  </p:pic>
                </p:oleObj>
              </mc:Fallback>
            </mc:AlternateContent>
          </a:graphicData>
        </a:graphic>
      </p:graphicFrame>
      <p:graphicFrame>
        <p:nvGraphicFramePr>
          <p:cNvPr id="2" name="Objeto 1">
            <a:extLst>
              <a:ext uri="{FF2B5EF4-FFF2-40B4-BE49-F238E27FC236}">
                <a16:creationId xmlns:a16="http://schemas.microsoft.com/office/drawing/2014/main" id="{5F588893-EED4-4B97-A5F3-3BC90E921A87}"/>
              </a:ext>
            </a:extLst>
          </p:cNvPr>
          <p:cNvGraphicFramePr>
            <a:graphicFrameLocks noChangeAspect="1"/>
          </p:cNvGraphicFramePr>
          <p:nvPr/>
        </p:nvGraphicFramePr>
        <p:xfrm>
          <a:off x="4150452" y="2523474"/>
          <a:ext cx="4866230" cy="864097"/>
        </p:xfrm>
        <a:graphic>
          <a:graphicData uri="http://schemas.openxmlformats.org/presentationml/2006/ole">
            <mc:AlternateContent xmlns:mc="http://schemas.openxmlformats.org/markup-compatibility/2006">
              <mc:Choice xmlns:v="urn:schemas-microsoft-com:vml" Requires="v">
                <p:oleObj spid="_x0000_s62477" name="Equation" r:id="rId8" imgW="2717640" imgH="482400" progId="Equation.DSMT4">
                  <p:embed/>
                </p:oleObj>
              </mc:Choice>
              <mc:Fallback>
                <p:oleObj name="Equation" r:id="rId8" imgW="2717640" imgH="482400" progId="Equation.DSMT4">
                  <p:embed/>
                  <p:pic>
                    <p:nvPicPr>
                      <p:cNvPr id="2" name="Objeto 1">
                        <a:extLst>
                          <a:ext uri="{FF2B5EF4-FFF2-40B4-BE49-F238E27FC236}">
                            <a16:creationId xmlns:a16="http://schemas.microsoft.com/office/drawing/2014/main" id="{5F588893-EED4-4B97-A5F3-3BC90E921A87}"/>
                          </a:ext>
                        </a:extLst>
                      </p:cNvPr>
                      <p:cNvPicPr/>
                      <p:nvPr/>
                    </p:nvPicPr>
                    <p:blipFill>
                      <a:blip r:embed="rId9"/>
                      <a:stretch>
                        <a:fillRect/>
                      </a:stretch>
                    </p:blipFill>
                    <p:spPr>
                      <a:xfrm>
                        <a:off x="4150452" y="2523474"/>
                        <a:ext cx="4866230" cy="864097"/>
                      </a:xfrm>
                      <a:prstGeom prst="rect">
                        <a:avLst/>
                      </a:prstGeom>
                    </p:spPr>
                  </p:pic>
                </p:oleObj>
              </mc:Fallback>
            </mc:AlternateContent>
          </a:graphicData>
        </a:graphic>
      </p:graphicFrame>
    </p:spTree>
    <p:extLst>
      <p:ext uri="{BB962C8B-B14F-4D97-AF65-F5344CB8AC3E}">
        <p14:creationId xmlns:p14="http://schemas.microsoft.com/office/powerpoint/2010/main" val="8404240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991765"/>
          </a:xfrm>
        </p:spPr>
        <p:txBody>
          <a:bodyPr>
            <a:normAutofit fontScale="90000"/>
          </a:bodyPr>
          <a:lstStyle/>
          <a:p>
            <a:br>
              <a:rPr lang="es-ES" b="1" dirty="0"/>
            </a:br>
            <a:r>
              <a:rPr lang="es-ES" b="1" dirty="0"/>
              <a:t>PREDICCIÓN DE </a:t>
            </a:r>
            <a:r>
              <a:rPr lang="es-ES" b="1" dirty="0">
                <a:solidFill>
                  <a:srgbClr val="FF0000"/>
                </a:solidFill>
              </a:rPr>
              <a:t>RENDIMIENTOS MENSUALES </a:t>
            </a:r>
            <a:r>
              <a:rPr lang="es-ES" b="1" dirty="0"/>
              <a:t>DE IBM</a:t>
            </a:r>
            <a:br>
              <a:rPr lang="es-ES" dirty="0"/>
            </a:br>
            <a:endParaRPr lang="es-ES" dirty="0"/>
          </a:p>
        </p:txBody>
      </p:sp>
      <p:sp>
        <p:nvSpPr>
          <p:cNvPr id="3" name="2 Marcador de contenido"/>
          <p:cNvSpPr>
            <a:spLocks noGrp="1"/>
          </p:cNvSpPr>
          <p:nvPr>
            <p:ph idx="1"/>
          </p:nvPr>
        </p:nvSpPr>
        <p:spPr>
          <a:xfrm>
            <a:off x="457200" y="1600200"/>
            <a:ext cx="8229600" cy="4756150"/>
          </a:xfrm>
        </p:spPr>
        <p:txBody>
          <a:bodyPr>
            <a:normAutofit/>
          </a:bodyPr>
          <a:lstStyle/>
          <a:p>
            <a:r>
              <a:rPr lang="en-US" sz="2800" b="1" dirty="0" err="1">
                <a:solidFill>
                  <a:srgbClr val="FF0000"/>
                </a:solidFill>
              </a:rPr>
              <a:t>Tsay</a:t>
            </a:r>
            <a:r>
              <a:rPr lang="en-US" sz="2800" b="1" dirty="0">
                <a:solidFill>
                  <a:srgbClr val="FF0000"/>
                </a:solidFill>
              </a:rPr>
              <a:t> (2002) </a:t>
            </a:r>
            <a:r>
              <a:rPr lang="en-US" sz="2800" dirty="0"/>
              <a:t>Analysis of Financial Time Series. </a:t>
            </a:r>
          </a:p>
          <a:p>
            <a:r>
              <a:rPr lang="es-ES" sz="2800" dirty="0"/>
              <a:t>Es una </a:t>
            </a:r>
            <a:r>
              <a:rPr lang="es-ES" sz="2800" b="1" dirty="0"/>
              <a:t>red 3-2-1 </a:t>
            </a:r>
            <a:r>
              <a:rPr lang="es-ES" sz="2800" dirty="0"/>
              <a:t>con tres inputs</a:t>
            </a:r>
          </a:p>
          <a:p>
            <a:r>
              <a:rPr lang="es-ES" sz="2800" dirty="0"/>
              <a:t>Entrenamiento: Enero de 1926 a Diciembre 1997</a:t>
            </a:r>
          </a:p>
          <a:p>
            <a:r>
              <a:rPr lang="es-ES" sz="2800" dirty="0"/>
              <a:t>Predicción: Enero de 1998 a Diciembre de 1999 </a:t>
            </a:r>
          </a:p>
          <a:p>
            <a:r>
              <a:rPr lang="es-ES" sz="2800" b="1" dirty="0" err="1">
                <a:solidFill>
                  <a:srgbClr val="FF0000"/>
                </a:solidFill>
              </a:rPr>
              <a:t>Benchmark</a:t>
            </a:r>
            <a:r>
              <a:rPr lang="es-ES" sz="2800" b="1" dirty="0">
                <a:solidFill>
                  <a:srgbClr val="FF0000"/>
                </a:solidFill>
              </a:rPr>
              <a:t> 1</a:t>
            </a:r>
            <a:r>
              <a:rPr lang="es-ES" sz="2800" dirty="0"/>
              <a:t> Error cuadrático medio 91.85</a:t>
            </a:r>
          </a:p>
          <a:p>
            <a:endParaRPr lang="es-ES" sz="2800" dirty="0"/>
          </a:p>
          <a:p>
            <a:r>
              <a:rPr lang="es-ES" sz="2800" b="1" dirty="0" err="1">
                <a:solidFill>
                  <a:srgbClr val="FF0000"/>
                </a:solidFill>
              </a:rPr>
              <a:t>Benchmark</a:t>
            </a:r>
            <a:r>
              <a:rPr lang="es-ES" sz="2800" b="1" dirty="0">
                <a:solidFill>
                  <a:srgbClr val="FF0000"/>
                </a:solidFill>
              </a:rPr>
              <a:t> 2</a:t>
            </a:r>
            <a:r>
              <a:rPr lang="es-ES" sz="2800" dirty="0"/>
              <a:t>: modelo AR(1) ECM 91.70</a:t>
            </a:r>
          </a:p>
          <a:p>
            <a:endParaRPr lang="es-ES" sz="2800" dirty="0"/>
          </a:p>
          <a:p>
            <a:r>
              <a:rPr lang="es-ES" sz="2800" dirty="0"/>
              <a:t> ECM de la red según valores iniciales [89.46 , 93.65]</a:t>
            </a:r>
          </a:p>
        </p:txBody>
      </p:sp>
      <p:graphicFrame>
        <p:nvGraphicFramePr>
          <p:cNvPr id="4" name="3 Objeto"/>
          <p:cNvGraphicFramePr>
            <a:graphicFrameLocks noChangeAspect="1"/>
          </p:cNvGraphicFramePr>
          <p:nvPr>
            <p:extLst>
              <p:ext uri="{D42A27DB-BD31-4B8C-83A1-F6EECF244321}">
                <p14:modId xmlns:p14="http://schemas.microsoft.com/office/powerpoint/2010/main" val="2223575710"/>
              </p:ext>
            </p:extLst>
          </p:nvPr>
        </p:nvGraphicFramePr>
        <p:xfrm>
          <a:off x="6012160" y="2065282"/>
          <a:ext cx="1800199" cy="595723"/>
        </p:xfrm>
        <a:graphic>
          <a:graphicData uri="http://schemas.openxmlformats.org/presentationml/2006/ole">
            <mc:AlternateContent xmlns:mc="http://schemas.openxmlformats.org/markup-compatibility/2006">
              <mc:Choice xmlns:v="urn:schemas-microsoft-com:vml" Requires="v">
                <p:oleObj spid="_x0000_s39536" name="Equation" r:id="rId4" imgW="838080" imgH="253800" progId="Equation.DSMT4">
                  <p:embed/>
                </p:oleObj>
              </mc:Choice>
              <mc:Fallback>
                <p:oleObj name="Equation" r:id="rId4" imgW="838080" imgH="253800" progId="Equation.DSMT4">
                  <p:embed/>
                  <p:pic>
                    <p:nvPicPr>
                      <p:cNvPr id="0" name=""/>
                      <p:cNvPicPr/>
                      <p:nvPr/>
                    </p:nvPicPr>
                    <p:blipFill>
                      <a:blip r:embed="rId5"/>
                      <a:stretch>
                        <a:fillRect/>
                      </a:stretch>
                    </p:blipFill>
                    <p:spPr>
                      <a:xfrm>
                        <a:off x="6012160" y="2065282"/>
                        <a:ext cx="1800199" cy="595723"/>
                      </a:xfrm>
                      <a:prstGeom prst="rect">
                        <a:avLst/>
                      </a:prstGeom>
                    </p:spPr>
                  </p:pic>
                </p:oleObj>
              </mc:Fallback>
            </mc:AlternateContent>
          </a:graphicData>
        </a:graphic>
      </p:graphicFrame>
      <p:graphicFrame>
        <p:nvGraphicFramePr>
          <p:cNvPr id="5" name="4 Objeto"/>
          <p:cNvGraphicFramePr>
            <a:graphicFrameLocks noChangeAspect="1"/>
          </p:cNvGraphicFramePr>
          <p:nvPr>
            <p:extLst>
              <p:ext uri="{D42A27DB-BD31-4B8C-83A1-F6EECF244321}">
                <p14:modId xmlns:p14="http://schemas.microsoft.com/office/powerpoint/2010/main" val="1795377742"/>
              </p:ext>
            </p:extLst>
          </p:nvPr>
        </p:nvGraphicFramePr>
        <p:xfrm>
          <a:off x="457200" y="4158433"/>
          <a:ext cx="8101819" cy="595722"/>
        </p:xfrm>
        <a:graphic>
          <a:graphicData uri="http://schemas.openxmlformats.org/presentationml/2006/ole">
            <mc:AlternateContent xmlns:mc="http://schemas.openxmlformats.org/markup-compatibility/2006">
              <mc:Choice xmlns:v="urn:schemas-microsoft-com:vml" Requires="v">
                <p:oleObj spid="_x0000_s39537" name="Equation" r:id="rId6" imgW="3454200" imgH="253800" progId="Equation.DSMT4">
                  <p:embed/>
                </p:oleObj>
              </mc:Choice>
              <mc:Fallback>
                <p:oleObj name="Equation" r:id="rId6" imgW="3454200" imgH="253800" progId="Equation.DSMT4">
                  <p:embed/>
                  <p:pic>
                    <p:nvPicPr>
                      <p:cNvPr id="0" name=""/>
                      <p:cNvPicPr/>
                      <p:nvPr/>
                    </p:nvPicPr>
                    <p:blipFill>
                      <a:blip r:embed="rId7"/>
                      <a:stretch>
                        <a:fillRect/>
                      </a:stretch>
                    </p:blipFill>
                    <p:spPr>
                      <a:xfrm>
                        <a:off x="457200" y="4158433"/>
                        <a:ext cx="8101819" cy="595722"/>
                      </a:xfrm>
                      <a:prstGeom prst="rect">
                        <a:avLst/>
                      </a:prstGeom>
                    </p:spPr>
                  </p:pic>
                </p:oleObj>
              </mc:Fallback>
            </mc:AlternateContent>
          </a:graphicData>
        </a:graphic>
      </p:graphicFrame>
      <p:graphicFrame>
        <p:nvGraphicFramePr>
          <p:cNvPr id="6" name="5 Objeto"/>
          <p:cNvGraphicFramePr>
            <a:graphicFrameLocks noChangeAspect="1"/>
          </p:cNvGraphicFramePr>
          <p:nvPr>
            <p:extLst>
              <p:ext uri="{D42A27DB-BD31-4B8C-83A1-F6EECF244321}">
                <p14:modId xmlns:p14="http://schemas.microsoft.com/office/powerpoint/2010/main" val="1447828015"/>
              </p:ext>
            </p:extLst>
          </p:nvPr>
        </p:nvGraphicFramePr>
        <p:xfrm>
          <a:off x="1589165" y="5219238"/>
          <a:ext cx="5965670" cy="595722"/>
        </p:xfrm>
        <a:graphic>
          <a:graphicData uri="http://schemas.openxmlformats.org/presentationml/2006/ole">
            <mc:AlternateContent xmlns:mc="http://schemas.openxmlformats.org/markup-compatibility/2006">
              <mc:Choice xmlns:v="urn:schemas-microsoft-com:vml" Requires="v">
                <p:oleObj spid="_x0000_s39538" name="Equation" r:id="rId8" imgW="2286000" imgH="228600" progId="Equation.DSMT4">
                  <p:embed/>
                </p:oleObj>
              </mc:Choice>
              <mc:Fallback>
                <p:oleObj name="Equation" r:id="rId8" imgW="2286000" imgH="228600" progId="Equation.DSMT4">
                  <p:embed/>
                  <p:pic>
                    <p:nvPicPr>
                      <p:cNvPr id="0" name=""/>
                      <p:cNvPicPr/>
                      <p:nvPr/>
                    </p:nvPicPr>
                    <p:blipFill>
                      <a:blip r:embed="rId9"/>
                      <a:stretch>
                        <a:fillRect/>
                      </a:stretch>
                    </p:blipFill>
                    <p:spPr>
                      <a:xfrm>
                        <a:off x="1589165" y="5219238"/>
                        <a:ext cx="5965670" cy="595722"/>
                      </a:xfrm>
                      <a:prstGeom prst="rect">
                        <a:avLst/>
                      </a:prstGeom>
                    </p:spPr>
                  </p:pic>
                </p:oleObj>
              </mc:Fallback>
            </mc:AlternateContent>
          </a:graphicData>
        </a:graphic>
      </p:graphicFrame>
      <p:sp>
        <p:nvSpPr>
          <p:cNvPr id="7" name="Marcador de pie de página 6">
            <a:extLst>
              <a:ext uri="{FF2B5EF4-FFF2-40B4-BE49-F238E27FC236}">
                <a16:creationId xmlns:a16="http://schemas.microsoft.com/office/drawing/2014/main" id="{8A33A35C-518F-4560-8632-447F22784DB3}"/>
              </a:ext>
            </a:extLst>
          </p:cNvPr>
          <p:cNvSpPr>
            <a:spLocks noGrp="1"/>
          </p:cNvSpPr>
          <p:nvPr>
            <p:ph type="ftr" sz="quarter" idx="11"/>
          </p:nvPr>
        </p:nvSpPr>
        <p:spPr/>
        <p:txBody>
          <a:bodyPr/>
          <a:lstStyle/>
          <a:p>
            <a:r>
              <a:rPr lang="es-ES"/>
              <a:t>Fernando Fernández Rodríguez (ULPGC)</a:t>
            </a:r>
          </a:p>
        </p:txBody>
      </p:sp>
      <p:sp>
        <p:nvSpPr>
          <p:cNvPr id="8" name="Marcador de número de diapositiva 7">
            <a:extLst>
              <a:ext uri="{FF2B5EF4-FFF2-40B4-BE49-F238E27FC236}">
                <a16:creationId xmlns:a16="http://schemas.microsoft.com/office/drawing/2014/main" id="{3A596864-5B10-4430-9BCB-380718CD06A4}"/>
              </a:ext>
            </a:extLst>
          </p:cNvPr>
          <p:cNvSpPr>
            <a:spLocks noGrp="1"/>
          </p:cNvSpPr>
          <p:nvPr>
            <p:ph type="sldNum" sz="quarter" idx="12"/>
          </p:nvPr>
        </p:nvSpPr>
        <p:spPr/>
        <p:txBody>
          <a:bodyPr/>
          <a:lstStyle/>
          <a:p>
            <a:fld id="{D62E4E2B-6C83-4C79-B545-67C46A76D299}" type="slidenum">
              <a:rPr lang="es-ES" smtClean="0"/>
              <a:t>80</a:t>
            </a:fld>
            <a:endParaRPr lang="es-ES"/>
          </a:p>
        </p:txBody>
      </p:sp>
    </p:spTree>
    <p:extLst>
      <p:ext uri="{BB962C8B-B14F-4D97-AF65-F5344CB8AC3E}">
        <p14:creationId xmlns:p14="http://schemas.microsoft.com/office/powerpoint/2010/main" val="8961147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PREDICCIÓN DIRECCIONAL </a:t>
            </a:r>
            <a:r>
              <a:rPr lang="es-ES" dirty="0"/>
              <a:t> </a:t>
            </a:r>
            <a:r>
              <a:rPr lang="es-ES" b="1" dirty="0"/>
              <a:t>RENDIMIENTOS DE IBM</a:t>
            </a:r>
          </a:p>
        </p:txBody>
      </p:sp>
      <p:sp>
        <p:nvSpPr>
          <p:cNvPr id="3" name="2 Marcador de contenido"/>
          <p:cNvSpPr>
            <a:spLocks noGrp="1"/>
          </p:cNvSpPr>
          <p:nvPr>
            <p:ph idx="1"/>
          </p:nvPr>
        </p:nvSpPr>
        <p:spPr>
          <a:xfrm>
            <a:off x="457200" y="1600200"/>
            <a:ext cx="8229600" cy="4756150"/>
          </a:xfrm>
        </p:spPr>
        <p:txBody>
          <a:bodyPr>
            <a:normAutofit/>
          </a:bodyPr>
          <a:lstStyle/>
          <a:p>
            <a:r>
              <a:rPr lang="es-ES" sz="2800" dirty="0"/>
              <a:t>Red 8-4-1: 8 valores retardados</a:t>
            </a:r>
          </a:p>
          <a:p>
            <a:r>
              <a:rPr lang="es-ES" sz="2800" b="1" dirty="0"/>
              <a:t>Función de activación </a:t>
            </a:r>
            <a:r>
              <a:rPr lang="es-ES" sz="2800" b="1" dirty="0">
                <a:solidFill>
                  <a:srgbClr val="FF0000"/>
                </a:solidFill>
              </a:rPr>
              <a:t>logística</a:t>
            </a:r>
          </a:p>
          <a:p>
            <a:r>
              <a:rPr lang="es-ES" sz="2800" b="1" dirty="0"/>
              <a:t>Predice probabilidades de movimientos al alza</a:t>
            </a:r>
          </a:p>
          <a:p>
            <a:r>
              <a:rPr lang="es-ES" sz="2800" dirty="0"/>
              <a:t>Tasa de éxito del 58% de la red </a:t>
            </a:r>
          </a:p>
          <a:p>
            <a:endParaRPr lang="es-ES" sz="2800" dirty="0"/>
          </a:p>
          <a:p>
            <a:endParaRPr lang="es-ES" sz="2800" dirty="0"/>
          </a:p>
          <a:p>
            <a:r>
              <a:rPr lang="es-ES" sz="2800" b="1" dirty="0" err="1">
                <a:solidFill>
                  <a:srgbClr val="FF0000"/>
                </a:solidFill>
              </a:rPr>
              <a:t>Benchmark</a:t>
            </a:r>
            <a:r>
              <a:rPr lang="es-ES" sz="2800" dirty="0"/>
              <a:t>: paseo aleatorio con deriva</a:t>
            </a:r>
          </a:p>
          <a:p>
            <a:pPr marL="0" indent="0">
              <a:buNone/>
            </a:pPr>
            <a:r>
              <a:rPr lang="es-ES" sz="2800" dirty="0"/>
              <a:t> </a:t>
            </a:r>
          </a:p>
        </p:txBody>
      </p:sp>
      <p:graphicFrame>
        <p:nvGraphicFramePr>
          <p:cNvPr id="4" name="3 Objeto"/>
          <p:cNvGraphicFramePr>
            <a:graphicFrameLocks noChangeAspect="1"/>
          </p:cNvGraphicFramePr>
          <p:nvPr>
            <p:extLst>
              <p:ext uri="{D42A27DB-BD31-4B8C-83A1-F6EECF244321}">
                <p14:modId xmlns:p14="http://schemas.microsoft.com/office/powerpoint/2010/main" val="2750585643"/>
              </p:ext>
            </p:extLst>
          </p:nvPr>
        </p:nvGraphicFramePr>
        <p:xfrm>
          <a:off x="6300192" y="1628800"/>
          <a:ext cx="1598995" cy="542032"/>
        </p:xfrm>
        <a:graphic>
          <a:graphicData uri="http://schemas.openxmlformats.org/presentationml/2006/ole">
            <mc:AlternateContent xmlns:mc="http://schemas.openxmlformats.org/markup-compatibility/2006">
              <mc:Choice xmlns:v="urn:schemas-microsoft-com:vml" Requires="v">
                <p:oleObj spid="_x0000_s40552" name="Equation" r:id="rId4" imgW="749160" imgH="253800" progId="Equation.DSMT4">
                  <p:embed/>
                </p:oleObj>
              </mc:Choice>
              <mc:Fallback>
                <p:oleObj name="Equation" r:id="rId4" imgW="749160" imgH="253800" progId="Equation.DSMT4">
                  <p:embed/>
                  <p:pic>
                    <p:nvPicPr>
                      <p:cNvPr id="0" name=""/>
                      <p:cNvPicPr/>
                      <p:nvPr/>
                    </p:nvPicPr>
                    <p:blipFill>
                      <a:blip r:embed="rId5"/>
                      <a:stretch>
                        <a:fillRect/>
                      </a:stretch>
                    </p:blipFill>
                    <p:spPr>
                      <a:xfrm>
                        <a:off x="6300192" y="1628800"/>
                        <a:ext cx="1598995" cy="542032"/>
                      </a:xfrm>
                      <a:prstGeom prst="rect">
                        <a:avLst/>
                      </a:prstGeom>
                    </p:spPr>
                  </p:pic>
                </p:oleObj>
              </mc:Fallback>
            </mc:AlternateContent>
          </a:graphicData>
        </a:graphic>
      </p:graphicFrame>
      <p:graphicFrame>
        <p:nvGraphicFramePr>
          <p:cNvPr id="6" name="5 Objeto"/>
          <p:cNvGraphicFramePr>
            <a:graphicFrameLocks noChangeAspect="1"/>
          </p:cNvGraphicFramePr>
          <p:nvPr>
            <p:extLst>
              <p:ext uri="{D42A27DB-BD31-4B8C-83A1-F6EECF244321}">
                <p14:modId xmlns:p14="http://schemas.microsoft.com/office/powerpoint/2010/main" val="815335442"/>
              </p:ext>
            </p:extLst>
          </p:nvPr>
        </p:nvGraphicFramePr>
        <p:xfrm>
          <a:off x="1165403" y="3662551"/>
          <a:ext cx="3362325" cy="912812"/>
        </p:xfrm>
        <a:graphic>
          <a:graphicData uri="http://schemas.openxmlformats.org/presentationml/2006/ole">
            <mc:AlternateContent xmlns:mc="http://schemas.openxmlformats.org/markup-compatibility/2006">
              <mc:Choice xmlns:v="urn:schemas-microsoft-com:vml" Requires="v">
                <p:oleObj spid="_x0000_s40553" name="Equation" r:id="rId6" imgW="1777680" imgH="482400" progId="Equation.DSMT4">
                  <p:embed/>
                </p:oleObj>
              </mc:Choice>
              <mc:Fallback>
                <p:oleObj name="Equation" r:id="rId6" imgW="1777680" imgH="482400" progId="Equation.DSMT4">
                  <p:embed/>
                  <p:pic>
                    <p:nvPicPr>
                      <p:cNvPr id="0" name=""/>
                      <p:cNvPicPr/>
                      <p:nvPr/>
                    </p:nvPicPr>
                    <p:blipFill>
                      <a:blip r:embed="rId7"/>
                      <a:stretch>
                        <a:fillRect/>
                      </a:stretch>
                    </p:blipFill>
                    <p:spPr>
                      <a:xfrm>
                        <a:off x="1165403" y="3662551"/>
                        <a:ext cx="3362325" cy="912812"/>
                      </a:xfrm>
                      <a:prstGeom prst="rect">
                        <a:avLst/>
                      </a:prstGeom>
                    </p:spPr>
                  </p:pic>
                </p:oleObj>
              </mc:Fallback>
            </mc:AlternateContent>
          </a:graphicData>
        </a:graphic>
      </p:graphicFrame>
      <p:graphicFrame>
        <p:nvGraphicFramePr>
          <p:cNvPr id="7" name="6 Objeto"/>
          <p:cNvGraphicFramePr>
            <a:graphicFrameLocks noChangeAspect="1"/>
          </p:cNvGraphicFramePr>
          <p:nvPr>
            <p:extLst>
              <p:ext uri="{D42A27DB-BD31-4B8C-83A1-F6EECF244321}">
                <p14:modId xmlns:p14="http://schemas.microsoft.com/office/powerpoint/2010/main" val="1944666743"/>
              </p:ext>
            </p:extLst>
          </p:nvPr>
        </p:nvGraphicFramePr>
        <p:xfrm>
          <a:off x="1346200" y="5257800"/>
          <a:ext cx="4927600" cy="936625"/>
        </p:xfrm>
        <a:graphic>
          <a:graphicData uri="http://schemas.openxmlformats.org/presentationml/2006/ole">
            <mc:AlternateContent xmlns:mc="http://schemas.openxmlformats.org/markup-compatibility/2006">
              <mc:Choice xmlns:v="urn:schemas-microsoft-com:vml" Requires="v">
                <p:oleObj spid="_x0000_s40554" name="Equation" r:id="rId8" imgW="2539800" imgH="482400" progId="Equation.DSMT4">
                  <p:embed/>
                </p:oleObj>
              </mc:Choice>
              <mc:Fallback>
                <p:oleObj name="Equation" r:id="rId8" imgW="2539800" imgH="482400" progId="Equation.DSMT4">
                  <p:embed/>
                  <p:pic>
                    <p:nvPicPr>
                      <p:cNvPr id="0" name=""/>
                      <p:cNvPicPr/>
                      <p:nvPr/>
                    </p:nvPicPr>
                    <p:blipFill>
                      <a:blip r:embed="rId9"/>
                      <a:stretch>
                        <a:fillRect/>
                      </a:stretch>
                    </p:blipFill>
                    <p:spPr>
                      <a:xfrm>
                        <a:off x="1346200" y="5257800"/>
                        <a:ext cx="4927600" cy="936625"/>
                      </a:xfrm>
                      <a:prstGeom prst="rect">
                        <a:avLst/>
                      </a:prstGeom>
                    </p:spPr>
                  </p:pic>
                </p:oleObj>
              </mc:Fallback>
            </mc:AlternateContent>
          </a:graphicData>
        </a:graphic>
      </p:graphicFrame>
      <p:sp>
        <p:nvSpPr>
          <p:cNvPr id="5" name="Marcador de pie de página 4">
            <a:extLst>
              <a:ext uri="{FF2B5EF4-FFF2-40B4-BE49-F238E27FC236}">
                <a16:creationId xmlns:a16="http://schemas.microsoft.com/office/drawing/2014/main" id="{E9641089-140B-48C9-AC3C-E82B5602B44D}"/>
              </a:ext>
            </a:extLst>
          </p:cNvPr>
          <p:cNvSpPr>
            <a:spLocks noGrp="1"/>
          </p:cNvSpPr>
          <p:nvPr>
            <p:ph type="ftr" sz="quarter" idx="11"/>
          </p:nvPr>
        </p:nvSpPr>
        <p:spPr/>
        <p:txBody>
          <a:bodyPr/>
          <a:lstStyle/>
          <a:p>
            <a:r>
              <a:rPr lang="es-ES"/>
              <a:t>Fernando Fernández Rodríguez (ULPGC)</a:t>
            </a:r>
          </a:p>
        </p:txBody>
      </p:sp>
      <p:sp>
        <p:nvSpPr>
          <p:cNvPr id="8" name="Marcador de número de diapositiva 7">
            <a:extLst>
              <a:ext uri="{FF2B5EF4-FFF2-40B4-BE49-F238E27FC236}">
                <a16:creationId xmlns:a16="http://schemas.microsoft.com/office/drawing/2014/main" id="{AA39A2ED-71B1-4DC4-9AB8-35A067CB2208}"/>
              </a:ext>
            </a:extLst>
          </p:cNvPr>
          <p:cNvSpPr>
            <a:spLocks noGrp="1"/>
          </p:cNvSpPr>
          <p:nvPr>
            <p:ph type="sldNum" sz="quarter" idx="12"/>
          </p:nvPr>
        </p:nvSpPr>
        <p:spPr/>
        <p:txBody>
          <a:bodyPr/>
          <a:lstStyle/>
          <a:p>
            <a:fld id="{D62E4E2B-6C83-4C79-B545-67C46A76D299}" type="slidenum">
              <a:rPr lang="es-ES" smtClean="0"/>
              <a:t>81</a:t>
            </a:fld>
            <a:endParaRPr lang="es-ES"/>
          </a:p>
        </p:txBody>
      </p:sp>
    </p:spTree>
    <p:extLst>
      <p:ext uri="{BB962C8B-B14F-4D97-AF65-F5344CB8AC3E}">
        <p14:creationId xmlns:p14="http://schemas.microsoft.com/office/powerpoint/2010/main" val="1379268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NÚMERO DE ERRORES EN LA PREDICCIÓN DE SUBIDAS Y BAJADAS</a:t>
            </a:r>
          </a:p>
        </p:txBody>
      </p:sp>
      <p:sp>
        <p:nvSpPr>
          <p:cNvPr id="3" name="2 Marcador de contenido"/>
          <p:cNvSpPr>
            <a:spLocks noGrp="1"/>
          </p:cNvSpPr>
          <p:nvPr>
            <p:ph sz="half" idx="1"/>
          </p:nvPr>
        </p:nvSpPr>
        <p:spPr/>
        <p:txBody>
          <a:bodyPr>
            <a:normAutofit/>
          </a:bodyPr>
          <a:lstStyle/>
          <a:p>
            <a:endParaRPr lang="es-ES" sz="2800" dirty="0"/>
          </a:p>
          <a:p>
            <a:r>
              <a:rPr lang="es-ES" sz="2800" dirty="0"/>
              <a:t>Se estima 500 veces</a:t>
            </a:r>
          </a:p>
          <a:p>
            <a:r>
              <a:rPr lang="es-ES" sz="2800" dirty="0"/>
              <a:t>Media y mediana  del número de errores: </a:t>
            </a:r>
          </a:p>
          <a:p>
            <a:r>
              <a:rPr lang="es-ES" sz="2800" dirty="0"/>
              <a:t>Red 11.28 y 11 , </a:t>
            </a:r>
            <a:r>
              <a:rPr lang="es-ES" sz="2800" dirty="0" err="1"/>
              <a:t>Benchmark</a:t>
            </a:r>
            <a:r>
              <a:rPr lang="es-ES" sz="2800" dirty="0"/>
              <a:t> 10.53 y 11</a:t>
            </a:r>
          </a:p>
        </p:txBody>
      </p:sp>
      <p:sp>
        <p:nvSpPr>
          <p:cNvPr id="4" name="3 Marcador de contenido"/>
          <p:cNvSpPr>
            <a:spLocks noGrp="1"/>
          </p:cNvSpPr>
          <p:nvPr>
            <p:ph sz="half" idx="2"/>
          </p:nvPr>
        </p:nvSpPr>
        <p:spPr/>
        <p:txBody>
          <a:bodyPr/>
          <a:lstStyle/>
          <a:p>
            <a:endParaRPr lang="es-E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638805"/>
            <a:ext cx="46863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arcador de pie de página 4">
            <a:extLst>
              <a:ext uri="{FF2B5EF4-FFF2-40B4-BE49-F238E27FC236}">
                <a16:creationId xmlns:a16="http://schemas.microsoft.com/office/drawing/2014/main" id="{4FF7596C-0654-43DC-8D07-7C3434CE7642}"/>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7CE38F56-AB33-4765-823A-8DED99D747DB}"/>
              </a:ext>
            </a:extLst>
          </p:cNvPr>
          <p:cNvSpPr>
            <a:spLocks noGrp="1"/>
          </p:cNvSpPr>
          <p:nvPr>
            <p:ph type="sldNum" sz="quarter" idx="12"/>
          </p:nvPr>
        </p:nvSpPr>
        <p:spPr/>
        <p:txBody>
          <a:bodyPr/>
          <a:lstStyle/>
          <a:p>
            <a:fld id="{D62E4E2B-6C83-4C79-B545-67C46A76D299}" type="slidenum">
              <a:rPr lang="es-ES" smtClean="0"/>
              <a:t>82</a:t>
            </a:fld>
            <a:endParaRPr lang="es-ES"/>
          </a:p>
        </p:txBody>
      </p:sp>
    </p:spTree>
    <p:extLst>
      <p:ext uri="{BB962C8B-B14F-4D97-AF65-F5344CB8AC3E}">
        <p14:creationId xmlns:p14="http://schemas.microsoft.com/office/powerpoint/2010/main" val="26315129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620688"/>
            <a:ext cx="8229600" cy="1143000"/>
          </a:xfrm>
        </p:spPr>
        <p:txBody>
          <a:bodyPr>
            <a:normAutofit fontScale="90000"/>
          </a:bodyPr>
          <a:lstStyle/>
          <a:p>
            <a:r>
              <a:rPr lang="es-ES" b="1" dirty="0"/>
              <a:t>ANÁLISIS TÉCNICO Y REDES NEURONALES  IBEX35</a:t>
            </a:r>
            <a:br>
              <a:rPr lang="es-ES" dirty="0"/>
            </a:br>
            <a:endParaRPr lang="es-ES" dirty="0"/>
          </a:p>
        </p:txBody>
      </p:sp>
      <p:sp>
        <p:nvSpPr>
          <p:cNvPr id="6" name="5 Marcador de contenido"/>
          <p:cNvSpPr>
            <a:spLocks noGrp="1"/>
          </p:cNvSpPr>
          <p:nvPr>
            <p:ph idx="1"/>
          </p:nvPr>
        </p:nvSpPr>
        <p:spPr/>
        <p:txBody>
          <a:bodyPr/>
          <a:lstStyle/>
          <a:p>
            <a:r>
              <a:rPr lang="es-ES" dirty="0"/>
              <a:t>Fernández Rodríguez, F., González Martel, Ch. y </a:t>
            </a:r>
            <a:r>
              <a:rPr lang="es-ES" dirty="0" err="1"/>
              <a:t>Sosvilla</a:t>
            </a:r>
            <a:r>
              <a:rPr lang="es-ES" dirty="0"/>
              <a:t> Rivero, S. (2000)</a:t>
            </a:r>
          </a:p>
          <a:p>
            <a:r>
              <a:rPr lang="en-GB" dirty="0"/>
              <a:t>"On the profitability of technical trading rules based on artificial neural networks: Evidence from the Madrid stock market".</a:t>
            </a:r>
            <a:endParaRPr lang="es-ES" dirty="0"/>
          </a:p>
          <a:p>
            <a:r>
              <a:rPr lang="en-GB" b="1" dirty="0"/>
              <a:t>Economics Letters </a:t>
            </a:r>
            <a:r>
              <a:rPr lang="en-GB" dirty="0"/>
              <a:t>Vol.</a:t>
            </a:r>
            <a:r>
              <a:rPr lang="en-GB" b="1" dirty="0"/>
              <a:t> </a:t>
            </a:r>
            <a:r>
              <a:rPr lang="en-GB" dirty="0"/>
              <a:t>69, 89-94. </a:t>
            </a:r>
            <a:endParaRPr lang="es-ES" dirty="0"/>
          </a:p>
        </p:txBody>
      </p:sp>
      <p:sp>
        <p:nvSpPr>
          <p:cNvPr id="2" name="Marcador de pie de página 1">
            <a:extLst>
              <a:ext uri="{FF2B5EF4-FFF2-40B4-BE49-F238E27FC236}">
                <a16:creationId xmlns:a16="http://schemas.microsoft.com/office/drawing/2014/main" id="{294BBD5B-3CB3-4814-BB5E-4478C184ED66}"/>
              </a:ext>
            </a:extLst>
          </p:cNvPr>
          <p:cNvSpPr>
            <a:spLocks noGrp="1"/>
          </p:cNvSpPr>
          <p:nvPr>
            <p:ph type="ftr" sz="quarter" idx="11"/>
          </p:nvPr>
        </p:nvSpPr>
        <p:spPr/>
        <p:txBody>
          <a:bodyPr/>
          <a:lstStyle/>
          <a:p>
            <a:r>
              <a:rPr lang="es-ES"/>
              <a:t>Fernando Fernández Rodríguez (ULPGC)</a:t>
            </a:r>
          </a:p>
        </p:txBody>
      </p:sp>
      <p:sp>
        <p:nvSpPr>
          <p:cNvPr id="3" name="Marcador de número de diapositiva 2">
            <a:extLst>
              <a:ext uri="{FF2B5EF4-FFF2-40B4-BE49-F238E27FC236}">
                <a16:creationId xmlns:a16="http://schemas.microsoft.com/office/drawing/2014/main" id="{79109FF2-9755-46EE-BD95-B436FDA2BD8A}"/>
              </a:ext>
            </a:extLst>
          </p:cNvPr>
          <p:cNvSpPr>
            <a:spLocks noGrp="1"/>
          </p:cNvSpPr>
          <p:nvPr>
            <p:ph type="sldNum" sz="quarter" idx="12"/>
          </p:nvPr>
        </p:nvSpPr>
        <p:spPr/>
        <p:txBody>
          <a:bodyPr/>
          <a:lstStyle/>
          <a:p>
            <a:fld id="{D62E4E2B-6C83-4C79-B545-67C46A76D299}" type="slidenum">
              <a:rPr lang="es-ES" smtClean="0"/>
              <a:t>83</a:t>
            </a:fld>
            <a:endParaRPr lang="es-ES"/>
          </a:p>
        </p:txBody>
      </p:sp>
    </p:spTree>
    <p:extLst>
      <p:ext uri="{BB962C8B-B14F-4D97-AF65-F5344CB8AC3E}">
        <p14:creationId xmlns:p14="http://schemas.microsoft.com/office/powerpoint/2010/main" val="15185476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PREDICCIÓN DE LAS RENTABILIDADES IBEX35</a:t>
            </a:r>
            <a:br>
              <a:rPr lang="es-ES" dirty="0"/>
            </a:br>
            <a:endParaRPr lang="es-ES" dirty="0"/>
          </a:p>
        </p:txBody>
      </p:sp>
      <p:sp>
        <p:nvSpPr>
          <p:cNvPr id="3" name="2 Marcador de contenido"/>
          <p:cNvSpPr>
            <a:spLocks noGrp="1"/>
          </p:cNvSpPr>
          <p:nvPr>
            <p:ph idx="1"/>
          </p:nvPr>
        </p:nvSpPr>
        <p:spPr/>
        <p:txBody>
          <a:bodyPr>
            <a:normAutofit fontScale="92500" lnSpcReduction="10000"/>
          </a:bodyPr>
          <a:lstStyle/>
          <a:p>
            <a:r>
              <a:rPr lang="es-ES" dirty="0"/>
              <a:t>Ruiz Martínez, R. y Jiménez Caballero, J.</a:t>
            </a:r>
          </a:p>
          <a:p>
            <a:r>
              <a:rPr lang="es-ES" dirty="0"/>
              <a:t>Red neuronal de cinco entradas:</a:t>
            </a:r>
          </a:p>
          <a:p>
            <a:pPr lvl="1"/>
            <a:r>
              <a:rPr lang="es-ES" dirty="0"/>
              <a:t>Cotización bono nacional a 10 años </a:t>
            </a:r>
          </a:p>
          <a:p>
            <a:pPr lvl="1"/>
            <a:r>
              <a:rPr lang="es-ES" dirty="0"/>
              <a:t>Tipo de cambio euro/dólar (cierre día anterior) </a:t>
            </a:r>
          </a:p>
          <a:p>
            <a:pPr lvl="1"/>
            <a:r>
              <a:rPr lang="es-ES" dirty="0"/>
              <a:t>Índice Dow-Jones (cierre día anterior) </a:t>
            </a:r>
          </a:p>
          <a:p>
            <a:pPr lvl="1"/>
            <a:r>
              <a:rPr lang="es-ES" dirty="0"/>
              <a:t>Índice de Fuerza Relativa RSI del Ibex-35 </a:t>
            </a:r>
          </a:p>
          <a:p>
            <a:pPr lvl="1"/>
            <a:r>
              <a:rPr lang="es-ES" dirty="0"/>
              <a:t>Indicador Estocástico del Ibex-35</a:t>
            </a:r>
          </a:p>
          <a:p>
            <a:pPr marL="0" indent="0">
              <a:buNone/>
            </a:pPr>
            <a:r>
              <a:rPr lang="es-ES" dirty="0"/>
              <a:t> </a:t>
            </a:r>
          </a:p>
          <a:p>
            <a:r>
              <a:rPr lang="es-ES" dirty="0"/>
              <a:t>Salida: rentabilidad diaria del IBEX35</a:t>
            </a:r>
          </a:p>
          <a:p>
            <a:endParaRPr lang="es-ES" dirty="0"/>
          </a:p>
        </p:txBody>
      </p:sp>
      <p:sp>
        <p:nvSpPr>
          <p:cNvPr id="4" name="Marcador de pie de página 3">
            <a:extLst>
              <a:ext uri="{FF2B5EF4-FFF2-40B4-BE49-F238E27FC236}">
                <a16:creationId xmlns:a16="http://schemas.microsoft.com/office/drawing/2014/main" id="{081E6BDE-D04B-4055-AFDC-54898DB597F5}"/>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5AFB61E9-6F07-44FF-B11A-E0976CD452E1}"/>
              </a:ext>
            </a:extLst>
          </p:cNvPr>
          <p:cNvSpPr>
            <a:spLocks noGrp="1"/>
          </p:cNvSpPr>
          <p:nvPr>
            <p:ph type="sldNum" sz="quarter" idx="12"/>
          </p:nvPr>
        </p:nvSpPr>
        <p:spPr/>
        <p:txBody>
          <a:bodyPr/>
          <a:lstStyle/>
          <a:p>
            <a:fld id="{D62E4E2B-6C83-4C79-B545-67C46A76D299}" type="slidenum">
              <a:rPr lang="es-ES" smtClean="0"/>
              <a:t>84</a:t>
            </a:fld>
            <a:endParaRPr lang="es-ES"/>
          </a:p>
        </p:txBody>
      </p:sp>
    </p:spTree>
    <p:extLst>
      <p:ext uri="{BB962C8B-B14F-4D97-AF65-F5344CB8AC3E}">
        <p14:creationId xmlns:p14="http://schemas.microsoft.com/office/powerpoint/2010/main" val="40137684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AAF8F3-77E7-42DD-BE5F-BB2D34CE4E6C}"/>
              </a:ext>
            </a:extLst>
          </p:cNvPr>
          <p:cNvSpPr>
            <a:spLocks noGrp="1"/>
          </p:cNvSpPr>
          <p:nvPr>
            <p:ph type="title"/>
          </p:nvPr>
        </p:nvSpPr>
        <p:spPr/>
        <p:txBody>
          <a:bodyPr>
            <a:normAutofit fontScale="90000"/>
          </a:bodyPr>
          <a:lstStyle/>
          <a:p>
            <a:br>
              <a:rPr lang="es-ES" sz="6000" dirty="0"/>
            </a:br>
            <a:r>
              <a:rPr lang="es-ES" b="1" dirty="0"/>
              <a:t>MEJORANDO LAS VARIABLES PREDICTORAS</a:t>
            </a:r>
            <a:br>
              <a:rPr lang="es-ES" dirty="0"/>
            </a:br>
            <a:endParaRPr lang="es-ES" dirty="0"/>
          </a:p>
        </p:txBody>
      </p:sp>
      <p:sp>
        <p:nvSpPr>
          <p:cNvPr id="3" name="Marcador de contenido 2">
            <a:extLst>
              <a:ext uri="{FF2B5EF4-FFF2-40B4-BE49-F238E27FC236}">
                <a16:creationId xmlns:a16="http://schemas.microsoft.com/office/drawing/2014/main" id="{EDC7DAE6-7E5A-4EF5-AC1A-33CF1FFF58F5}"/>
              </a:ext>
            </a:extLst>
          </p:cNvPr>
          <p:cNvSpPr>
            <a:spLocks noGrp="1"/>
          </p:cNvSpPr>
          <p:nvPr>
            <p:ph idx="1"/>
          </p:nvPr>
        </p:nvSpPr>
        <p:spPr>
          <a:xfrm>
            <a:off x="457200" y="1600200"/>
            <a:ext cx="8435280" cy="4756150"/>
          </a:xfrm>
        </p:spPr>
        <p:txBody>
          <a:bodyPr/>
          <a:lstStyle/>
          <a:p>
            <a:r>
              <a:rPr lang="es-ES" sz="2800" b="1" dirty="0">
                <a:solidFill>
                  <a:srgbClr val="FF0000"/>
                </a:solidFill>
              </a:rPr>
              <a:t>Variables predictoras de las rentabilidades bursátiles a largo plazo</a:t>
            </a:r>
            <a:r>
              <a:rPr lang="es-ES" sz="2800" dirty="0"/>
              <a:t> </a:t>
            </a:r>
            <a:r>
              <a:rPr lang="es-ES" sz="2800" dirty="0">
                <a:solidFill>
                  <a:srgbClr val="FF0000"/>
                </a:solidFill>
              </a:rPr>
              <a:t>(K=1,…,24 meses)</a:t>
            </a:r>
          </a:p>
          <a:p>
            <a:pPr lvl="1"/>
            <a:r>
              <a:rPr lang="es-ES" sz="2400" dirty="0"/>
              <a:t>Ratio de dividendos/precios (D/P)</a:t>
            </a:r>
          </a:p>
          <a:p>
            <a:pPr lvl="1"/>
            <a:r>
              <a:rPr lang="es-ES" sz="2400" dirty="0"/>
              <a:t>Inclinación de la ETTI</a:t>
            </a:r>
          </a:p>
          <a:p>
            <a:pPr lvl="1"/>
            <a:r>
              <a:rPr lang="es-ES" sz="2400" dirty="0"/>
              <a:t>Dispersión entre los tipos de bonos de baja y alta calificación</a:t>
            </a:r>
          </a:p>
          <a:p>
            <a:pPr lvl="1"/>
            <a:r>
              <a:rPr lang="es-ES" sz="2400" dirty="0"/>
              <a:t>Cambios recientes en el nivel de los tipos a corto plazo respecto a su media móvil</a:t>
            </a:r>
          </a:p>
          <a:p>
            <a:pPr marL="457200" lvl="1" indent="0">
              <a:buNone/>
            </a:pPr>
            <a:endParaRPr lang="es-ES" sz="2400" dirty="0"/>
          </a:p>
          <a:p>
            <a:endParaRPr lang="es-ES" dirty="0"/>
          </a:p>
        </p:txBody>
      </p:sp>
      <p:graphicFrame>
        <p:nvGraphicFramePr>
          <p:cNvPr id="4" name="Objeto 3">
            <a:extLst>
              <a:ext uri="{FF2B5EF4-FFF2-40B4-BE49-F238E27FC236}">
                <a16:creationId xmlns:a16="http://schemas.microsoft.com/office/drawing/2014/main" id="{90B7D4EA-D999-4631-BB00-91BDABA7225E}"/>
              </a:ext>
            </a:extLst>
          </p:cNvPr>
          <p:cNvGraphicFramePr>
            <a:graphicFrameLocks noChangeAspect="1"/>
          </p:cNvGraphicFramePr>
          <p:nvPr>
            <p:extLst>
              <p:ext uri="{D42A27DB-BD31-4B8C-83A1-F6EECF244321}">
                <p14:modId xmlns:p14="http://schemas.microsoft.com/office/powerpoint/2010/main" val="944501573"/>
              </p:ext>
            </p:extLst>
          </p:nvPr>
        </p:nvGraphicFramePr>
        <p:xfrm>
          <a:off x="2195736" y="4581119"/>
          <a:ext cx="6054193" cy="2109931"/>
        </p:xfrm>
        <a:graphic>
          <a:graphicData uri="http://schemas.openxmlformats.org/presentationml/2006/ole">
            <mc:AlternateContent xmlns:mc="http://schemas.openxmlformats.org/markup-compatibility/2006">
              <mc:Choice xmlns:v="urn:schemas-microsoft-com:vml" Requires="v">
                <p:oleObj spid="_x0000_s35121" name="Equation" r:id="rId4" imgW="2768400" imgH="965160" progId="Equation.DSMT4">
                  <p:embed/>
                </p:oleObj>
              </mc:Choice>
              <mc:Fallback>
                <p:oleObj name="Equation" r:id="rId4" imgW="2768400" imgH="965160" progId="Equation.DSMT4">
                  <p:embed/>
                  <p:pic>
                    <p:nvPicPr>
                      <p:cNvPr id="4" name="Objeto 3">
                        <a:extLst>
                          <a:ext uri="{FF2B5EF4-FFF2-40B4-BE49-F238E27FC236}">
                            <a16:creationId xmlns:a16="http://schemas.microsoft.com/office/drawing/2014/main" id="{90B7D4EA-D999-4631-BB00-91BDABA7225E}"/>
                          </a:ext>
                        </a:extLst>
                      </p:cNvPr>
                      <p:cNvPicPr/>
                      <p:nvPr/>
                    </p:nvPicPr>
                    <p:blipFill>
                      <a:blip r:embed="rId5"/>
                      <a:stretch>
                        <a:fillRect/>
                      </a:stretch>
                    </p:blipFill>
                    <p:spPr>
                      <a:xfrm>
                        <a:off x="2195736" y="4581119"/>
                        <a:ext cx="6054193" cy="2109931"/>
                      </a:xfrm>
                      <a:prstGeom prst="rect">
                        <a:avLst/>
                      </a:prstGeom>
                    </p:spPr>
                  </p:pic>
                </p:oleObj>
              </mc:Fallback>
            </mc:AlternateContent>
          </a:graphicData>
        </a:graphic>
      </p:graphicFrame>
      <p:sp>
        <p:nvSpPr>
          <p:cNvPr id="5" name="Marcador de pie de página 4">
            <a:extLst>
              <a:ext uri="{FF2B5EF4-FFF2-40B4-BE49-F238E27FC236}">
                <a16:creationId xmlns:a16="http://schemas.microsoft.com/office/drawing/2014/main" id="{CE636844-4544-40CA-B9FD-436CF918A68B}"/>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3A81AF3D-3D0F-4119-B69F-1B9FED86342E}"/>
              </a:ext>
            </a:extLst>
          </p:cNvPr>
          <p:cNvSpPr>
            <a:spLocks noGrp="1"/>
          </p:cNvSpPr>
          <p:nvPr>
            <p:ph type="sldNum" sz="quarter" idx="12"/>
          </p:nvPr>
        </p:nvSpPr>
        <p:spPr/>
        <p:txBody>
          <a:bodyPr/>
          <a:lstStyle/>
          <a:p>
            <a:fld id="{D62E4E2B-6C83-4C79-B545-67C46A76D299}" type="slidenum">
              <a:rPr lang="es-ES" smtClean="0"/>
              <a:t>85</a:t>
            </a:fld>
            <a:endParaRPr lang="es-ES"/>
          </a:p>
        </p:txBody>
      </p:sp>
    </p:spTree>
    <p:extLst>
      <p:ext uri="{BB962C8B-B14F-4D97-AF65-F5344CB8AC3E}">
        <p14:creationId xmlns:p14="http://schemas.microsoft.com/office/powerpoint/2010/main" val="26998535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39D0C5-7FEF-42D8-B79D-81FE1DB47D17}"/>
              </a:ext>
            </a:extLst>
          </p:cNvPr>
          <p:cNvSpPr>
            <a:spLocks noGrp="1"/>
          </p:cNvSpPr>
          <p:nvPr>
            <p:ph type="title"/>
          </p:nvPr>
        </p:nvSpPr>
        <p:spPr/>
        <p:txBody>
          <a:bodyPr>
            <a:normAutofit fontScale="90000"/>
          </a:bodyPr>
          <a:lstStyle/>
          <a:p>
            <a:r>
              <a:rPr lang="es-ES" b="1" dirty="0"/>
              <a:t>PREDICCIÓN DE RENTABILIDADES BURSÁTILES A LARGO PLAZO</a:t>
            </a:r>
            <a:endParaRPr lang="es-ES" dirty="0"/>
          </a:p>
        </p:txBody>
      </p:sp>
      <p:sp>
        <p:nvSpPr>
          <p:cNvPr id="3" name="Marcador de contenido 2">
            <a:extLst>
              <a:ext uri="{FF2B5EF4-FFF2-40B4-BE49-F238E27FC236}">
                <a16:creationId xmlns:a16="http://schemas.microsoft.com/office/drawing/2014/main" id="{0C94019F-A571-446D-97E7-A362ED1E7FDD}"/>
              </a:ext>
            </a:extLst>
          </p:cNvPr>
          <p:cNvSpPr>
            <a:spLocks noGrp="1"/>
          </p:cNvSpPr>
          <p:nvPr>
            <p:ph idx="1"/>
          </p:nvPr>
        </p:nvSpPr>
        <p:spPr/>
        <p:txBody>
          <a:bodyPr/>
          <a:lstStyle/>
          <a:p>
            <a:pPr marL="0" indent="0">
              <a:buNone/>
            </a:pPr>
            <a:r>
              <a:rPr lang="es-ES" dirty="0"/>
              <a:t> </a:t>
            </a:r>
          </a:p>
        </p:txBody>
      </p:sp>
      <p:pic>
        <p:nvPicPr>
          <p:cNvPr id="4" name="Imagen 3">
            <a:extLst>
              <a:ext uri="{FF2B5EF4-FFF2-40B4-BE49-F238E27FC236}">
                <a16:creationId xmlns:a16="http://schemas.microsoft.com/office/drawing/2014/main" id="{28F34009-D92C-4D66-9D4E-5E5E50B464AE}"/>
              </a:ext>
            </a:extLst>
          </p:cNvPr>
          <p:cNvPicPr>
            <a:picLocks noChangeAspect="1"/>
          </p:cNvPicPr>
          <p:nvPr/>
        </p:nvPicPr>
        <p:blipFill>
          <a:blip r:embed="rId4"/>
          <a:stretch>
            <a:fillRect/>
          </a:stretch>
        </p:blipFill>
        <p:spPr>
          <a:xfrm>
            <a:off x="1115616" y="2321622"/>
            <a:ext cx="7217942" cy="4217290"/>
          </a:xfrm>
          <a:prstGeom prst="rect">
            <a:avLst/>
          </a:prstGeom>
        </p:spPr>
      </p:pic>
      <p:graphicFrame>
        <p:nvGraphicFramePr>
          <p:cNvPr id="5" name="Objeto 4">
            <a:extLst>
              <a:ext uri="{FF2B5EF4-FFF2-40B4-BE49-F238E27FC236}">
                <a16:creationId xmlns:a16="http://schemas.microsoft.com/office/drawing/2014/main" id="{01254EA8-FD34-4CF9-BEB1-EC8F5EBB1C40}"/>
              </a:ext>
            </a:extLst>
          </p:cNvPr>
          <p:cNvGraphicFramePr>
            <a:graphicFrameLocks noChangeAspect="1"/>
          </p:cNvGraphicFramePr>
          <p:nvPr>
            <p:extLst>
              <p:ext uri="{D42A27DB-BD31-4B8C-83A1-F6EECF244321}">
                <p14:modId xmlns:p14="http://schemas.microsoft.com/office/powerpoint/2010/main" val="836056941"/>
              </p:ext>
            </p:extLst>
          </p:nvPr>
        </p:nvGraphicFramePr>
        <p:xfrm>
          <a:off x="2466584" y="1417638"/>
          <a:ext cx="4210832" cy="860277"/>
        </p:xfrm>
        <a:graphic>
          <a:graphicData uri="http://schemas.openxmlformats.org/presentationml/2006/ole">
            <mc:AlternateContent xmlns:mc="http://schemas.openxmlformats.org/markup-compatibility/2006">
              <mc:Choice xmlns:v="urn:schemas-microsoft-com:vml" Requires="v">
                <p:oleObj spid="_x0000_s36141" name="Equation" r:id="rId5" imgW="2361960" imgH="482400" progId="Equation.DSMT4">
                  <p:embed/>
                </p:oleObj>
              </mc:Choice>
              <mc:Fallback>
                <p:oleObj name="Equation" r:id="rId5" imgW="2361960" imgH="482400" progId="Equation.DSMT4">
                  <p:embed/>
                  <p:pic>
                    <p:nvPicPr>
                      <p:cNvPr id="5" name="Objeto 4">
                        <a:extLst>
                          <a:ext uri="{FF2B5EF4-FFF2-40B4-BE49-F238E27FC236}">
                            <a16:creationId xmlns:a16="http://schemas.microsoft.com/office/drawing/2014/main" id="{01254EA8-FD34-4CF9-BEB1-EC8F5EBB1C40}"/>
                          </a:ext>
                        </a:extLst>
                      </p:cNvPr>
                      <p:cNvPicPr/>
                      <p:nvPr/>
                    </p:nvPicPr>
                    <p:blipFill>
                      <a:blip r:embed="rId6"/>
                      <a:stretch>
                        <a:fillRect/>
                      </a:stretch>
                    </p:blipFill>
                    <p:spPr>
                      <a:xfrm>
                        <a:off x="2466584" y="1417638"/>
                        <a:ext cx="4210832" cy="860277"/>
                      </a:xfrm>
                      <a:prstGeom prst="rect">
                        <a:avLst/>
                      </a:prstGeom>
                    </p:spPr>
                  </p:pic>
                </p:oleObj>
              </mc:Fallback>
            </mc:AlternateContent>
          </a:graphicData>
        </a:graphic>
      </p:graphicFrame>
      <p:sp>
        <p:nvSpPr>
          <p:cNvPr id="6" name="Marcador de pie de página 5">
            <a:extLst>
              <a:ext uri="{FF2B5EF4-FFF2-40B4-BE49-F238E27FC236}">
                <a16:creationId xmlns:a16="http://schemas.microsoft.com/office/drawing/2014/main" id="{CA62F4BB-A61D-4223-B38E-894D39AB0CE9}"/>
              </a:ext>
            </a:extLst>
          </p:cNvPr>
          <p:cNvSpPr>
            <a:spLocks noGrp="1"/>
          </p:cNvSpPr>
          <p:nvPr>
            <p:ph type="ftr" sz="quarter" idx="11"/>
          </p:nvPr>
        </p:nvSpPr>
        <p:spPr/>
        <p:txBody>
          <a:bodyPr/>
          <a:lstStyle/>
          <a:p>
            <a:r>
              <a:rPr lang="es-ES"/>
              <a:t>Fernando Fernández Rodríguez (ULPGC)</a:t>
            </a:r>
          </a:p>
        </p:txBody>
      </p:sp>
      <p:sp>
        <p:nvSpPr>
          <p:cNvPr id="7" name="Marcador de número de diapositiva 6">
            <a:extLst>
              <a:ext uri="{FF2B5EF4-FFF2-40B4-BE49-F238E27FC236}">
                <a16:creationId xmlns:a16="http://schemas.microsoft.com/office/drawing/2014/main" id="{A8EB971C-0EDA-46DF-8DBB-B46DD984850D}"/>
              </a:ext>
            </a:extLst>
          </p:cNvPr>
          <p:cNvSpPr>
            <a:spLocks noGrp="1"/>
          </p:cNvSpPr>
          <p:nvPr>
            <p:ph type="sldNum" sz="quarter" idx="12"/>
          </p:nvPr>
        </p:nvSpPr>
        <p:spPr/>
        <p:txBody>
          <a:bodyPr/>
          <a:lstStyle/>
          <a:p>
            <a:fld id="{D62E4E2B-6C83-4C79-B545-67C46A76D299}" type="slidenum">
              <a:rPr lang="es-ES" smtClean="0"/>
              <a:t>86</a:t>
            </a:fld>
            <a:endParaRPr lang="es-ES"/>
          </a:p>
        </p:txBody>
      </p:sp>
    </p:spTree>
    <p:extLst>
      <p:ext uri="{BB962C8B-B14F-4D97-AF65-F5344CB8AC3E}">
        <p14:creationId xmlns:p14="http://schemas.microsoft.com/office/powerpoint/2010/main" val="33664657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40B2F2-A5F0-4E3F-8344-DB9718ACD790}"/>
              </a:ext>
            </a:extLst>
          </p:cNvPr>
          <p:cNvSpPr>
            <a:spLocks noGrp="1"/>
          </p:cNvSpPr>
          <p:nvPr>
            <p:ph type="title"/>
          </p:nvPr>
        </p:nvSpPr>
        <p:spPr/>
        <p:txBody>
          <a:bodyPr>
            <a:normAutofit fontScale="90000"/>
          </a:bodyPr>
          <a:lstStyle/>
          <a:p>
            <a:r>
              <a:rPr lang="es-ES" b="1" dirty="0"/>
              <a:t>ETTI COMO PREDICTOR DEL IBEX35</a:t>
            </a:r>
          </a:p>
        </p:txBody>
      </p:sp>
      <p:pic>
        <p:nvPicPr>
          <p:cNvPr id="7" name="Marcador de contenido 6">
            <a:extLst>
              <a:ext uri="{FF2B5EF4-FFF2-40B4-BE49-F238E27FC236}">
                <a16:creationId xmlns:a16="http://schemas.microsoft.com/office/drawing/2014/main" id="{F26613EF-9C91-4B92-9915-71E3F1C0B0F1}"/>
              </a:ext>
            </a:extLst>
          </p:cNvPr>
          <p:cNvPicPr>
            <a:picLocks noGrp="1" noChangeAspect="1"/>
          </p:cNvPicPr>
          <p:nvPr>
            <p:ph idx="1"/>
          </p:nvPr>
        </p:nvPicPr>
        <p:blipFill>
          <a:blip r:embed="rId3"/>
          <a:stretch>
            <a:fillRect/>
          </a:stretch>
        </p:blipFill>
        <p:spPr>
          <a:xfrm>
            <a:off x="156469" y="1824053"/>
            <a:ext cx="8880027" cy="4269243"/>
          </a:xfrm>
          <a:prstGeom prst="rect">
            <a:avLst/>
          </a:prstGeom>
        </p:spPr>
      </p:pic>
      <p:sp>
        <p:nvSpPr>
          <p:cNvPr id="4" name="Marcador de pie de página 3">
            <a:extLst>
              <a:ext uri="{FF2B5EF4-FFF2-40B4-BE49-F238E27FC236}">
                <a16:creationId xmlns:a16="http://schemas.microsoft.com/office/drawing/2014/main" id="{2CBD3626-9792-4A86-B79D-B1DF86CF60C5}"/>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668C0662-6814-4DED-9D7F-79A60447CFF3}"/>
              </a:ext>
            </a:extLst>
          </p:cNvPr>
          <p:cNvSpPr>
            <a:spLocks noGrp="1"/>
          </p:cNvSpPr>
          <p:nvPr>
            <p:ph type="sldNum" sz="quarter" idx="12"/>
          </p:nvPr>
        </p:nvSpPr>
        <p:spPr/>
        <p:txBody>
          <a:bodyPr/>
          <a:lstStyle/>
          <a:p>
            <a:fld id="{D62E4E2B-6C83-4C79-B545-67C46A76D299}" type="slidenum">
              <a:rPr lang="es-ES" smtClean="0"/>
              <a:t>87</a:t>
            </a:fld>
            <a:endParaRPr lang="es-ES"/>
          </a:p>
        </p:txBody>
      </p:sp>
    </p:spTree>
    <p:extLst>
      <p:ext uri="{BB962C8B-B14F-4D97-AF65-F5344CB8AC3E}">
        <p14:creationId xmlns:p14="http://schemas.microsoft.com/office/powerpoint/2010/main" val="1490328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40B2F2-A5F0-4E3F-8344-DB9718ACD790}"/>
              </a:ext>
            </a:extLst>
          </p:cNvPr>
          <p:cNvSpPr>
            <a:spLocks noGrp="1"/>
          </p:cNvSpPr>
          <p:nvPr>
            <p:ph type="title"/>
          </p:nvPr>
        </p:nvSpPr>
        <p:spPr/>
        <p:txBody>
          <a:bodyPr>
            <a:normAutofit fontScale="90000"/>
          </a:bodyPr>
          <a:lstStyle/>
          <a:p>
            <a:r>
              <a:rPr lang="es-ES" b="1" dirty="0"/>
              <a:t>ETTI COMO PREDICTOR DEL IBEX35</a:t>
            </a:r>
          </a:p>
        </p:txBody>
      </p:sp>
      <p:sp>
        <p:nvSpPr>
          <p:cNvPr id="4" name="Marcador de pie de página 3">
            <a:extLst>
              <a:ext uri="{FF2B5EF4-FFF2-40B4-BE49-F238E27FC236}">
                <a16:creationId xmlns:a16="http://schemas.microsoft.com/office/drawing/2014/main" id="{2CBD3626-9792-4A86-B79D-B1DF86CF60C5}"/>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668C0662-6814-4DED-9D7F-79A60447CFF3}"/>
              </a:ext>
            </a:extLst>
          </p:cNvPr>
          <p:cNvSpPr>
            <a:spLocks noGrp="1"/>
          </p:cNvSpPr>
          <p:nvPr>
            <p:ph type="sldNum" sz="quarter" idx="12"/>
          </p:nvPr>
        </p:nvSpPr>
        <p:spPr/>
        <p:txBody>
          <a:bodyPr/>
          <a:lstStyle/>
          <a:p>
            <a:fld id="{D62E4E2B-6C83-4C79-B545-67C46A76D299}" type="slidenum">
              <a:rPr lang="es-ES" smtClean="0"/>
              <a:t>88</a:t>
            </a:fld>
            <a:endParaRPr lang="es-ES"/>
          </a:p>
        </p:txBody>
      </p:sp>
      <p:sp>
        <p:nvSpPr>
          <p:cNvPr id="6" name="Marcador de contenido 5">
            <a:extLst>
              <a:ext uri="{FF2B5EF4-FFF2-40B4-BE49-F238E27FC236}">
                <a16:creationId xmlns:a16="http://schemas.microsoft.com/office/drawing/2014/main" id="{E8F1742A-1A6C-45EC-BCF3-113E3A31B3F0}"/>
              </a:ext>
            </a:extLst>
          </p:cNvPr>
          <p:cNvSpPr>
            <a:spLocks noGrp="1"/>
          </p:cNvSpPr>
          <p:nvPr>
            <p:ph idx="1"/>
          </p:nvPr>
        </p:nvSpPr>
        <p:spPr/>
        <p:txBody>
          <a:bodyPr>
            <a:normAutofit fontScale="77500" lnSpcReduction="20000"/>
          </a:bodyPr>
          <a:lstStyle/>
          <a:p>
            <a:r>
              <a:rPr lang="es-ES" dirty="0"/>
              <a:t>Modelo </a:t>
            </a:r>
            <a:r>
              <a:rPr lang="es-ES" b="1" dirty="0" err="1"/>
              <a:t>Probit</a:t>
            </a:r>
            <a:r>
              <a:rPr lang="es-ES" dirty="0"/>
              <a:t> para predecir la </a:t>
            </a:r>
            <a:r>
              <a:rPr lang="es-ES" b="1" dirty="0"/>
              <a:t>probabilidad de mercado bajista</a:t>
            </a:r>
            <a:r>
              <a:rPr lang="es-ES" dirty="0"/>
              <a:t> en el índice IBEX35</a:t>
            </a:r>
          </a:p>
          <a:p>
            <a:endParaRPr lang="es-ES" dirty="0"/>
          </a:p>
          <a:p>
            <a:r>
              <a:rPr lang="es-ES" b="1" dirty="0"/>
              <a:t>Variables predictoras</a:t>
            </a:r>
            <a:r>
              <a:rPr lang="es-ES" dirty="0"/>
              <a:t>:</a:t>
            </a:r>
          </a:p>
          <a:p>
            <a:pPr lvl="1"/>
            <a:r>
              <a:rPr lang="es-ES" dirty="0"/>
              <a:t>Pendiente ETTI de la deuda soberana española, EEUU y europea</a:t>
            </a:r>
          </a:p>
          <a:p>
            <a:pPr lvl="1"/>
            <a:r>
              <a:rPr lang="es-ES" dirty="0"/>
              <a:t>Variables macro</a:t>
            </a:r>
          </a:p>
          <a:p>
            <a:pPr lvl="1"/>
            <a:r>
              <a:rPr lang="es-ES" dirty="0"/>
              <a:t>Numerosos indicadores adelantados</a:t>
            </a:r>
          </a:p>
          <a:p>
            <a:endParaRPr lang="es-ES" dirty="0"/>
          </a:p>
          <a:p>
            <a:r>
              <a:rPr lang="es-ES" dirty="0"/>
              <a:t>Selección de modelos con </a:t>
            </a:r>
            <a:r>
              <a:rPr lang="es-ES" b="1" dirty="0"/>
              <a:t>GASIC</a:t>
            </a:r>
          </a:p>
          <a:p>
            <a:r>
              <a:rPr lang="es-ES" dirty="0"/>
              <a:t>Las </a:t>
            </a:r>
            <a:r>
              <a:rPr lang="es-ES" b="1" dirty="0"/>
              <a:t>pendientes de las </a:t>
            </a:r>
            <a:r>
              <a:rPr lang="es-ES" b="1" dirty="0" err="1"/>
              <a:t>ETTIs</a:t>
            </a:r>
            <a:r>
              <a:rPr lang="es-ES" b="1" dirty="0"/>
              <a:t> de EEUU y europea </a:t>
            </a:r>
            <a:r>
              <a:rPr lang="es-ES" dirty="0"/>
              <a:t>tienen información en la predicción de probabilidad del mercado bajista</a:t>
            </a:r>
          </a:p>
          <a:p>
            <a:endParaRPr lang="es-ES" dirty="0"/>
          </a:p>
          <a:p>
            <a:endParaRPr lang="es-ES" dirty="0"/>
          </a:p>
          <a:p>
            <a:pPr lvl="1"/>
            <a:endParaRPr lang="es-ES" dirty="0"/>
          </a:p>
        </p:txBody>
      </p:sp>
    </p:spTree>
    <p:extLst>
      <p:ext uri="{BB962C8B-B14F-4D97-AF65-F5344CB8AC3E}">
        <p14:creationId xmlns:p14="http://schemas.microsoft.com/office/powerpoint/2010/main" val="35497504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844ED2B-372A-4E5B-A697-12F6497B27E2}"/>
              </a:ext>
            </a:extLst>
          </p:cNvPr>
          <p:cNvSpPr>
            <a:spLocks noGrp="1"/>
          </p:cNvSpPr>
          <p:nvPr>
            <p:ph type="ctrTitle"/>
          </p:nvPr>
        </p:nvSpPr>
        <p:spPr/>
        <p:txBody>
          <a:bodyPr/>
          <a:lstStyle/>
          <a:p>
            <a:r>
              <a:rPr lang="es-ES" b="1" dirty="0"/>
              <a:t>FÓRMULA DE BLACK SCHOLES CON REDES NEURONALES</a:t>
            </a:r>
          </a:p>
        </p:txBody>
      </p:sp>
      <p:sp>
        <p:nvSpPr>
          <p:cNvPr id="5" name="Subtítulo 4">
            <a:extLst>
              <a:ext uri="{FF2B5EF4-FFF2-40B4-BE49-F238E27FC236}">
                <a16:creationId xmlns:a16="http://schemas.microsoft.com/office/drawing/2014/main" id="{BF4F7EDF-B8FE-4096-8F23-D3BC695CCE91}"/>
              </a:ext>
            </a:extLst>
          </p:cNvPr>
          <p:cNvSpPr>
            <a:spLocks noGrp="1"/>
          </p:cNvSpPr>
          <p:nvPr>
            <p:ph type="subTitle" idx="1"/>
          </p:nvPr>
        </p:nvSpPr>
        <p:spPr/>
        <p:txBody>
          <a:bodyPr/>
          <a:lstStyle/>
          <a:p>
            <a:r>
              <a:rPr lang="es-ES" dirty="0"/>
              <a:t>PERCEPTRÓN MULTICAPA Y FUNCIONES RADIALES DE BASE</a:t>
            </a:r>
          </a:p>
        </p:txBody>
      </p:sp>
      <p:sp>
        <p:nvSpPr>
          <p:cNvPr id="2" name="Marcador de pie de página 1">
            <a:extLst>
              <a:ext uri="{FF2B5EF4-FFF2-40B4-BE49-F238E27FC236}">
                <a16:creationId xmlns:a16="http://schemas.microsoft.com/office/drawing/2014/main" id="{C10C492A-EC8D-4592-A7D7-6A80543A2B19}"/>
              </a:ext>
            </a:extLst>
          </p:cNvPr>
          <p:cNvSpPr>
            <a:spLocks noGrp="1"/>
          </p:cNvSpPr>
          <p:nvPr>
            <p:ph type="ftr" sz="quarter" idx="11"/>
          </p:nvPr>
        </p:nvSpPr>
        <p:spPr/>
        <p:txBody>
          <a:bodyPr/>
          <a:lstStyle/>
          <a:p>
            <a:r>
              <a:rPr lang="es-ES"/>
              <a:t>Fernando Fernández Rodríguez (ULPGC)</a:t>
            </a:r>
          </a:p>
        </p:txBody>
      </p:sp>
      <p:sp>
        <p:nvSpPr>
          <p:cNvPr id="3" name="Marcador de número de diapositiva 2">
            <a:extLst>
              <a:ext uri="{FF2B5EF4-FFF2-40B4-BE49-F238E27FC236}">
                <a16:creationId xmlns:a16="http://schemas.microsoft.com/office/drawing/2014/main" id="{DEEA31E4-07C3-4AFC-807E-8C235A7D38FA}"/>
              </a:ext>
            </a:extLst>
          </p:cNvPr>
          <p:cNvSpPr>
            <a:spLocks noGrp="1"/>
          </p:cNvSpPr>
          <p:nvPr>
            <p:ph type="sldNum" sz="quarter" idx="12"/>
          </p:nvPr>
        </p:nvSpPr>
        <p:spPr/>
        <p:txBody>
          <a:bodyPr/>
          <a:lstStyle/>
          <a:p>
            <a:fld id="{D62E4E2B-6C83-4C79-B545-67C46A76D299}" type="slidenum">
              <a:rPr lang="es-ES" smtClean="0"/>
              <a:t>89</a:t>
            </a:fld>
            <a:endParaRPr lang="es-ES"/>
          </a:p>
        </p:txBody>
      </p:sp>
    </p:spTree>
    <p:extLst>
      <p:ext uri="{BB962C8B-B14F-4D97-AF65-F5344CB8AC3E}">
        <p14:creationId xmlns:p14="http://schemas.microsoft.com/office/powerpoint/2010/main" val="1794258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p:spPr>
        <p:txBody>
          <a:bodyPr>
            <a:normAutofit fontScale="90000"/>
          </a:bodyPr>
          <a:lstStyle/>
          <a:p>
            <a:r>
              <a:rPr lang="es-ES" b="1" dirty="0"/>
              <a:t>INTRODUCCIÓN DE UNA CAPA OCULTA</a:t>
            </a:r>
          </a:p>
        </p:txBody>
      </p:sp>
      <p:sp>
        <p:nvSpPr>
          <p:cNvPr id="3" name="2 Marcador de contenido"/>
          <p:cNvSpPr>
            <a:spLocks noGrp="1"/>
          </p:cNvSpPr>
          <p:nvPr>
            <p:ph idx="1"/>
          </p:nvPr>
        </p:nvSpPr>
        <p:spPr/>
        <p:txBody>
          <a:bodyPr/>
          <a:lstStyle/>
          <a:p>
            <a:endParaRPr lang="es-ES" dirty="0"/>
          </a:p>
          <a:p>
            <a:endParaRPr lang="es-ES" dirty="0"/>
          </a:p>
          <a:p>
            <a:endParaRPr lang="es-ES" dirty="0"/>
          </a:p>
          <a:p>
            <a:endParaRPr lang="es-ES" dirty="0"/>
          </a:p>
          <a:p>
            <a:endParaRPr lang="es-ES" dirty="0"/>
          </a:p>
          <a:p>
            <a:r>
              <a:rPr lang="es-ES" dirty="0"/>
              <a:t>Parámetros del modelo</a:t>
            </a:r>
          </a:p>
          <a:p>
            <a:endParaRPr lang="es-E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3662" y="1268760"/>
            <a:ext cx="3876675"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Objeto"/>
          <p:cNvGraphicFramePr>
            <a:graphicFrameLocks noChangeAspect="1"/>
          </p:cNvGraphicFramePr>
          <p:nvPr/>
        </p:nvGraphicFramePr>
        <p:xfrm>
          <a:off x="209550" y="2828925"/>
          <a:ext cx="8680450" cy="1608138"/>
        </p:xfrm>
        <a:graphic>
          <a:graphicData uri="http://schemas.openxmlformats.org/presentationml/2006/ole">
            <mc:AlternateContent xmlns:mc="http://schemas.openxmlformats.org/markup-compatibility/2006">
              <mc:Choice xmlns:v="urn:schemas-microsoft-com:vml" Requires="v">
                <p:oleObj spid="_x0000_s63500" name="Equation" r:id="rId5" imgW="4800600" imgH="888840" progId="Equation.DSMT4">
                  <p:embed/>
                </p:oleObj>
              </mc:Choice>
              <mc:Fallback>
                <p:oleObj name="Equation" r:id="rId5" imgW="4800600" imgH="888840" progId="Equation.DSMT4">
                  <p:embed/>
                  <p:pic>
                    <p:nvPicPr>
                      <p:cNvPr id="4" name="3 Objeto"/>
                      <p:cNvPicPr/>
                      <p:nvPr/>
                    </p:nvPicPr>
                    <p:blipFill>
                      <a:blip r:embed="rId6"/>
                      <a:stretch>
                        <a:fillRect/>
                      </a:stretch>
                    </p:blipFill>
                    <p:spPr>
                      <a:xfrm>
                        <a:off x="209550" y="2828925"/>
                        <a:ext cx="8680450" cy="1608138"/>
                      </a:xfrm>
                      <a:prstGeom prst="rect">
                        <a:avLst/>
                      </a:prstGeom>
                    </p:spPr>
                  </p:pic>
                </p:oleObj>
              </mc:Fallback>
            </mc:AlternateContent>
          </a:graphicData>
        </a:graphic>
      </p:graphicFrame>
      <p:graphicFrame>
        <p:nvGraphicFramePr>
          <p:cNvPr id="5" name="4 Objeto"/>
          <p:cNvGraphicFramePr>
            <a:graphicFrameLocks noChangeAspect="1"/>
          </p:cNvGraphicFramePr>
          <p:nvPr/>
        </p:nvGraphicFramePr>
        <p:xfrm>
          <a:off x="1763687" y="5373216"/>
          <a:ext cx="4360084" cy="504056"/>
        </p:xfrm>
        <a:graphic>
          <a:graphicData uri="http://schemas.openxmlformats.org/presentationml/2006/ole">
            <mc:AlternateContent xmlns:mc="http://schemas.openxmlformats.org/markup-compatibility/2006">
              <mc:Choice xmlns:v="urn:schemas-microsoft-com:vml" Requires="v">
                <p:oleObj spid="_x0000_s63501" name="Equation" r:id="rId7" imgW="2197080" imgH="253800" progId="Equation.DSMT4">
                  <p:embed/>
                </p:oleObj>
              </mc:Choice>
              <mc:Fallback>
                <p:oleObj name="Equation" r:id="rId7" imgW="2197080" imgH="253800" progId="Equation.DSMT4">
                  <p:embed/>
                  <p:pic>
                    <p:nvPicPr>
                      <p:cNvPr id="5" name="4 Objeto"/>
                      <p:cNvPicPr/>
                      <p:nvPr/>
                    </p:nvPicPr>
                    <p:blipFill>
                      <a:blip r:embed="rId8"/>
                      <a:stretch>
                        <a:fillRect/>
                      </a:stretch>
                    </p:blipFill>
                    <p:spPr>
                      <a:xfrm>
                        <a:off x="1763687" y="5373216"/>
                        <a:ext cx="4360084" cy="504056"/>
                      </a:xfrm>
                      <a:prstGeom prst="rect">
                        <a:avLst/>
                      </a:prstGeom>
                    </p:spPr>
                  </p:pic>
                </p:oleObj>
              </mc:Fallback>
            </mc:AlternateContent>
          </a:graphicData>
        </a:graphic>
      </p:graphicFrame>
      <p:sp>
        <p:nvSpPr>
          <p:cNvPr id="6" name="Marcador de pie de página 5">
            <a:extLst>
              <a:ext uri="{FF2B5EF4-FFF2-40B4-BE49-F238E27FC236}">
                <a16:creationId xmlns:a16="http://schemas.microsoft.com/office/drawing/2014/main" id="{E2E8FF91-4EA5-417A-87B0-21B8232DE5C5}"/>
              </a:ext>
            </a:extLst>
          </p:cNvPr>
          <p:cNvSpPr>
            <a:spLocks noGrp="1"/>
          </p:cNvSpPr>
          <p:nvPr>
            <p:ph type="ftr" sz="quarter" idx="11"/>
          </p:nvPr>
        </p:nvSpPr>
        <p:spPr/>
        <p:txBody>
          <a:bodyPr/>
          <a:lstStyle/>
          <a:p>
            <a:r>
              <a:rPr lang="es-ES"/>
              <a:t>Fernando Fernández Rodríguez (ULPGC)</a:t>
            </a:r>
          </a:p>
        </p:txBody>
      </p:sp>
      <p:sp>
        <p:nvSpPr>
          <p:cNvPr id="7" name="Marcador de número de diapositiva 6">
            <a:extLst>
              <a:ext uri="{FF2B5EF4-FFF2-40B4-BE49-F238E27FC236}">
                <a16:creationId xmlns:a16="http://schemas.microsoft.com/office/drawing/2014/main" id="{32D203D3-7693-4ADE-8DF6-FC5671B96300}"/>
              </a:ext>
            </a:extLst>
          </p:cNvPr>
          <p:cNvSpPr>
            <a:spLocks noGrp="1"/>
          </p:cNvSpPr>
          <p:nvPr>
            <p:ph type="sldNum" sz="quarter" idx="12"/>
          </p:nvPr>
        </p:nvSpPr>
        <p:spPr/>
        <p:txBody>
          <a:bodyPr/>
          <a:lstStyle/>
          <a:p>
            <a:fld id="{D62E4E2B-6C83-4C79-B545-67C46A76D299}" type="slidenum">
              <a:rPr lang="es-ES" smtClean="0"/>
              <a:t>9</a:t>
            </a:fld>
            <a:endParaRPr lang="es-ES"/>
          </a:p>
        </p:txBody>
      </p:sp>
    </p:spTree>
    <p:extLst>
      <p:ext uri="{BB962C8B-B14F-4D97-AF65-F5344CB8AC3E}">
        <p14:creationId xmlns:p14="http://schemas.microsoft.com/office/powerpoint/2010/main" val="39640551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16959"/>
            <a:ext cx="8229600" cy="1143000"/>
          </a:xfrm>
        </p:spPr>
        <p:txBody>
          <a:bodyPr>
            <a:normAutofit fontScale="90000"/>
          </a:bodyPr>
          <a:lstStyle/>
          <a:p>
            <a:r>
              <a:rPr lang="es-ES" b="1" dirty="0"/>
              <a:t>FÓRMULA DE BLACK SCHOLES CON REDES NEURONALES</a:t>
            </a:r>
            <a:br>
              <a:rPr lang="es-ES" dirty="0"/>
            </a:br>
            <a:endParaRPr lang="es-ES" dirty="0"/>
          </a:p>
        </p:txBody>
      </p:sp>
      <p:sp>
        <p:nvSpPr>
          <p:cNvPr id="3" name="2 Marcador de contenido"/>
          <p:cNvSpPr>
            <a:spLocks noGrp="1"/>
          </p:cNvSpPr>
          <p:nvPr>
            <p:ph idx="1"/>
          </p:nvPr>
        </p:nvSpPr>
        <p:spPr/>
        <p:txBody>
          <a:bodyPr/>
          <a:lstStyle/>
          <a:p>
            <a:r>
              <a:rPr lang="en-US" dirty="0"/>
              <a:t>Hutchinson, Lo y </a:t>
            </a:r>
            <a:r>
              <a:rPr lang="en-US" dirty="0" err="1"/>
              <a:t>Poggio</a:t>
            </a:r>
            <a:r>
              <a:rPr lang="en-US" dirty="0"/>
              <a:t> (1994) </a:t>
            </a:r>
          </a:p>
          <a:p>
            <a:r>
              <a:rPr lang="en-US" dirty="0" err="1"/>
              <a:t>Modelo</a:t>
            </a:r>
            <a:r>
              <a:rPr lang="en-US" dirty="0"/>
              <a:t> de Black-Scholes</a:t>
            </a:r>
            <a:endParaRPr lang="es-ES" dirty="0"/>
          </a:p>
          <a:p>
            <a:endParaRPr lang="es-ES" dirty="0"/>
          </a:p>
        </p:txBody>
      </p:sp>
      <p:graphicFrame>
        <p:nvGraphicFramePr>
          <p:cNvPr id="4" name="3 Objeto"/>
          <p:cNvGraphicFramePr>
            <a:graphicFrameLocks noChangeAspect="1"/>
          </p:cNvGraphicFramePr>
          <p:nvPr>
            <p:extLst>
              <p:ext uri="{D42A27DB-BD31-4B8C-83A1-F6EECF244321}">
                <p14:modId xmlns:p14="http://schemas.microsoft.com/office/powerpoint/2010/main" val="1776780390"/>
              </p:ext>
            </p:extLst>
          </p:nvPr>
        </p:nvGraphicFramePr>
        <p:xfrm>
          <a:off x="461295" y="3068959"/>
          <a:ext cx="7778026" cy="3239766"/>
        </p:xfrm>
        <a:graphic>
          <a:graphicData uri="http://schemas.openxmlformats.org/presentationml/2006/ole">
            <mc:AlternateContent xmlns:mc="http://schemas.openxmlformats.org/markup-compatibility/2006">
              <mc:Choice xmlns:v="urn:schemas-microsoft-com:vml" Requires="v">
                <p:oleObj spid="_x0000_s38507" name="Equation" r:id="rId4" imgW="4178160" imgH="1739880" progId="Equation.DSMT4">
                  <p:embed/>
                </p:oleObj>
              </mc:Choice>
              <mc:Fallback>
                <p:oleObj name="Equation" r:id="rId4" imgW="4178160" imgH="1739880" progId="Equation.DSMT4">
                  <p:embed/>
                  <p:pic>
                    <p:nvPicPr>
                      <p:cNvPr id="0" name=""/>
                      <p:cNvPicPr/>
                      <p:nvPr/>
                    </p:nvPicPr>
                    <p:blipFill>
                      <a:blip r:embed="rId5"/>
                      <a:stretch>
                        <a:fillRect/>
                      </a:stretch>
                    </p:blipFill>
                    <p:spPr>
                      <a:xfrm>
                        <a:off x="461295" y="3068959"/>
                        <a:ext cx="7778026" cy="3239766"/>
                      </a:xfrm>
                      <a:prstGeom prst="rect">
                        <a:avLst/>
                      </a:prstGeom>
                    </p:spPr>
                  </p:pic>
                </p:oleObj>
              </mc:Fallback>
            </mc:AlternateContent>
          </a:graphicData>
        </a:graphic>
      </p:graphicFrame>
      <p:graphicFrame>
        <p:nvGraphicFramePr>
          <p:cNvPr id="5" name="4 Objeto"/>
          <p:cNvGraphicFramePr>
            <a:graphicFrameLocks noChangeAspect="1"/>
          </p:cNvGraphicFramePr>
          <p:nvPr>
            <p:extLst>
              <p:ext uri="{D42A27DB-BD31-4B8C-83A1-F6EECF244321}">
                <p14:modId xmlns:p14="http://schemas.microsoft.com/office/powerpoint/2010/main" val="3833269054"/>
              </p:ext>
            </p:extLst>
          </p:nvPr>
        </p:nvGraphicFramePr>
        <p:xfrm>
          <a:off x="4394200" y="3346450"/>
          <a:ext cx="355600" cy="165100"/>
        </p:xfrm>
        <a:graphic>
          <a:graphicData uri="http://schemas.openxmlformats.org/presentationml/2006/ole">
            <mc:AlternateContent xmlns:mc="http://schemas.openxmlformats.org/markup-compatibility/2006">
              <mc:Choice xmlns:v="urn:schemas-microsoft-com:vml" Requires="v">
                <p:oleObj spid="_x0000_s38508" name="Equation" r:id="rId6" imgW="355320" imgH="164880" progId="Equation.DSMT4">
                  <p:embed/>
                </p:oleObj>
              </mc:Choice>
              <mc:Fallback>
                <p:oleObj name="Equation" r:id="rId6" imgW="355320" imgH="164880" progId="Equation.DSMT4">
                  <p:embed/>
                  <p:pic>
                    <p:nvPicPr>
                      <p:cNvPr id="0" name=""/>
                      <p:cNvPicPr/>
                      <p:nvPr/>
                    </p:nvPicPr>
                    <p:blipFill>
                      <a:blip r:embed="rId7"/>
                      <a:stretch>
                        <a:fillRect/>
                      </a:stretch>
                    </p:blipFill>
                    <p:spPr>
                      <a:xfrm>
                        <a:off x="4394200" y="3346450"/>
                        <a:ext cx="355600" cy="165100"/>
                      </a:xfrm>
                      <a:prstGeom prst="rect">
                        <a:avLst/>
                      </a:prstGeom>
                    </p:spPr>
                  </p:pic>
                </p:oleObj>
              </mc:Fallback>
            </mc:AlternateContent>
          </a:graphicData>
        </a:graphic>
      </p:graphicFrame>
      <p:graphicFrame>
        <p:nvGraphicFramePr>
          <p:cNvPr id="6" name="5 Objeto"/>
          <p:cNvGraphicFramePr>
            <a:graphicFrameLocks noChangeAspect="1"/>
          </p:cNvGraphicFramePr>
          <p:nvPr>
            <p:extLst>
              <p:ext uri="{D42A27DB-BD31-4B8C-83A1-F6EECF244321}">
                <p14:modId xmlns:p14="http://schemas.microsoft.com/office/powerpoint/2010/main" val="4179344388"/>
              </p:ext>
            </p:extLst>
          </p:nvPr>
        </p:nvGraphicFramePr>
        <p:xfrm>
          <a:off x="5429250" y="2276475"/>
          <a:ext cx="2514600" cy="419100"/>
        </p:xfrm>
        <a:graphic>
          <a:graphicData uri="http://schemas.openxmlformats.org/presentationml/2006/ole">
            <mc:AlternateContent xmlns:mc="http://schemas.openxmlformats.org/markup-compatibility/2006">
              <mc:Choice xmlns:v="urn:schemas-microsoft-com:vml" Requires="v">
                <p:oleObj spid="_x0000_s38509" name="Equation" r:id="rId8" imgW="1218960" imgH="203040" progId="Equation.DSMT4">
                  <p:embed/>
                </p:oleObj>
              </mc:Choice>
              <mc:Fallback>
                <p:oleObj name="Equation" r:id="rId8" imgW="1218960" imgH="203040" progId="Equation.DSMT4">
                  <p:embed/>
                  <p:pic>
                    <p:nvPicPr>
                      <p:cNvPr id="0" name=""/>
                      <p:cNvPicPr/>
                      <p:nvPr/>
                    </p:nvPicPr>
                    <p:blipFill>
                      <a:blip r:embed="rId9"/>
                      <a:stretch>
                        <a:fillRect/>
                      </a:stretch>
                    </p:blipFill>
                    <p:spPr>
                      <a:xfrm>
                        <a:off x="5429250" y="2276475"/>
                        <a:ext cx="2514600" cy="419100"/>
                      </a:xfrm>
                      <a:prstGeom prst="rect">
                        <a:avLst/>
                      </a:prstGeom>
                    </p:spPr>
                  </p:pic>
                </p:oleObj>
              </mc:Fallback>
            </mc:AlternateContent>
          </a:graphicData>
        </a:graphic>
      </p:graphicFrame>
      <p:sp>
        <p:nvSpPr>
          <p:cNvPr id="7" name="Marcador de pie de página 6">
            <a:extLst>
              <a:ext uri="{FF2B5EF4-FFF2-40B4-BE49-F238E27FC236}">
                <a16:creationId xmlns:a16="http://schemas.microsoft.com/office/drawing/2014/main" id="{DAFA6CD5-0ED2-4153-B9CC-F6BD5E009BDE}"/>
              </a:ext>
            </a:extLst>
          </p:cNvPr>
          <p:cNvSpPr>
            <a:spLocks noGrp="1"/>
          </p:cNvSpPr>
          <p:nvPr>
            <p:ph type="ftr" sz="quarter" idx="11"/>
          </p:nvPr>
        </p:nvSpPr>
        <p:spPr/>
        <p:txBody>
          <a:bodyPr/>
          <a:lstStyle/>
          <a:p>
            <a:r>
              <a:rPr lang="es-ES"/>
              <a:t>Fernando Fernández Rodríguez (ULPGC)</a:t>
            </a:r>
          </a:p>
        </p:txBody>
      </p:sp>
      <p:sp>
        <p:nvSpPr>
          <p:cNvPr id="8" name="Marcador de número de diapositiva 7">
            <a:extLst>
              <a:ext uri="{FF2B5EF4-FFF2-40B4-BE49-F238E27FC236}">
                <a16:creationId xmlns:a16="http://schemas.microsoft.com/office/drawing/2014/main" id="{DD4B8CEC-433C-4396-BB45-98EC9877FB26}"/>
              </a:ext>
            </a:extLst>
          </p:cNvPr>
          <p:cNvSpPr>
            <a:spLocks noGrp="1"/>
          </p:cNvSpPr>
          <p:nvPr>
            <p:ph type="sldNum" sz="quarter" idx="12"/>
          </p:nvPr>
        </p:nvSpPr>
        <p:spPr/>
        <p:txBody>
          <a:bodyPr/>
          <a:lstStyle/>
          <a:p>
            <a:fld id="{D62E4E2B-6C83-4C79-B545-67C46A76D299}" type="slidenum">
              <a:rPr lang="es-ES" smtClean="0"/>
              <a:t>90</a:t>
            </a:fld>
            <a:endParaRPr lang="es-ES"/>
          </a:p>
        </p:txBody>
      </p:sp>
    </p:spTree>
    <p:extLst>
      <p:ext uri="{BB962C8B-B14F-4D97-AF65-F5344CB8AC3E}">
        <p14:creationId xmlns:p14="http://schemas.microsoft.com/office/powerpoint/2010/main" val="33488927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600" b="1" dirty="0"/>
              <a:t>REDES CON FUNCIONES DE BASE RADIAL</a:t>
            </a:r>
            <a:br>
              <a:rPr lang="es-ES" dirty="0"/>
            </a:br>
            <a:endParaRPr lang="es-ES" dirty="0"/>
          </a:p>
        </p:txBody>
      </p:sp>
      <p:sp>
        <p:nvSpPr>
          <p:cNvPr id="3" name="2 Marcador de contenido"/>
          <p:cNvSpPr>
            <a:spLocks noGrp="1"/>
          </p:cNvSpPr>
          <p:nvPr>
            <p:ph idx="1"/>
          </p:nvPr>
        </p:nvSpPr>
        <p:spPr>
          <a:xfrm>
            <a:off x="323528" y="1267887"/>
            <a:ext cx="7906072" cy="4525963"/>
          </a:xfrm>
        </p:spPr>
        <p:txBody>
          <a:bodyPr/>
          <a:lstStyle/>
          <a:p>
            <a:endParaRPr lang="es-ES" dirty="0"/>
          </a:p>
          <a:p>
            <a:endParaRPr lang="es-ES" dirty="0"/>
          </a:p>
          <a:p>
            <a:endParaRPr lang="es-ES" dirty="0"/>
          </a:p>
          <a:p>
            <a:endParaRPr lang="es-ES" dirty="0"/>
          </a:p>
          <a:p>
            <a:r>
              <a:rPr lang="es-ES" dirty="0"/>
              <a:t>D es la función normal estándar</a:t>
            </a:r>
          </a:p>
          <a:p>
            <a:r>
              <a:rPr lang="es-ES" dirty="0"/>
              <a:t>Entrenamiento</a:t>
            </a:r>
          </a:p>
        </p:txBody>
      </p:sp>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2868697"/>
            <a:ext cx="14590163"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Objeto"/>
          <p:cNvGraphicFramePr>
            <a:graphicFrameLocks noChangeAspect="1"/>
          </p:cNvGraphicFramePr>
          <p:nvPr>
            <p:extLst>
              <p:ext uri="{D42A27DB-BD31-4B8C-83A1-F6EECF244321}">
                <p14:modId xmlns:p14="http://schemas.microsoft.com/office/powerpoint/2010/main" val="3181195955"/>
              </p:ext>
            </p:extLst>
          </p:nvPr>
        </p:nvGraphicFramePr>
        <p:xfrm>
          <a:off x="1331640" y="1475091"/>
          <a:ext cx="4984750" cy="1081087"/>
        </p:xfrm>
        <a:graphic>
          <a:graphicData uri="http://schemas.openxmlformats.org/presentationml/2006/ole">
            <mc:AlternateContent xmlns:mc="http://schemas.openxmlformats.org/markup-compatibility/2006">
              <mc:Choice xmlns:v="urn:schemas-microsoft-com:vml" Requires="v">
                <p:oleObj spid="_x0000_s56408" name="Equation" r:id="rId5" imgW="2577960" imgH="558720" progId="Equation.DSMT4">
                  <p:embed/>
                </p:oleObj>
              </mc:Choice>
              <mc:Fallback>
                <p:oleObj name="Equation" r:id="rId5" imgW="2577960" imgH="558720" progId="Equation.DSMT4">
                  <p:embed/>
                  <p:pic>
                    <p:nvPicPr>
                      <p:cNvPr id="0" name=""/>
                      <p:cNvPicPr/>
                      <p:nvPr/>
                    </p:nvPicPr>
                    <p:blipFill>
                      <a:blip r:embed="rId6"/>
                      <a:stretch>
                        <a:fillRect/>
                      </a:stretch>
                    </p:blipFill>
                    <p:spPr>
                      <a:xfrm>
                        <a:off x="1331640" y="1475091"/>
                        <a:ext cx="4984750" cy="1081087"/>
                      </a:xfrm>
                      <a:prstGeom prst="rect">
                        <a:avLst/>
                      </a:prstGeom>
                    </p:spPr>
                  </p:pic>
                </p:oleObj>
              </mc:Fallback>
            </mc:AlternateContent>
          </a:graphicData>
        </a:graphic>
      </p:graphicFrame>
      <p:graphicFrame>
        <p:nvGraphicFramePr>
          <p:cNvPr id="5" name="4 Objeto"/>
          <p:cNvGraphicFramePr>
            <a:graphicFrameLocks noChangeAspect="1"/>
          </p:cNvGraphicFramePr>
          <p:nvPr>
            <p:extLst>
              <p:ext uri="{D42A27DB-BD31-4B8C-83A1-F6EECF244321}">
                <p14:modId xmlns:p14="http://schemas.microsoft.com/office/powerpoint/2010/main" val="1106984081"/>
              </p:ext>
            </p:extLst>
          </p:nvPr>
        </p:nvGraphicFramePr>
        <p:xfrm>
          <a:off x="971600" y="4967828"/>
          <a:ext cx="6916737" cy="1308100"/>
        </p:xfrm>
        <a:graphic>
          <a:graphicData uri="http://schemas.openxmlformats.org/presentationml/2006/ole">
            <mc:AlternateContent xmlns:mc="http://schemas.openxmlformats.org/markup-compatibility/2006">
              <mc:Choice xmlns:v="urn:schemas-microsoft-com:vml" Requires="v">
                <p:oleObj spid="_x0000_s56409" name="Equation" r:id="rId7" imgW="3555720" imgH="672840" progId="Equation.DSMT4">
                  <p:embed/>
                </p:oleObj>
              </mc:Choice>
              <mc:Fallback>
                <p:oleObj name="Equation" r:id="rId7" imgW="3555720" imgH="672840" progId="Equation.DSMT4">
                  <p:embed/>
                  <p:pic>
                    <p:nvPicPr>
                      <p:cNvPr id="0" name=""/>
                      <p:cNvPicPr/>
                      <p:nvPr/>
                    </p:nvPicPr>
                    <p:blipFill>
                      <a:blip r:embed="rId8"/>
                      <a:stretch>
                        <a:fillRect/>
                      </a:stretch>
                    </p:blipFill>
                    <p:spPr>
                      <a:xfrm>
                        <a:off x="971600" y="4967828"/>
                        <a:ext cx="6916737" cy="1308100"/>
                      </a:xfrm>
                      <a:prstGeom prst="rect">
                        <a:avLst/>
                      </a:prstGeom>
                    </p:spPr>
                  </p:pic>
                </p:oleObj>
              </mc:Fallback>
            </mc:AlternateContent>
          </a:graphicData>
        </a:graphic>
      </p:graphicFrame>
      <p:sp>
        <p:nvSpPr>
          <p:cNvPr id="6" name="Marcador de pie de página 5">
            <a:extLst>
              <a:ext uri="{FF2B5EF4-FFF2-40B4-BE49-F238E27FC236}">
                <a16:creationId xmlns:a16="http://schemas.microsoft.com/office/drawing/2014/main" id="{434618A6-0E0F-4C24-86DF-0BA8ECFCC5B1}"/>
              </a:ext>
            </a:extLst>
          </p:cNvPr>
          <p:cNvSpPr>
            <a:spLocks noGrp="1"/>
          </p:cNvSpPr>
          <p:nvPr>
            <p:ph type="ftr" sz="quarter" idx="11"/>
          </p:nvPr>
        </p:nvSpPr>
        <p:spPr/>
        <p:txBody>
          <a:bodyPr/>
          <a:lstStyle/>
          <a:p>
            <a:r>
              <a:rPr lang="es-ES"/>
              <a:t>Fernando Fernández Rodríguez (ULPGC)</a:t>
            </a:r>
          </a:p>
        </p:txBody>
      </p:sp>
      <p:sp>
        <p:nvSpPr>
          <p:cNvPr id="7" name="Marcador de número de diapositiva 6">
            <a:extLst>
              <a:ext uri="{FF2B5EF4-FFF2-40B4-BE49-F238E27FC236}">
                <a16:creationId xmlns:a16="http://schemas.microsoft.com/office/drawing/2014/main" id="{06805D26-9855-419B-B3D5-F201AF7EC2E9}"/>
              </a:ext>
            </a:extLst>
          </p:cNvPr>
          <p:cNvSpPr>
            <a:spLocks noGrp="1"/>
          </p:cNvSpPr>
          <p:nvPr>
            <p:ph type="sldNum" sz="quarter" idx="12"/>
          </p:nvPr>
        </p:nvSpPr>
        <p:spPr/>
        <p:txBody>
          <a:bodyPr/>
          <a:lstStyle/>
          <a:p>
            <a:fld id="{D62E4E2B-6C83-4C79-B545-67C46A76D299}" type="slidenum">
              <a:rPr lang="es-ES" smtClean="0"/>
              <a:t>91</a:t>
            </a:fld>
            <a:endParaRPr lang="es-ES"/>
          </a:p>
        </p:txBody>
      </p:sp>
    </p:spTree>
    <p:extLst>
      <p:ext uri="{BB962C8B-B14F-4D97-AF65-F5344CB8AC3E}">
        <p14:creationId xmlns:p14="http://schemas.microsoft.com/office/powerpoint/2010/main" val="39692122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APRENDER BLACK SCHOLES CON REDES NEURONALES</a:t>
            </a:r>
            <a:endParaRPr lang="es-ES" dirty="0"/>
          </a:p>
        </p:txBody>
      </p:sp>
      <p:sp>
        <p:nvSpPr>
          <p:cNvPr id="3" name="2 Marcador de contenido"/>
          <p:cNvSpPr>
            <a:spLocks noGrp="1"/>
          </p:cNvSpPr>
          <p:nvPr>
            <p:ph idx="1"/>
          </p:nvPr>
        </p:nvSpPr>
        <p:spPr>
          <a:xfrm>
            <a:off x="457200" y="1600200"/>
            <a:ext cx="8229600" cy="4925144"/>
          </a:xfrm>
        </p:spPr>
        <p:txBody>
          <a:bodyPr>
            <a:normAutofit lnSpcReduction="10000"/>
          </a:bodyPr>
          <a:lstStyle/>
          <a:p>
            <a:r>
              <a:rPr lang="en-US" dirty="0"/>
              <a:t>Hutchinson, Lo y </a:t>
            </a:r>
            <a:r>
              <a:rPr lang="en-US" dirty="0" err="1"/>
              <a:t>Poggio</a:t>
            </a:r>
            <a:r>
              <a:rPr lang="en-US" dirty="0"/>
              <a:t> (1994) </a:t>
            </a:r>
          </a:p>
          <a:p>
            <a:r>
              <a:rPr lang="en-US" dirty="0"/>
              <a:t>L</a:t>
            </a:r>
            <a:r>
              <a:rPr lang="es-ES" dirty="0"/>
              <a:t>a red es una Función de Base Radial.</a:t>
            </a:r>
          </a:p>
          <a:p>
            <a:r>
              <a:rPr lang="es-ES" dirty="0"/>
              <a:t>Variables S/K, T </a:t>
            </a:r>
          </a:p>
          <a:p>
            <a:r>
              <a:rPr lang="es-ES" dirty="0"/>
              <a:t>Simulación subyacente</a:t>
            </a:r>
          </a:p>
          <a:p>
            <a:endParaRPr lang="es-ES" dirty="0"/>
          </a:p>
          <a:p>
            <a:endParaRPr lang="es-ES" dirty="0"/>
          </a:p>
          <a:p>
            <a:r>
              <a:rPr lang="es-ES" dirty="0"/>
              <a:t>Empleando B-S, simulan precios de opciones cada día de acuerdo a las reglas usadas por el CBOE</a:t>
            </a:r>
          </a:p>
        </p:txBody>
      </p:sp>
      <p:graphicFrame>
        <p:nvGraphicFramePr>
          <p:cNvPr id="4" name="3 Objeto"/>
          <p:cNvGraphicFramePr>
            <a:graphicFrameLocks noChangeAspect="1"/>
          </p:cNvGraphicFramePr>
          <p:nvPr>
            <p:extLst>
              <p:ext uri="{D42A27DB-BD31-4B8C-83A1-F6EECF244321}">
                <p14:modId xmlns:p14="http://schemas.microsoft.com/office/powerpoint/2010/main" val="120689750"/>
              </p:ext>
            </p:extLst>
          </p:nvPr>
        </p:nvGraphicFramePr>
        <p:xfrm>
          <a:off x="3905273" y="2667889"/>
          <a:ext cx="2579688" cy="615950"/>
        </p:xfrm>
        <a:graphic>
          <a:graphicData uri="http://schemas.openxmlformats.org/presentationml/2006/ole">
            <mc:AlternateContent xmlns:mc="http://schemas.openxmlformats.org/markup-compatibility/2006">
              <mc:Choice xmlns:v="urn:schemas-microsoft-com:vml" Requires="v">
                <p:oleObj spid="_x0000_s59450" name="Equation" r:id="rId4" imgW="901440" imgH="253800" progId="Equation.DSMT4">
                  <p:embed/>
                </p:oleObj>
              </mc:Choice>
              <mc:Fallback>
                <p:oleObj name="Equation" r:id="rId4" imgW="901440" imgH="253800" progId="Equation.DSMT4">
                  <p:embed/>
                  <p:pic>
                    <p:nvPicPr>
                      <p:cNvPr id="0" name=""/>
                      <p:cNvPicPr/>
                      <p:nvPr/>
                    </p:nvPicPr>
                    <p:blipFill>
                      <a:blip r:embed="rId5"/>
                      <a:stretch>
                        <a:fillRect/>
                      </a:stretch>
                    </p:blipFill>
                    <p:spPr>
                      <a:xfrm>
                        <a:off x="3905273" y="2667889"/>
                        <a:ext cx="2579688" cy="615950"/>
                      </a:xfrm>
                      <a:prstGeom prst="rect">
                        <a:avLst/>
                      </a:prstGeom>
                    </p:spPr>
                  </p:pic>
                </p:oleObj>
              </mc:Fallback>
            </mc:AlternateContent>
          </a:graphicData>
        </a:graphic>
      </p:graphicFrame>
      <p:graphicFrame>
        <p:nvGraphicFramePr>
          <p:cNvPr id="6" name="5 Objeto"/>
          <p:cNvGraphicFramePr>
            <a:graphicFrameLocks noChangeAspect="1"/>
          </p:cNvGraphicFramePr>
          <p:nvPr>
            <p:extLst>
              <p:ext uri="{D42A27DB-BD31-4B8C-83A1-F6EECF244321}">
                <p14:modId xmlns:p14="http://schemas.microsoft.com/office/powerpoint/2010/main" val="2198591591"/>
              </p:ext>
            </p:extLst>
          </p:nvPr>
        </p:nvGraphicFramePr>
        <p:xfrm>
          <a:off x="2012950" y="3789363"/>
          <a:ext cx="5948363" cy="835025"/>
        </p:xfrm>
        <a:graphic>
          <a:graphicData uri="http://schemas.openxmlformats.org/presentationml/2006/ole">
            <mc:AlternateContent xmlns:mc="http://schemas.openxmlformats.org/markup-compatibility/2006">
              <mc:Choice xmlns:v="urn:schemas-microsoft-com:vml" Requires="v">
                <p:oleObj spid="_x0000_s59451" name="Equation" r:id="rId6" imgW="3073320" imgH="431640" progId="Equation.DSMT4">
                  <p:embed/>
                </p:oleObj>
              </mc:Choice>
              <mc:Fallback>
                <p:oleObj name="Equation" r:id="rId6" imgW="3073320" imgH="431640" progId="Equation.DSMT4">
                  <p:embed/>
                  <p:pic>
                    <p:nvPicPr>
                      <p:cNvPr id="0" name=""/>
                      <p:cNvPicPr/>
                      <p:nvPr/>
                    </p:nvPicPr>
                    <p:blipFill>
                      <a:blip r:embed="rId7"/>
                      <a:stretch>
                        <a:fillRect/>
                      </a:stretch>
                    </p:blipFill>
                    <p:spPr>
                      <a:xfrm>
                        <a:off x="2012950" y="3789363"/>
                        <a:ext cx="5948363" cy="835025"/>
                      </a:xfrm>
                      <a:prstGeom prst="rect">
                        <a:avLst/>
                      </a:prstGeom>
                    </p:spPr>
                  </p:pic>
                </p:oleObj>
              </mc:Fallback>
            </mc:AlternateContent>
          </a:graphicData>
        </a:graphic>
      </p:graphicFrame>
      <p:sp>
        <p:nvSpPr>
          <p:cNvPr id="5" name="Marcador de pie de página 4">
            <a:extLst>
              <a:ext uri="{FF2B5EF4-FFF2-40B4-BE49-F238E27FC236}">
                <a16:creationId xmlns:a16="http://schemas.microsoft.com/office/drawing/2014/main" id="{BB09676B-2780-4227-9948-6DDFC1C9A639}"/>
              </a:ext>
            </a:extLst>
          </p:cNvPr>
          <p:cNvSpPr>
            <a:spLocks noGrp="1"/>
          </p:cNvSpPr>
          <p:nvPr>
            <p:ph type="ftr" sz="quarter" idx="11"/>
          </p:nvPr>
        </p:nvSpPr>
        <p:spPr/>
        <p:txBody>
          <a:bodyPr/>
          <a:lstStyle/>
          <a:p>
            <a:r>
              <a:rPr lang="es-ES"/>
              <a:t>Fernando Fernández Rodríguez (ULPGC)</a:t>
            </a:r>
          </a:p>
        </p:txBody>
      </p:sp>
      <p:sp>
        <p:nvSpPr>
          <p:cNvPr id="7" name="Marcador de número de diapositiva 6">
            <a:extLst>
              <a:ext uri="{FF2B5EF4-FFF2-40B4-BE49-F238E27FC236}">
                <a16:creationId xmlns:a16="http://schemas.microsoft.com/office/drawing/2014/main" id="{A0D410C1-CF89-443A-B21D-94178C44B839}"/>
              </a:ext>
            </a:extLst>
          </p:cNvPr>
          <p:cNvSpPr>
            <a:spLocks noGrp="1"/>
          </p:cNvSpPr>
          <p:nvPr>
            <p:ph type="sldNum" sz="quarter" idx="12"/>
          </p:nvPr>
        </p:nvSpPr>
        <p:spPr/>
        <p:txBody>
          <a:bodyPr/>
          <a:lstStyle/>
          <a:p>
            <a:fld id="{D62E4E2B-6C83-4C79-B545-67C46A76D299}" type="slidenum">
              <a:rPr lang="es-ES" smtClean="0"/>
              <a:t>92</a:t>
            </a:fld>
            <a:endParaRPr lang="es-ES"/>
          </a:p>
        </p:txBody>
      </p:sp>
    </p:spTree>
    <p:extLst>
      <p:ext uri="{BB962C8B-B14F-4D97-AF65-F5344CB8AC3E}">
        <p14:creationId xmlns:p14="http://schemas.microsoft.com/office/powerpoint/2010/main" val="41926513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DF1918-7A81-4F78-82F4-E93257ACE495}"/>
              </a:ext>
            </a:extLst>
          </p:cNvPr>
          <p:cNvSpPr>
            <a:spLocks noGrp="1"/>
          </p:cNvSpPr>
          <p:nvPr>
            <p:ph type="title"/>
          </p:nvPr>
        </p:nvSpPr>
        <p:spPr/>
        <p:txBody>
          <a:bodyPr>
            <a:normAutofit fontScale="90000"/>
          </a:bodyPr>
          <a:lstStyle/>
          <a:p>
            <a:r>
              <a:rPr lang="es-ES" b="1" dirty="0"/>
              <a:t>APRENDER BLACK SCHOLES CON REDES NEURONALES</a:t>
            </a:r>
          </a:p>
        </p:txBody>
      </p:sp>
      <p:pic>
        <p:nvPicPr>
          <p:cNvPr id="4" name="Marcador de contenido 3">
            <a:extLst>
              <a:ext uri="{FF2B5EF4-FFF2-40B4-BE49-F238E27FC236}">
                <a16:creationId xmlns:a16="http://schemas.microsoft.com/office/drawing/2014/main" id="{10BDD8A5-B1D0-4AED-8732-D6048CF8FE41}"/>
              </a:ext>
            </a:extLst>
          </p:cNvPr>
          <p:cNvPicPr>
            <a:picLocks noGrp="1" noChangeAspect="1"/>
          </p:cNvPicPr>
          <p:nvPr>
            <p:ph idx="1"/>
          </p:nvPr>
        </p:nvPicPr>
        <p:blipFill>
          <a:blip r:embed="rId3"/>
          <a:stretch>
            <a:fillRect/>
          </a:stretch>
        </p:blipFill>
        <p:spPr>
          <a:xfrm>
            <a:off x="1073585" y="1560398"/>
            <a:ext cx="6996830" cy="4978514"/>
          </a:xfrm>
          <a:prstGeom prst="rect">
            <a:avLst/>
          </a:prstGeom>
        </p:spPr>
      </p:pic>
      <p:sp>
        <p:nvSpPr>
          <p:cNvPr id="3" name="Marcador de pie de página 2">
            <a:extLst>
              <a:ext uri="{FF2B5EF4-FFF2-40B4-BE49-F238E27FC236}">
                <a16:creationId xmlns:a16="http://schemas.microsoft.com/office/drawing/2014/main" id="{D44490A3-99AA-40B7-A39F-7D03DDB6C0D0}"/>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0A269D7F-EC40-4BBA-A719-3DCE7842DDDC}"/>
              </a:ext>
            </a:extLst>
          </p:cNvPr>
          <p:cNvSpPr>
            <a:spLocks noGrp="1"/>
          </p:cNvSpPr>
          <p:nvPr>
            <p:ph type="sldNum" sz="quarter" idx="12"/>
          </p:nvPr>
        </p:nvSpPr>
        <p:spPr/>
        <p:txBody>
          <a:bodyPr/>
          <a:lstStyle/>
          <a:p>
            <a:fld id="{D62E4E2B-6C83-4C79-B545-67C46A76D299}" type="slidenum">
              <a:rPr lang="es-ES" smtClean="0"/>
              <a:t>93</a:t>
            </a:fld>
            <a:endParaRPr lang="es-ES"/>
          </a:p>
        </p:txBody>
      </p:sp>
    </p:spTree>
    <p:extLst>
      <p:ext uri="{BB962C8B-B14F-4D97-AF65-F5344CB8AC3E}">
        <p14:creationId xmlns:p14="http://schemas.microsoft.com/office/powerpoint/2010/main" val="14533451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060163-E717-4DD1-83E5-33DF8EE1D00F}"/>
              </a:ext>
            </a:extLst>
          </p:cNvPr>
          <p:cNvSpPr>
            <a:spLocks noGrp="1"/>
          </p:cNvSpPr>
          <p:nvPr>
            <p:ph type="title"/>
          </p:nvPr>
        </p:nvSpPr>
        <p:spPr>
          <a:xfrm>
            <a:off x="722313" y="836712"/>
            <a:ext cx="7772400" cy="1362075"/>
          </a:xfrm>
        </p:spPr>
        <p:txBody>
          <a:bodyPr>
            <a:normAutofit/>
          </a:bodyPr>
          <a:lstStyle/>
          <a:p>
            <a:pPr algn="ctr"/>
            <a:r>
              <a:rPr lang="es-ES" dirty="0"/>
              <a:t>OPCIONES SIN SONRISA</a:t>
            </a:r>
          </a:p>
        </p:txBody>
      </p:sp>
      <p:sp>
        <p:nvSpPr>
          <p:cNvPr id="5" name="Marcador de texto 4">
            <a:extLst>
              <a:ext uri="{FF2B5EF4-FFF2-40B4-BE49-F238E27FC236}">
                <a16:creationId xmlns:a16="http://schemas.microsoft.com/office/drawing/2014/main" id="{81C30623-A21F-4F64-992D-22B5EC7AB266}"/>
              </a:ext>
            </a:extLst>
          </p:cNvPr>
          <p:cNvSpPr>
            <a:spLocks noGrp="1"/>
          </p:cNvSpPr>
          <p:nvPr>
            <p:ph type="body" idx="1"/>
          </p:nvPr>
        </p:nvSpPr>
        <p:spPr/>
        <p:txBody>
          <a:bodyPr>
            <a:normAutofit/>
          </a:bodyPr>
          <a:lstStyle/>
          <a:p>
            <a:pPr algn="ctr"/>
            <a:r>
              <a:rPr lang="es-ES" sz="4000" dirty="0"/>
              <a:t>UNA FÓRMULA DE VALORACIÓN CON REDES NEURONALES </a:t>
            </a:r>
          </a:p>
        </p:txBody>
      </p:sp>
      <p:sp>
        <p:nvSpPr>
          <p:cNvPr id="3" name="Marcador de pie de página 2">
            <a:extLst>
              <a:ext uri="{FF2B5EF4-FFF2-40B4-BE49-F238E27FC236}">
                <a16:creationId xmlns:a16="http://schemas.microsoft.com/office/drawing/2014/main" id="{4D35BAD9-7105-44A0-A004-2B2AF23732E0}"/>
              </a:ext>
            </a:extLst>
          </p:cNvPr>
          <p:cNvSpPr>
            <a:spLocks noGrp="1"/>
          </p:cNvSpPr>
          <p:nvPr>
            <p:ph type="ftr" sz="quarter" idx="11"/>
          </p:nvPr>
        </p:nvSpPr>
        <p:spPr/>
        <p:txBody>
          <a:bodyPr/>
          <a:lstStyle/>
          <a:p>
            <a:r>
              <a:rPr lang="es-ES"/>
              <a:t>Fernando Fernández Rodríguez (ULPGC)</a:t>
            </a:r>
          </a:p>
        </p:txBody>
      </p:sp>
      <p:sp>
        <p:nvSpPr>
          <p:cNvPr id="4" name="Marcador de número de diapositiva 3">
            <a:extLst>
              <a:ext uri="{FF2B5EF4-FFF2-40B4-BE49-F238E27FC236}">
                <a16:creationId xmlns:a16="http://schemas.microsoft.com/office/drawing/2014/main" id="{24F62DB9-469F-4FF1-AB36-D9862AD35425}"/>
              </a:ext>
            </a:extLst>
          </p:cNvPr>
          <p:cNvSpPr>
            <a:spLocks noGrp="1"/>
          </p:cNvSpPr>
          <p:nvPr>
            <p:ph type="sldNum" sz="quarter" idx="12"/>
          </p:nvPr>
        </p:nvSpPr>
        <p:spPr/>
        <p:txBody>
          <a:bodyPr/>
          <a:lstStyle/>
          <a:p>
            <a:fld id="{D62E4E2B-6C83-4C79-B545-67C46A76D299}" type="slidenum">
              <a:rPr lang="es-ES" smtClean="0"/>
              <a:t>94</a:t>
            </a:fld>
            <a:endParaRPr lang="es-ES"/>
          </a:p>
        </p:txBody>
      </p:sp>
    </p:spTree>
    <p:extLst>
      <p:ext uri="{BB962C8B-B14F-4D97-AF65-F5344CB8AC3E}">
        <p14:creationId xmlns:p14="http://schemas.microsoft.com/office/powerpoint/2010/main" val="39271399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LA VOLATILIDAD IMPLÍCITA</a:t>
            </a:r>
          </a:p>
        </p:txBody>
      </p:sp>
      <p:sp>
        <p:nvSpPr>
          <p:cNvPr id="3" name="2 Marcador de contenido"/>
          <p:cNvSpPr>
            <a:spLocks noGrp="1"/>
          </p:cNvSpPr>
          <p:nvPr>
            <p:ph idx="1"/>
          </p:nvPr>
        </p:nvSpPr>
        <p:spPr>
          <a:xfrm>
            <a:off x="457200" y="1340768"/>
            <a:ext cx="8229600" cy="4785395"/>
          </a:xfrm>
        </p:spPr>
        <p:txBody>
          <a:bodyPr/>
          <a:lstStyle/>
          <a:p>
            <a:r>
              <a:rPr lang="es-ES" sz="2800" dirty="0"/>
              <a:t>El precio de un </a:t>
            </a:r>
            <a:r>
              <a:rPr lang="es-ES" sz="2800" dirty="0" err="1"/>
              <a:t>call</a:t>
            </a:r>
            <a:r>
              <a:rPr lang="es-ES" sz="2800" dirty="0"/>
              <a:t> y un </a:t>
            </a:r>
            <a:r>
              <a:rPr lang="es-ES" sz="2800" dirty="0" err="1"/>
              <a:t>put</a:t>
            </a:r>
            <a:r>
              <a:rPr lang="es-ES" sz="2800" dirty="0"/>
              <a:t> europeos son funciones crecientes de la volatilidad:</a:t>
            </a:r>
          </a:p>
          <a:p>
            <a:endParaRPr lang="es-ES" sz="2800" dirty="0"/>
          </a:p>
          <a:p>
            <a:endParaRPr lang="es-ES" sz="2800" dirty="0"/>
          </a:p>
          <a:p>
            <a:r>
              <a:rPr lang="es-ES" sz="2800" dirty="0"/>
              <a:t>Correspondencia </a:t>
            </a:r>
          </a:p>
          <a:p>
            <a:pPr marL="0" indent="0">
              <a:buNone/>
            </a:pPr>
            <a:r>
              <a:rPr lang="es-ES" sz="2800" dirty="0"/>
              <a:t>volatilidad precio</a:t>
            </a:r>
          </a:p>
          <a:p>
            <a:r>
              <a:rPr lang="es-ES" sz="2800" dirty="0"/>
              <a:t>Implícita versus histórica</a:t>
            </a:r>
          </a:p>
          <a:p>
            <a:r>
              <a:rPr lang="es-ES" sz="2800" dirty="0"/>
              <a:t>El índice VIX</a:t>
            </a:r>
          </a:p>
          <a:p>
            <a:endParaRPr lang="es-ES" sz="2800" dirty="0"/>
          </a:p>
          <a:p>
            <a:endParaRPr lang="es-ES" dirty="0"/>
          </a:p>
        </p:txBody>
      </p:sp>
      <p:graphicFrame>
        <p:nvGraphicFramePr>
          <p:cNvPr id="4" name="3 Objeto"/>
          <p:cNvGraphicFramePr>
            <a:graphicFrameLocks noChangeAspect="1"/>
          </p:cNvGraphicFramePr>
          <p:nvPr>
            <p:extLst>
              <p:ext uri="{D42A27DB-BD31-4B8C-83A1-F6EECF244321}">
                <p14:modId xmlns:p14="http://schemas.microsoft.com/office/powerpoint/2010/main" val="3804505632"/>
              </p:ext>
            </p:extLst>
          </p:nvPr>
        </p:nvGraphicFramePr>
        <p:xfrm>
          <a:off x="1275997" y="2276872"/>
          <a:ext cx="5439877" cy="864096"/>
        </p:xfrm>
        <a:graphic>
          <a:graphicData uri="http://schemas.openxmlformats.org/presentationml/2006/ole">
            <mc:AlternateContent xmlns:mc="http://schemas.openxmlformats.org/markup-compatibility/2006">
              <mc:Choice xmlns:v="urn:schemas-microsoft-com:vml" Requires="v">
                <p:oleObj spid="_x0000_s12837" name="Equation" r:id="rId4" imgW="3517560" imgH="558720" progId="Equation.DSMT4">
                  <p:embed/>
                </p:oleObj>
              </mc:Choice>
              <mc:Fallback>
                <p:oleObj name="Equation" r:id="rId4" imgW="3517560" imgH="558720" progId="Equation.DSMT4">
                  <p:embed/>
                  <p:pic>
                    <p:nvPicPr>
                      <p:cNvPr id="0" name=""/>
                      <p:cNvPicPr/>
                      <p:nvPr/>
                    </p:nvPicPr>
                    <p:blipFill>
                      <a:blip r:embed="rId5"/>
                      <a:stretch>
                        <a:fillRect/>
                      </a:stretch>
                    </p:blipFill>
                    <p:spPr>
                      <a:xfrm>
                        <a:off x="1275997" y="2276872"/>
                        <a:ext cx="5439877" cy="864096"/>
                      </a:xfrm>
                      <a:prstGeom prst="rect">
                        <a:avLst/>
                      </a:prstGeom>
                    </p:spPr>
                  </p:pic>
                </p:oleObj>
              </mc:Fallback>
            </mc:AlternateContent>
          </a:graphicData>
        </a:graphic>
      </p:graphicFrame>
      <p:pic>
        <p:nvPicPr>
          <p:cNvPr id="122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1882" y="3140968"/>
            <a:ext cx="4427984" cy="332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arcador de pie de página 4">
            <a:extLst>
              <a:ext uri="{FF2B5EF4-FFF2-40B4-BE49-F238E27FC236}">
                <a16:creationId xmlns:a16="http://schemas.microsoft.com/office/drawing/2014/main" id="{658AE9FF-C2F4-489A-87CB-886BEBF02B24}"/>
              </a:ext>
            </a:extLst>
          </p:cNvPr>
          <p:cNvSpPr>
            <a:spLocks noGrp="1"/>
          </p:cNvSpPr>
          <p:nvPr>
            <p:ph type="ftr" sz="quarter" idx="11"/>
          </p:nvPr>
        </p:nvSpPr>
        <p:spPr/>
        <p:txBody>
          <a:bodyPr/>
          <a:lstStyle/>
          <a:p>
            <a:r>
              <a:rPr lang="es-ES"/>
              <a:t>Fernando Fernández Rodríguez (ULPGC)</a:t>
            </a:r>
          </a:p>
        </p:txBody>
      </p:sp>
      <p:sp>
        <p:nvSpPr>
          <p:cNvPr id="6" name="Marcador de número de diapositiva 5">
            <a:extLst>
              <a:ext uri="{FF2B5EF4-FFF2-40B4-BE49-F238E27FC236}">
                <a16:creationId xmlns:a16="http://schemas.microsoft.com/office/drawing/2014/main" id="{04265953-FC5D-401B-A1EF-7ED19D31F4BF}"/>
              </a:ext>
            </a:extLst>
          </p:cNvPr>
          <p:cNvSpPr>
            <a:spLocks noGrp="1"/>
          </p:cNvSpPr>
          <p:nvPr>
            <p:ph type="sldNum" sz="quarter" idx="12"/>
          </p:nvPr>
        </p:nvSpPr>
        <p:spPr/>
        <p:txBody>
          <a:bodyPr/>
          <a:lstStyle/>
          <a:p>
            <a:fld id="{D62E4E2B-6C83-4C79-B545-67C46A76D299}" type="slidenum">
              <a:rPr lang="es-ES" smtClean="0"/>
              <a:t>95</a:t>
            </a:fld>
            <a:endParaRPr lang="es-ES"/>
          </a:p>
        </p:txBody>
      </p:sp>
    </p:spTree>
    <p:extLst>
      <p:ext uri="{BB962C8B-B14F-4D97-AF65-F5344CB8AC3E}">
        <p14:creationId xmlns:p14="http://schemas.microsoft.com/office/powerpoint/2010/main" val="21062246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LA SONRISA DE LA VOLATILIDAD</a:t>
            </a:r>
          </a:p>
        </p:txBody>
      </p:sp>
      <p:sp>
        <p:nvSpPr>
          <p:cNvPr id="3" name="2 Marcador de contenido"/>
          <p:cNvSpPr>
            <a:spLocks noGrp="1"/>
          </p:cNvSpPr>
          <p:nvPr>
            <p:ph idx="1"/>
          </p:nvPr>
        </p:nvSpPr>
        <p:spPr/>
        <p:txBody>
          <a:bodyPr>
            <a:normAutofit fontScale="92500" lnSpcReduction="10000"/>
          </a:bodyPr>
          <a:lstStyle/>
          <a:p>
            <a:r>
              <a:rPr lang="es-ES" sz="2800" dirty="0"/>
              <a:t>La volatilidad implícita no debería depender ni del </a:t>
            </a:r>
            <a:r>
              <a:rPr lang="es-ES" sz="2800" dirty="0" err="1"/>
              <a:t>stricke</a:t>
            </a:r>
            <a:r>
              <a:rPr lang="es-ES" sz="2800" dirty="0"/>
              <a:t> (precio de ejercicio) K ni del tiempo T de maduración</a:t>
            </a:r>
          </a:p>
          <a:p>
            <a:endParaRPr lang="es-ES" sz="2800" dirty="0"/>
          </a:p>
          <a:p>
            <a:endParaRPr lang="es-ES" sz="2800" dirty="0"/>
          </a:p>
          <a:p>
            <a:endParaRPr lang="es-ES" sz="2800" dirty="0"/>
          </a:p>
          <a:p>
            <a:endParaRPr lang="es-ES" sz="2800" dirty="0"/>
          </a:p>
          <a:p>
            <a:endParaRPr lang="es-ES" sz="2800" dirty="0"/>
          </a:p>
          <a:p>
            <a:endParaRPr lang="es-ES" sz="2800" dirty="0"/>
          </a:p>
          <a:p>
            <a:endParaRPr lang="es-ES" sz="2800" dirty="0"/>
          </a:p>
          <a:p>
            <a:r>
              <a:rPr lang="es-ES" sz="2800" dirty="0"/>
              <a:t>Complicación de la valoración de opciones </a:t>
            </a:r>
          </a:p>
          <a:p>
            <a:endParaRPr lang="es-E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420888"/>
            <a:ext cx="61817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arcador de pie de página 3">
            <a:extLst>
              <a:ext uri="{FF2B5EF4-FFF2-40B4-BE49-F238E27FC236}">
                <a16:creationId xmlns:a16="http://schemas.microsoft.com/office/drawing/2014/main" id="{1DD024F8-8F93-4ACD-A845-B8B08E66AA51}"/>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ABCD67B5-0CF5-45B5-AFB6-FB9A92007E61}"/>
              </a:ext>
            </a:extLst>
          </p:cNvPr>
          <p:cNvSpPr>
            <a:spLocks noGrp="1"/>
          </p:cNvSpPr>
          <p:nvPr>
            <p:ph type="sldNum" sz="quarter" idx="12"/>
          </p:nvPr>
        </p:nvSpPr>
        <p:spPr/>
        <p:txBody>
          <a:bodyPr/>
          <a:lstStyle/>
          <a:p>
            <a:fld id="{D62E4E2B-6C83-4C79-B545-67C46A76D299}" type="slidenum">
              <a:rPr lang="es-ES" smtClean="0"/>
              <a:t>96</a:t>
            </a:fld>
            <a:endParaRPr lang="es-ES"/>
          </a:p>
        </p:txBody>
      </p:sp>
    </p:spTree>
    <p:extLst>
      <p:ext uri="{BB962C8B-B14F-4D97-AF65-F5344CB8AC3E}">
        <p14:creationId xmlns:p14="http://schemas.microsoft.com/office/powerpoint/2010/main" val="27812174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RAZONES DE LA SONRISA</a:t>
            </a:r>
          </a:p>
        </p:txBody>
      </p:sp>
      <p:sp>
        <p:nvSpPr>
          <p:cNvPr id="3" name="2 Marcador de contenido"/>
          <p:cNvSpPr>
            <a:spLocks noGrp="1"/>
          </p:cNvSpPr>
          <p:nvPr>
            <p:ph idx="1"/>
          </p:nvPr>
        </p:nvSpPr>
        <p:spPr/>
        <p:txBody>
          <a:bodyPr>
            <a:normAutofit fontScale="92500" lnSpcReduction="20000"/>
          </a:bodyPr>
          <a:lstStyle/>
          <a:p>
            <a:pPr lvl="0"/>
            <a:r>
              <a:rPr lang="es-ES" sz="2800" b="1" dirty="0"/>
              <a:t>Falta de variables explicativas en el modelo:</a:t>
            </a:r>
          </a:p>
          <a:p>
            <a:pPr lvl="1"/>
            <a:r>
              <a:rPr lang="es-ES" sz="2600" dirty="0"/>
              <a:t>“</a:t>
            </a:r>
            <a:r>
              <a:rPr lang="es-ES" sz="2600" dirty="0" err="1"/>
              <a:t>Fear</a:t>
            </a:r>
            <a:r>
              <a:rPr lang="es-ES" sz="2600" dirty="0"/>
              <a:t> factor” de </a:t>
            </a:r>
            <a:r>
              <a:rPr lang="es-ES" sz="2600" dirty="0" err="1"/>
              <a:t>puts</a:t>
            </a:r>
            <a:r>
              <a:rPr lang="es-ES" sz="2600" dirty="0"/>
              <a:t>  </a:t>
            </a:r>
            <a:r>
              <a:rPr lang="es-ES" sz="2600" dirty="0" err="1"/>
              <a:t>out</a:t>
            </a:r>
            <a:r>
              <a:rPr lang="es-ES" sz="2600" dirty="0"/>
              <a:t>-of-</a:t>
            </a:r>
            <a:r>
              <a:rPr lang="es-ES" sz="2600" dirty="0" err="1"/>
              <a:t>money</a:t>
            </a:r>
            <a:endParaRPr lang="es-ES" sz="2600" dirty="0"/>
          </a:p>
          <a:p>
            <a:pPr lvl="0"/>
            <a:r>
              <a:rPr lang="es-ES" sz="2800" b="1" dirty="0"/>
              <a:t>Aspectos distribucionales</a:t>
            </a:r>
            <a:r>
              <a:rPr lang="es-ES" sz="2800" dirty="0"/>
              <a:t>: </a:t>
            </a:r>
          </a:p>
          <a:p>
            <a:pPr lvl="1"/>
            <a:r>
              <a:rPr lang="es-ES" sz="2600" dirty="0"/>
              <a:t>Rendimientos </a:t>
            </a:r>
            <a:r>
              <a:rPr lang="es-ES" sz="2600" dirty="0" err="1"/>
              <a:t>leptocúrticos</a:t>
            </a:r>
            <a:r>
              <a:rPr lang="es-ES" sz="2600" dirty="0"/>
              <a:t> . </a:t>
            </a:r>
          </a:p>
          <a:p>
            <a:pPr lvl="1"/>
            <a:r>
              <a:rPr lang="es-ES" sz="2600" dirty="0"/>
              <a:t>Difusión con saltos. </a:t>
            </a:r>
          </a:p>
          <a:p>
            <a:pPr lvl="1"/>
            <a:r>
              <a:rPr lang="es-ES" sz="2600" dirty="0"/>
              <a:t>Volatilidad estocástica.</a:t>
            </a:r>
          </a:p>
          <a:p>
            <a:pPr lvl="0"/>
            <a:r>
              <a:rPr lang="es-ES" sz="2800" b="1" dirty="0"/>
              <a:t>Microestructura de los mercados</a:t>
            </a:r>
          </a:p>
          <a:p>
            <a:pPr lvl="1"/>
            <a:r>
              <a:rPr lang="en-US" sz="2600" dirty="0" err="1"/>
              <a:t>Rendimientos</a:t>
            </a:r>
            <a:r>
              <a:rPr lang="en-US" sz="2600" dirty="0"/>
              <a:t> </a:t>
            </a:r>
            <a:r>
              <a:rPr lang="en-US" sz="2600" dirty="0" err="1"/>
              <a:t>heterocedásticos</a:t>
            </a:r>
            <a:endParaRPr lang="es-ES" sz="2600" dirty="0"/>
          </a:p>
          <a:p>
            <a:pPr lvl="1"/>
            <a:r>
              <a:rPr lang="es-ES" sz="2600" dirty="0"/>
              <a:t>Poca liquidez </a:t>
            </a:r>
            <a:r>
              <a:rPr lang="es-ES" sz="2600" dirty="0" err="1"/>
              <a:t>out</a:t>
            </a:r>
            <a:r>
              <a:rPr lang="es-ES" sz="2600" dirty="0"/>
              <a:t>-of-</a:t>
            </a:r>
            <a:r>
              <a:rPr lang="es-ES" sz="2600" dirty="0" err="1"/>
              <a:t>money</a:t>
            </a:r>
            <a:endParaRPr lang="es-ES" sz="2600" dirty="0"/>
          </a:p>
          <a:p>
            <a:pPr lvl="1"/>
            <a:r>
              <a:rPr lang="es-ES" sz="2600" dirty="0"/>
              <a:t>La estrategia de cobertura Delta de B-S es impracticable</a:t>
            </a:r>
          </a:p>
          <a:p>
            <a:pPr lvl="1"/>
            <a:r>
              <a:rPr lang="es-ES" sz="2600" dirty="0" err="1"/>
              <a:t>Bid</a:t>
            </a:r>
            <a:r>
              <a:rPr lang="es-ES" sz="2600" dirty="0"/>
              <a:t>-Ask spread</a:t>
            </a:r>
          </a:p>
          <a:p>
            <a:pPr lvl="1"/>
            <a:endParaRPr lang="es-ES" dirty="0"/>
          </a:p>
          <a:p>
            <a:pPr lvl="1"/>
            <a:endParaRPr lang="es-E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276872"/>
            <a:ext cx="3168352" cy="271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arcador de pie de página 3">
            <a:extLst>
              <a:ext uri="{FF2B5EF4-FFF2-40B4-BE49-F238E27FC236}">
                <a16:creationId xmlns:a16="http://schemas.microsoft.com/office/drawing/2014/main" id="{E9601619-8DB7-4EF7-B6FE-43CABA271EAA}"/>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57DF279B-E0C4-4AFF-9355-88DD5F5427A3}"/>
              </a:ext>
            </a:extLst>
          </p:cNvPr>
          <p:cNvSpPr>
            <a:spLocks noGrp="1"/>
          </p:cNvSpPr>
          <p:nvPr>
            <p:ph type="sldNum" sz="quarter" idx="12"/>
          </p:nvPr>
        </p:nvSpPr>
        <p:spPr/>
        <p:txBody>
          <a:bodyPr/>
          <a:lstStyle/>
          <a:p>
            <a:fld id="{D62E4E2B-6C83-4C79-B545-67C46A76D299}" type="slidenum">
              <a:rPr lang="es-ES" smtClean="0"/>
              <a:t>97</a:t>
            </a:fld>
            <a:endParaRPr lang="es-ES"/>
          </a:p>
        </p:txBody>
      </p:sp>
    </p:spTree>
    <p:extLst>
      <p:ext uri="{BB962C8B-B14F-4D97-AF65-F5344CB8AC3E}">
        <p14:creationId xmlns:p14="http://schemas.microsoft.com/office/powerpoint/2010/main" val="23933386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NEGOCIANDO CON UNA SONRISA</a:t>
            </a:r>
          </a:p>
        </p:txBody>
      </p:sp>
      <p:sp>
        <p:nvSpPr>
          <p:cNvPr id="3" name="2 Marcador de contenido"/>
          <p:cNvSpPr>
            <a:spLocks noGrp="1"/>
          </p:cNvSpPr>
          <p:nvPr>
            <p:ph idx="1"/>
          </p:nvPr>
        </p:nvSpPr>
        <p:spPr>
          <a:xfrm>
            <a:off x="472335" y="1196752"/>
            <a:ext cx="8229600" cy="4525963"/>
          </a:xfrm>
        </p:spPr>
        <p:txBody>
          <a:bodyPr/>
          <a:lstStyle/>
          <a:p>
            <a:r>
              <a:rPr lang="es-ES" sz="2800" dirty="0"/>
              <a:t>Arreglar Black-</a:t>
            </a:r>
            <a:r>
              <a:rPr lang="es-ES" sz="2800" dirty="0" err="1"/>
              <a:t>Scholes</a:t>
            </a:r>
            <a:r>
              <a:rPr lang="es-ES" sz="2800" dirty="0"/>
              <a:t> con superficies de volatilidad</a:t>
            </a:r>
          </a:p>
          <a:p>
            <a:endParaRPr lang="es-E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355" y="1918940"/>
            <a:ext cx="5857560" cy="454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arcador de pie de página 3">
            <a:extLst>
              <a:ext uri="{FF2B5EF4-FFF2-40B4-BE49-F238E27FC236}">
                <a16:creationId xmlns:a16="http://schemas.microsoft.com/office/drawing/2014/main" id="{B3AA4185-9651-431E-95D2-759AC687231A}"/>
              </a:ext>
            </a:extLst>
          </p:cNvPr>
          <p:cNvSpPr>
            <a:spLocks noGrp="1"/>
          </p:cNvSpPr>
          <p:nvPr>
            <p:ph type="ftr" sz="quarter" idx="11"/>
          </p:nvPr>
        </p:nvSpPr>
        <p:spPr/>
        <p:txBody>
          <a:bodyPr/>
          <a:lstStyle/>
          <a:p>
            <a:r>
              <a:rPr lang="es-ES"/>
              <a:t>Fernando Fernández Rodríguez (ULPGC)</a:t>
            </a:r>
          </a:p>
        </p:txBody>
      </p:sp>
      <p:sp>
        <p:nvSpPr>
          <p:cNvPr id="5" name="Marcador de número de diapositiva 4">
            <a:extLst>
              <a:ext uri="{FF2B5EF4-FFF2-40B4-BE49-F238E27FC236}">
                <a16:creationId xmlns:a16="http://schemas.microsoft.com/office/drawing/2014/main" id="{6C952D6A-79B7-4094-ADDD-A609B67A0F54}"/>
              </a:ext>
            </a:extLst>
          </p:cNvPr>
          <p:cNvSpPr>
            <a:spLocks noGrp="1"/>
          </p:cNvSpPr>
          <p:nvPr>
            <p:ph type="sldNum" sz="quarter" idx="12"/>
          </p:nvPr>
        </p:nvSpPr>
        <p:spPr/>
        <p:txBody>
          <a:bodyPr/>
          <a:lstStyle/>
          <a:p>
            <a:fld id="{D62E4E2B-6C83-4C79-B545-67C46A76D299}" type="slidenum">
              <a:rPr lang="es-ES" smtClean="0"/>
              <a:t>98</a:t>
            </a:fld>
            <a:endParaRPr lang="es-ES"/>
          </a:p>
        </p:txBody>
      </p:sp>
    </p:spTree>
    <p:extLst>
      <p:ext uri="{BB962C8B-B14F-4D97-AF65-F5344CB8AC3E}">
        <p14:creationId xmlns:p14="http://schemas.microsoft.com/office/powerpoint/2010/main" val="16366555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MEJORANDO B-S CON REDES NEURONALES</a:t>
            </a:r>
          </a:p>
        </p:txBody>
      </p:sp>
      <p:sp>
        <p:nvSpPr>
          <p:cNvPr id="3" name="2 Marcador de contenido"/>
          <p:cNvSpPr>
            <a:spLocks noGrp="1"/>
          </p:cNvSpPr>
          <p:nvPr>
            <p:ph idx="1"/>
          </p:nvPr>
        </p:nvSpPr>
        <p:spPr/>
        <p:txBody>
          <a:bodyPr>
            <a:normAutofit fontScale="92500"/>
          </a:bodyPr>
          <a:lstStyle/>
          <a:p>
            <a:r>
              <a:rPr lang="es-ES" sz="2800" dirty="0"/>
              <a:t>Valorar opciones sin sonrisa</a:t>
            </a:r>
          </a:p>
          <a:p>
            <a:r>
              <a:rPr lang="es-ES" sz="2800" dirty="0"/>
              <a:t>Usar </a:t>
            </a:r>
            <a:r>
              <a:rPr lang="es-ES" sz="2800" b="1" dirty="0"/>
              <a:t>datos reales </a:t>
            </a:r>
            <a:r>
              <a:rPr lang="es-ES" sz="2800" dirty="0"/>
              <a:t>de precios opciones </a:t>
            </a:r>
          </a:p>
          <a:p>
            <a:r>
              <a:rPr lang="es-ES" sz="2800" dirty="0"/>
              <a:t>Red con cinco neuronas en la capa de entrada</a:t>
            </a:r>
          </a:p>
          <a:p>
            <a:endParaRPr lang="es-ES" sz="2800" dirty="0"/>
          </a:p>
          <a:p>
            <a:r>
              <a:rPr lang="es-ES" sz="2800" dirty="0"/>
              <a:t>Objetivo de volatilidades implícitas</a:t>
            </a:r>
          </a:p>
          <a:p>
            <a:endParaRPr lang="es-ES" sz="2800" dirty="0"/>
          </a:p>
          <a:p>
            <a:endParaRPr lang="es-ES" sz="2800" dirty="0"/>
          </a:p>
          <a:p>
            <a:endParaRPr lang="es-ES" sz="2800" dirty="0"/>
          </a:p>
          <a:p>
            <a:r>
              <a:rPr lang="es-ES" sz="2800" dirty="0"/>
              <a:t>Problema: la volatilidad no es una magnitud observable</a:t>
            </a:r>
          </a:p>
          <a:p>
            <a:endParaRPr lang="es-ES" sz="2800" dirty="0"/>
          </a:p>
          <a:p>
            <a:endParaRPr lang="es-ES" sz="2800" dirty="0"/>
          </a:p>
        </p:txBody>
      </p:sp>
      <p:graphicFrame>
        <p:nvGraphicFramePr>
          <p:cNvPr id="4" name="3 Objeto"/>
          <p:cNvGraphicFramePr>
            <a:graphicFrameLocks noChangeAspect="1"/>
          </p:cNvGraphicFramePr>
          <p:nvPr>
            <p:extLst>
              <p:ext uri="{D42A27DB-BD31-4B8C-83A1-F6EECF244321}">
                <p14:modId xmlns:p14="http://schemas.microsoft.com/office/powerpoint/2010/main" val="619290642"/>
              </p:ext>
            </p:extLst>
          </p:nvPr>
        </p:nvGraphicFramePr>
        <p:xfrm>
          <a:off x="2123728" y="3068960"/>
          <a:ext cx="3794125" cy="542925"/>
        </p:xfrm>
        <a:graphic>
          <a:graphicData uri="http://schemas.openxmlformats.org/presentationml/2006/ole">
            <mc:AlternateContent xmlns:mc="http://schemas.openxmlformats.org/markup-compatibility/2006">
              <mc:Choice xmlns:v="urn:schemas-microsoft-com:vml" Requires="v">
                <p:oleObj spid="_x0000_s58436" name="Equation" r:id="rId4" imgW="1777680" imgH="253800" progId="Equation.DSMT4">
                  <p:embed/>
                </p:oleObj>
              </mc:Choice>
              <mc:Fallback>
                <p:oleObj name="Equation" r:id="rId4" imgW="1777680" imgH="253800" progId="Equation.DSMT4">
                  <p:embed/>
                  <p:pic>
                    <p:nvPicPr>
                      <p:cNvPr id="0" name=""/>
                      <p:cNvPicPr/>
                      <p:nvPr/>
                    </p:nvPicPr>
                    <p:blipFill>
                      <a:blip r:embed="rId5"/>
                      <a:stretch>
                        <a:fillRect/>
                      </a:stretch>
                    </p:blipFill>
                    <p:spPr>
                      <a:xfrm>
                        <a:off x="2123728" y="3068960"/>
                        <a:ext cx="3794125" cy="542925"/>
                      </a:xfrm>
                      <a:prstGeom prst="rect">
                        <a:avLst/>
                      </a:prstGeom>
                    </p:spPr>
                  </p:pic>
                </p:oleObj>
              </mc:Fallback>
            </mc:AlternateContent>
          </a:graphicData>
        </a:graphic>
      </p:graphicFrame>
      <p:graphicFrame>
        <p:nvGraphicFramePr>
          <p:cNvPr id="5" name="4 Objeto"/>
          <p:cNvGraphicFramePr>
            <a:graphicFrameLocks noChangeAspect="1"/>
          </p:cNvGraphicFramePr>
          <p:nvPr>
            <p:extLst>
              <p:ext uri="{D42A27DB-BD31-4B8C-83A1-F6EECF244321}">
                <p14:modId xmlns:p14="http://schemas.microsoft.com/office/powerpoint/2010/main" val="3202052781"/>
              </p:ext>
            </p:extLst>
          </p:nvPr>
        </p:nvGraphicFramePr>
        <p:xfrm>
          <a:off x="1833563" y="4076700"/>
          <a:ext cx="5459412" cy="1116013"/>
        </p:xfrm>
        <a:graphic>
          <a:graphicData uri="http://schemas.openxmlformats.org/presentationml/2006/ole">
            <mc:AlternateContent xmlns:mc="http://schemas.openxmlformats.org/markup-compatibility/2006">
              <mc:Choice xmlns:v="urn:schemas-microsoft-com:vml" Requires="v">
                <p:oleObj spid="_x0000_s58437" name="Equation" r:id="rId6" imgW="2730240" imgH="558720" progId="Equation.DSMT4">
                  <p:embed/>
                </p:oleObj>
              </mc:Choice>
              <mc:Fallback>
                <p:oleObj name="Equation" r:id="rId6" imgW="2730240" imgH="558720" progId="Equation.DSMT4">
                  <p:embed/>
                  <p:pic>
                    <p:nvPicPr>
                      <p:cNvPr id="0" name=""/>
                      <p:cNvPicPr/>
                      <p:nvPr/>
                    </p:nvPicPr>
                    <p:blipFill>
                      <a:blip r:embed="rId7"/>
                      <a:stretch>
                        <a:fillRect/>
                      </a:stretch>
                    </p:blipFill>
                    <p:spPr>
                      <a:xfrm>
                        <a:off x="1833563" y="4076700"/>
                        <a:ext cx="5459412" cy="1116013"/>
                      </a:xfrm>
                      <a:prstGeom prst="rect">
                        <a:avLst/>
                      </a:prstGeom>
                    </p:spPr>
                  </p:pic>
                </p:oleObj>
              </mc:Fallback>
            </mc:AlternateContent>
          </a:graphicData>
        </a:graphic>
      </p:graphicFrame>
      <p:sp>
        <p:nvSpPr>
          <p:cNvPr id="6" name="Marcador de pie de página 5">
            <a:extLst>
              <a:ext uri="{FF2B5EF4-FFF2-40B4-BE49-F238E27FC236}">
                <a16:creationId xmlns:a16="http://schemas.microsoft.com/office/drawing/2014/main" id="{41F2F745-AAE6-4E43-BD2F-9F85590B88CF}"/>
              </a:ext>
            </a:extLst>
          </p:cNvPr>
          <p:cNvSpPr>
            <a:spLocks noGrp="1"/>
          </p:cNvSpPr>
          <p:nvPr>
            <p:ph type="ftr" sz="quarter" idx="11"/>
          </p:nvPr>
        </p:nvSpPr>
        <p:spPr/>
        <p:txBody>
          <a:bodyPr/>
          <a:lstStyle/>
          <a:p>
            <a:r>
              <a:rPr lang="es-ES"/>
              <a:t>Fernando Fernández Rodríguez (ULPGC)</a:t>
            </a:r>
          </a:p>
        </p:txBody>
      </p:sp>
      <p:sp>
        <p:nvSpPr>
          <p:cNvPr id="7" name="Marcador de número de diapositiva 6">
            <a:extLst>
              <a:ext uri="{FF2B5EF4-FFF2-40B4-BE49-F238E27FC236}">
                <a16:creationId xmlns:a16="http://schemas.microsoft.com/office/drawing/2014/main" id="{C47990CF-7387-4499-911E-0B410C02D364}"/>
              </a:ext>
            </a:extLst>
          </p:cNvPr>
          <p:cNvSpPr>
            <a:spLocks noGrp="1"/>
          </p:cNvSpPr>
          <p:nvPr>
            <p:ph type="sldNum" sz="quarter" idx="12"/>
          </p:nvPr>
        </p:nvSpPr>
        <p:spPr/>
        <p:txBody>
          <a:bodyPr/>
          <a:lstStyle/>
          <a:p>
            <a:fld id="{D62E4E2B-6C83-4C79-B545-67C46A76D299}" type="slidenum">
              <a:rPr lang="es-ES" smtClean="0"/>
              <a:t>99</a:t>
            </a:fld>
            <a:endParaRPr lang="es-ES"/>
          </a:p>
        </p:txBody>
      </p:sp>
    </p:spTree>
    <p:extLst>
      <p:ext uri="{BB962C8B-B14F-4D97-AF65-F5344CB8AC3E}">
        <p14:creationId xmlns:p14="http://schemas.microsoft.com/office/powerpoint/2010/main" val="50616594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99552</TotalTime>
  <Words>14805</Words>
  <Application>Microsoft Office PowerPoint</Application>
  <PresentationFormat>Presentación en pantalla (4:3)</PresentationFormat>
  <Paragraphs>1556</Paragraphs>
  <Slides>118</Slides>
  <Notes>105</Notes>
  <HiddenSlides>2</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118</vt:i4>
      </vt:variant>
    </vt:vector>
  </HeadingPairs>
  <TitlesOfParts>
    <vt:vector size="123" baseType="lpstr">
      <vt:lpstr>Arial</vt:lpstr>
      <vt:lpstr>Calibri</vt:lpstr>
      <vt:lpstr>Cambria Math</vt:lpstr>
      <vt:lpstr>Tema de Office</vt:lpstr>
      <vt:lpstr>Equation</vt:lpstr>
      <vt:lpstr> CAPÍTULO 10 INTELIGENCIA ARTIFICIAL REDES NEURONALES ARTIFICIALES </vt:lpstr>
      <vt:lpstr>NEURONA BIOLÓGICA</vt:lpstr>
      <vt:lpstr>PERCEPTRÓN: McCulloch y Pits (1943)</vt:lpstr>
      <vt:lpstr>ROSENBLATT (1956) ALGORITMO DE ENTRENAMIENTO DEL PERCEPTRÓN</vt:lpstr>
      <vt:lpstr>OTRAS FUNCIONES DE ACTIVACIÓN DEL PERCEPTRÓN </vt:lpstr>
      <vt:lpstr>REGLA DELTA DE WIDROW-HOFF (1960)</vt:lpstr>
      <vt:lpstr>ALGORITMO DEL GRADIENTE DESCENDENTE</vt:lpstr>
      <vt:lpstr>LIMITACIONES DEL PERCEPTRÓN PROBLEMA DEL O EXCLUSIVO</vt:lpstr>
      <vt:lpstr>INTRODUCCIÓN DE UNA CAPA OCULTA</vt:lpstr>
      <vt:lpstr>EL PERCEPTRON SOLO RESUELVE PROBLEMAS LINEALMENTE SEPARABLES</vt:lpstr>
      <vt:lpstr>TEOREMA DE APROXIMACIÓN UNIVERSAL</vt:lpstr>
      <vt:lpstr>APROXIMACIÓN UNIVERSAL Y  CONTRASTE DE ESPECIFICACIÓN LINEAL DE WHITE</vt:lpstr>
      <vt:lpstr>REGULARIZACIÓN</vt:lpstr>
      <vt:lpstr> VARIAS CAPAS OCULTAS  </vt:lpstr>
      <vt:lpstr>Deep Learning Algorithms </vt:lpstr>
      <vt:lpstr>APRENDIZAJE SUPERVISADO: RETRO PROPAGACIÓN</vt:lpstr>
      <vt:lpstr>RETROPROPAGACIÓN: CAMBIAR PESOS SEGÚN EL GRADIENTE DEL ERROR</vt:lpstr>
      <vt:lpstr>CONVERGENCIA HACIA EL EQUILIBRIO GENERAL WALRASIANO PROCESO DE TANTEO</vt:lpstr>
      <vt:lpstr>APRENDIZAJE ON-LINE Y OFF-LINE</vt:lpstr>
      <vt:lpstr>   GRADIENTE DESCENDENTE ESTOCÁSTICO Y BIG DATA   </vt:lpstr>
      <vt:lpstr>AÑADIR UN MOMENTUM</vt:lpstr>
      <vt:lpstr>METODOS QUASI-NEWTON LEVENVERG-MAQUARD</vt:lpstr>
      <vt:lpstr>ASUNTOS SOBRE EL ENTRENAMIENTO DE REDES</vt:lpstr>
      <vt:lpstr>VALIDACIÓN CRUZADA</vt:lpstr>
      <vt:lpstr>CROSS-VALIDATION MÚLTIPLE</vt:lpstr>
      <vt:lpstr>SELECCIÓN DEL NÚMERO DE ÉPOCAS DE ENTRENAMIENTO</vt:lpstr>
      <vt:lpstr>TRABAJOS PIONEROS DE REDES EN LITERATURA ECONOMÉTRICA</vt:lpstr>
      <vt:lpstr>REDES FEEDFORWARD</vt:lpstr>
      <vt:lpstr>APRENDIENDO A CALCULAR  EL CUADRADO DE LA MEDIA</vt:lpstr>
      <vt:lpstr>EVALUACIÓN DE LA PREDICCIÓN</vt:lpstr>
      <vt:lpstr>ENTRENAMIENTO DE LA RED</vt:lpstr>
      <vt:lpstr>PERCEPTRÓN MULTICAPA EN MATLAB</vt:lpstr>
      <vt:lpstr>A ROADMAP TOWARDS FINANCIAL MACHINE LEARNING. LÓPEZ DE PRADO (2019)</vt:lpstr>
      <vt:lpstr>VARIAS CAPAS OCULTAS</vt:lpstr>
      <vt:lpstr>AJUSTE DEL SENO RUIDOSO</vt:lpstr>
      <vt:lpstr>AJUSTE DEL SENO RUIDOSO</vt:lpstr>
      <vt:lpstr>PRECIO DE LA VIVIENDA</vt:lpstr>
      <vt:lpstr>  NEURAL NET PATTERN RECOGNITION CLASIFICAR BREAST CANCER (maligno, benigno)  </vt:lpstr>
      <vt:lpstr>  NEURAL NET PATTERN RECOGNITION CLASIFICAR LAS FLORES DE FISHER  </vt:lpstr>
      <vt:lpstr>  NEURAL NET SELF-ORGANIZING MAP cluster simple  </vt:lpstr>
      <vt:lpstr>REDES NEURONALES EN MATLAB: APPS</vt:lpstr>
      <vt:lpstr>NEURAL NET FITTING PREDICCIÓN PRECIO VIVIENDA  APPS</vt:lpstr>
      <vt:lpstr>GUARDAR RESULTADOS  COMO UNA FUNCIÓN</vt:lpstr>
      <vt:lpstr>GUARDAR RESULTADOS Y  GENERAR SIMPLE SCRIPT</vt:lpstr>
      <vt:lpstr>  NEURAL NET PATTERN RECOGNITION CLASIFICAR BREAST CANCER  </vt:lpstr>
      <vt:lpstr>CURVAS ROC: Receiver Operating Characteristic  </vt:lpstr>
      <vt:lpstr> CURVAS ROC </vt:lpstr>
      <vt:lpstr>  NEURAL NET SELF-ORGANIZING MAP Iris Flowers   </vt:lpstr>
      <vt:lpstr>REDES NEURONALES DINÁMICAS  O RECURRENTES</vt:lpstr>
      <vt:lpstr>HISTOGRAMA DE LOS ERRORES</vt:lpstr>
      <vt:lpstr>AUTOCORRELACIÓN DEL ERROR</vt:lpstr>
      <vt:lpstr>AUTOCORRELACIÓN ENTRE INPUTS Y ERRORES=OBJETIVOS - OUTPUTS</vt:lpstr>
      <vt:lpstr>  NEURAL NET TIME SERIES SOLAR SPOTS  </vt:lpstr>
      <vt:lpstr>PREDICCIÓN CON NAR NONLINEAR AUTOREGRESSIVE NETS</vt:lpstr>
      <vt:lpstr>Multistep Closed-Loop Prediction Following Known Sequence </vt:lpstr>
      <vt:lpstr>PREDICCIÓN CON NAR NONLINEAR AUTOREGRESSIVE NETS</vt:lpstr>
      <vt:lpstr>OPEN AND CLOSED LOOP SYSTEMS</vt:lpstr>
      <vt:lpstr>MATRICES DE CELDAS (CELL ARRAY)</vt:lpstr>
      <vt:lpstr>REDES NEURONALES EN r</vt:lpstr>
      <vt:lpstr>APRENDIENDO EL CUADRADO DE LA MEDIA (R)</vt:lpstr>
      <vt:lpstr>APRENDIENDO EL CUADRADO DE LA MEDIA (ENTRENAR LA RED) (R)</vt:lpstr>
      <vt:lpstr>PREDICCIÓN ESPECIES DE IRIS  (R)</vt:lpstr>
      <vt:lpstr>PREDICCIÓN ESPECIES DE IRIS(R)</vt:lpstr>
      <vt:lpstr>PREDICCIÓN ESPECIES DE IRIS (R)</vt:lpstr>
      <vt:lpstr>PREDICCIÓN ESPECIES DE IRIS (R)</vt:lpstr>
      <vt:lpstr>APLICACIONES DE LAS REDES NEURONALES</vt:lpstr>
      <vt:lpstr>PREDICCIÓN CRISIS BANCARIAS CON EL PERCEPTRÓN</vt:lpstr>
      <vt:lpstr>PREDICCIÓN CRISIS BANCARIAS CON EL PERCEPTRÓN</vt:lpstr>
      <vt:lpstr>Presentación de PowerPoint</vt:lpstr>
      <vt:lpstr> PREDICCIÓN DEL FRACASO EMPRESARIAL  </vt:lpstr>
      <vt:lpstr> COMPARACIÓN DE DESEQUILIBRIOS FINANCIEROS MACRO </vt:lpstr>
      <vt:lpstr>CRISIS DE DEUDA SOBERANA</vt:lpstr>
      <vt:lpstr>PREDICCIÓN DEL CONTAGIO EN CRISIS MONETARIAS</vt:lpstr>
      <vt:lpstr>PREDICCIÓN RATING CREDITICIO</vt:lpstr>
      <vt:lpstr>PREDICCIONES DE MOVIMIENTOS BURSÁTILES</vt:lpstr>
      <vt:lpstr>PREDICCIÓN DEL RATING CREDITICIO</vt:lpstr>
      <vt:lpstr>PREDICCIÓN DE RENTABILIDADES BURSÁTILES</vt:lpstr>
      <vt:lpstr>PREDICCIÓN RENTABILIDADES IBEX35</vt:lpstr>
      <vt:lpstr>  HIPÓTESIS DEL MERCADO EFICIENTE: TEORÍA DEL PASEO ALEATORIO   </vt:lpstr>
      <vt:lpstr> PREDICCIÓN DE RENDIMIENTOS MENSUALES DE IBM </vt:lpstr>
      <vt:lpstr>PREDICCIÓN DIRECCIONAL  RENDIMIENTOS DE IBM</vt:lpstr>
      <vt:lpstr>NÚMERO DE ERRORES EN LA PREDICCIÓN DE SUBIDAS Y BAJADAS</vt:lpstr>
      <vt:lpstr>ANÁLISIS TÉCNICO Y REDES NEURONALES  IBEX35 </vt:lpstr>
      <vt:lpstr>PREDICCIÓN DE LAS RENTABILIDADES IBEX35 </vt:lpstr>
      <vt:lpstr> MEJORANDO LAS VARIABLES PREDICTORAS </vt:lpstr>
      <vt:lpstr>PREDICCIÓN DE RENTABILIDADES BURSÁTILES A LARGO PLAZO</vt:lpstr>
      <vt:lpstr>ETTI COMO PREDICTOR DEL IBEX35</vt:lpstr>
      <vt:lpstr>ETTI COMO PREDICTOR DEL IBEX35</vt:lpstr>
      <vt:lpstr>FÓRMULA DE BLACK SCHOLES CON REDES NEURONALES</vt:lpstr>
      <vt:lpstr>FÓRMULA DE BLACK SCHOLES CON REDES NEURONALES </vt:lpstr>
      <vt:lpstr>REDES CON FUNCIONES DE BASE RADIAL </vt:lpstr>
      <vt:lpstr>APRENDER BLACK SCHOLES CON REDES NEURONALES</vt:lpstr>
      <vt:lpstr>APRENDER BLACK SCHOLES CON REDES NEURONALES</vt:lpstr>
      <vt:lpstr>OPCIONES SIN SONRISA</vt:lpstr>
      <vt:lpstr>LA VOLATILIDAD IMPLÍCITA</vt:lpstr>
      <vt:lpstr>LA SONRISA DE LA VOLATILIDAD</vt:lpstr>
      <vt:lpstr>RAZONES DE LA SONRISA</vt:lpstr>
      <vt:lpstr>NEGOCIANDO CON UNA SONRISA</vt:lpstr>
      <vt:lpstr>MEJORANDO B-S CON REDES NEURONALES</vt:lpstr>
      <vt:lpstr>MAPAS AUTO-ORGANIZATIVOS DE KOHONEN</vt:lpstr>
      <vt:lpstr>MAPAS AUTO-ORGANIZATIVOS</vt:lpstr>
      <vt:lpstr>RED NEURONAL DE KOHONEN</vt:lpstr>
      <vt:lpstr>ALGORITMO DE APRENDIZAJE</vt:lpstr>
      <vt:lpstr>PROCESO COMPETITIVO EN SOM</vt:lpstr>
      <vt:lpstr>PROCESO COOPERATIVO EN SOM</vt:lpstr>
      <vt:lpstr>APRENDIZAJE COMPETITIVO</vt:lpstr>
      <vt:lpstr>AJUSTE DE PESOS DE LA NEURONA GANADORA Y SU VECINDAD </vt:lpstr>
      <vt:lpstr>CONFIGURACIÓN DE NEURONAS CAPA DE SALIDA (DIMENSIÓN 2)</vt:lpstr>
      <vt:lpstr>APRENDIZAJE COMPETITIVO</vt:lpstr>
      <vt:lpstr>APLICACIONES DE SISTEMAS AUTO-ORGANIZADOS</vt:lpstr>
      <vt:lpstr>IMPLEMENTACIÓN EN MATLAB MATRIZ DE DISTANCIA DE PESOS</vt:lpstr>
      <vt:lpstr>IMPLEMENTACIÓN EN MATLAB</vt:lpstr>
      <vt:lpstr>NÚMERO DE DATOS ASOCIADOS A CADA NEURONA DE SALIDA</vt:lpstr>
      <vt:lpstr>PESOS QUE CONECTAN CADA INPUT CON CADA UNA DE LAS NEURONAS</vt:lpstr>
      <vt:lpstr>PREDICCIÓN FRACASO CON MAPAS AUTO-ORGANIZATIVOS DE COHONEN</vt:lpstr>
      <vt:lpstr>Presentación de PowerPoint</vt:lpstr>
      <vt:lpstr>EL PERCEPTRON SOLO RESUELVE PROBLEMAS LINEALMENTE SEPARABLES</vt:lpstr>
      <vt:lpstr> VARIAS CAPAS OCULTAS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REDES NEURONALES ARTIFICIALES</dc:title>
  <dc:creator>usuario1</dc:creator>
  <cp:lastModifiedBy>Fernando Fernandez Rodriguez</cp:lastModifiedBy>
  <cp:revision>673</cp:revision>
  <cp:lastPrinted>2019-10-21T10:33:05Z</cp:lastPrinted>
  <dcterms:created xsi:type="dcterms:W3CDTF">2017-12-19T09:14:27Z</dcterms:created>
  <dcterms:modified xsi:type="dcterms:W3CDTF">2019-10-23T19:49:14Z</dcterms:modified>
</cp:coreProperties>
</file>