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76" r:id="rId3"/>
    <p:sldMasterId id="2147483689" r:id="rId4"/>
    <p:sldMasterId id="2147483702" r:id="rId5"/>
  </p:sldMasterIdLst>
  <p:notesMasterIdLst>
    <p:notesMasterId r:id="rId19"/>
  </p:notesMasterIdLst>
  <p:handoutMasterIdLst>
    <p:handoutMasterId r:id="rId20"/>
  </p:handoutMasterIdLst>
  <p:sldIdLst>
    <p:sldId id="950" r:id="rId6"/>
    <p:sldId id="1066" r:id="rId7"/>
    <p:sldId id="984" r:id="rId8"/>
    <p:sldId id="1043" r:id="rId9"/>
    <p:sldId id="1044" r:id="rId10"/>
    <p:sldId id="1049" r:id="rId11"/>
    <p:sldId id="1068" r:id="rId12"/>
    <p:sldId id="1069" r:id="rId13"/>
    <p:sldId id="1053" r:id="rId14"/>
    <p:sldId id="1070" r:id="rId15"/>
    <p:sldId id="1071" r:id="rId16"/>
    <p:sldId id="1072" r:id="rId17"/>
    <p:sldId id="1073" r:id="rId18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3"/>
    <p:restoredTop sz="85648" autoAdjust="0"/>
  </p:normalViewPr>
  <p:slideViewPr>
    <p:cSldViewPr>
      <p:cViewPr varScale="1">
        <p:scale>
          <a:sx n="100" d="100"/>
          <a:sy n="100" d="100"/>
        </p:scale>
        <p:origin x="19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C1C93AF-5A18-47E1-9523-9A62B1EDA7E1}" type="datetimeFigureOut">
              <a:rPr lang="es-ES" smtClean="0"/>
              <a:pPr/>
              <a:t>25/04/2019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2E5C42B-8B6B-4F6A-825E-F1CABFFB4D96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3333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DC48432-03DB-4209-9428-8ED3DAE449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064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3054D-0098-4EF7-A541-89C9781F1DFE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148483" name="Rectangle 8"/>
          <p:cNvSpPr txBox="1">
            <a:spLocks noGrp="1" noChangeArrowheads="1"/>
          </p:cNvSpPr>
          <p:nvPr/>
        </p:nvSpPr>
        <p:spPr bwMode="auto">
          <a:xfrm>
            <a:off x="3850443" y="9428584"/>
            <a:ext cx="2942513" cy="492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7315" rIns="90990" bIns="47315" anchor="b"/>
          <a:lstStyle/>
          <a:p>
            <a:pPr algn="r" defTabSz="454205">
              <a:buClr>
                <a:srgbClr val="000000"/>
              </a:buClr>
              <a:buSzPct val="100000"/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</a:tabLst>
            </a:pPr>
            <a:fld id="{A50632CE-D70A-4E08-A7B9-E7C91363C99A}" type="slidenum">
              <a:rPr lang="en-GB" sz="1200">
                <a:solidFill>
                  <a:srgbClr val="000000"/>
                </a:solidFill>
              </a:rPr>
              <a:pPr algn="r" defTabSz="454205">
                <a:buClr>
                  <a:srgbClr val="000000"/>
                </a:buClr>
                <a:buSzPct val="100000"/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</a:tabLst>
              </a:pPr>
              <a:t>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32947" y="744498"/>
            <a:ext cx="4531784" cy="3722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446" tIns="46223" rIns="92446" bIns="46223" anchor="ctr"/>
          <a:lstStyle/>
          <a:p>
            <a:pPr defTabSz="454205">
              <a:buClr>
                <a:srgbClr val="000000"/>
              </a:buClr>
              <a:buSzPct val="100000"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3"/>
            <a:ext cx="5436567" cy="4466987"/>
          </a:xfrm>
          <a:noFill/>
          <a:ln/>
        </p:spPr>
        <p:txBody>
          <a:bodyPr wrap="none" lIns="90990" tIns="47315" rIns="90990" bIns="47315" anchor="ctr"/>
          <a:lstStyle/>
          <a:p>
            <a:pPr defTabSz="454205"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945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3054D-0098-4EF7-A541-89C9781F1DFE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148483" name="Rectangle 8"/>
          <p:cNvSpPr txBox="1">
            <a:spLocks noGrp="1" noChangeArrowheads="1"/>
          </p:cNvSpPr>
          <p:nvPr/>
        </p:nvSpPr>
        <p:spPr bwMode="auto">
          <a:xfrm>
            <a:off x="3850443" y="9428584"/>
            <a:ext cx="2942513" cy="492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7315" rIns="90990" bIns="47315" anchor="b"/>
          <a:lstStyle/>
          <a:p>
            <a:pPr algn="r" defTabSz="454205">
              <a:buClr>
                <a:srgbClr val="000000"/>
              </a:buClr>
              <a:buSzPct val="100000"/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</a:tabLst>
            </a:pPr>
            <a:fld id="{A50632CE-D70A-4E08-A7B9-E7C91363C99A}" type="slidenum">
              <a:rPr lang="en-GB" sz="1200">
                <a:solidFill>
                  <a:srgbClr val="000000"/>
                </a:solidFill>
              </a:rPr>
              <a:pPr algn="r" defTabSz="454205">
                <a:buClr>
                  <a:srgbClr val="000000"/>
                </a:buClr>
                <a:buSzPct val="100000"/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</a:tabLst>
              </a:pPr>
              <a:t>10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32947" y="744498"/>
            <a:ext cx="4531784" cy="3722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446" tIns="46223" rIns="92446" bIns="46223" anchor="ctr"/>
          <a:lstStyle/>
          <a:p>
            <a:pPr defTabSz="454205">
              <a:buClr>
                <a:srgbClr val="000000"/>
              </a:buClr>
              <a:buSzPct val="100000"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3"/>
            <a:ext cx="5436567" cy="4466987"/>
          </a:xfrm>
          <a:noFill/>
          <a:ln/>
        </p:spPr>
        <p:txBody>
          <a:bodyPr wrap="none" lIns="90990" tIns="47315" rIns="90990" bIns="47315" anchor="ctr"/>
          <a:lstStyle/>
          <a:p>
            <a:pPr defTabSz="454205"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338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3054D-0098-4EF7-A541-89C9781F1DFE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148483" name="Rectangle 8"/>
          <p:cNvSpPr txBox="1">
            <a:spLocks noGrp="1" noChangeArrowheads="1"/>
          </p:cNvSpPr>
          <p:nvPr/>
        </p:nvSpPr>
        <p:spPr bwMode="auto">
          <a:xfrm>
            <a:off x="3850443" y="9428584"/>
            <a:ext cx="2942513" cy="492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7315" rIns="90990" bIns="47315" anchor="b"/>
          <a:lstStyle/>
          <a:p>
            <a:pPr algn="r" defTabSz="454205">
              <a:buClr>
                <a:srgbClr val="000000"/>
              </a:buClr>
              <a:buSzPct val="100000"/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</a:tabLst>
            </a:pPr>
            <a:fld id="{A50632CE-D70A-4E08-A7B9-E7C91363C99A}" type="slidenum">
              <a:rPr lang="en-GB" sz="1200">
                <a:solidFill>
                  <a:srgbClr val="000000"/>
                </a:solidFill>
              </a:rPr>
              <a:pPr algn="r" defTabSz="454205">
                <a:buClr>
                  <a:srgbClr val="000000"/>
                </a:buClr>
                <a:buSzPct val="100000"/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</a:tabLst>
              </a:pPr>
              <a:t>11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32947" y="744498"/>
            <a:ext cx="4531784" cy="3722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446" tIns="46223" rIns="92446" bIns="46223" anchor="ctr"/>
          <a:lstStyle/>
          <a:p>
            <a:pPr defTabSz="454205">
              <a:buClr>
                <a:srgbClr val="000000"/>
              </a:buClr>
              <a:buSzPct val="100000"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3"/>
            <a:ext cx="5436567" cy="4466987"/>
          </a:xfrm>
          <a:noFill/>
          <a:ln/>
        </p:spPr>
        <p:txBody>
          <a:bodyPr wrap="none" lIns="90990" tIns="47315" rIns="90990" bIns="47315" anchor="ctr"/>
          <a:lstStyle/>
          <a:p>
            <a:pPr defTabSz="454205"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338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3054D-0098-4EF7-A541-89C9781F1DFE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148483" name="Rectangle 8"/>
          <p:cNvSpPr txBox="1">
            <a:spLocks noGrp="1" noChangeArrowheads="1"/>
          </p:cNvSpPr>
          <p:nvPr/>
        </p:nvSpPr>
        <p:spPr bwMode="auto">
          <a:xfrm>
            <a:off x="3850443" y="9428584"/>
            <a:ext cx="2942513" cy="492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7315" rIns="90990" bIns="47315" anchor="b"/>
          <a:lstStyle/>
          <a:p>
            <a:pPr algn="r" defTabSz="454205">
              <a:buClr>
                <a:srgbClr val="000000"/>
              </a:buClr>
              <a:buSzPct val="100000"/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</a:tabLst>
            </a:pPr>
            <a:fld id="{A50632CE-D70A-4E08-A7B9-E7C91363C99A}" type="slidenum">
              <a:rPr lang="en-GB" sz="1200">
                <a:solidFill>
                  <a:srgbClr val="000000"/>
                </a:solidFill>
              </a:rPr>
              <a:pPr algn="r" defTabSz="454205">
                <a:buClr>
                  <a:srgbClr val="000000"/>
                </a:buClr>
                <a:buSzPct val="100000"/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</a:tabLst>
              </a:pPr>
              <a:t>12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32947" y="744498"/>
            <a:ext cx="4531784" cy="3722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446" tIns="46223" rIns="92446" bIns="46223" anchor="ctr"/>
          <a:lstStyle/>
          <a:p>
            <a:pPr defTabSz="454205">
              <a:buClr>
                <a:srgbClr val="000000"/>
              </a:buClr>
              <a:buSzPct val="100000"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3"/>
            <a:ext cx="5436567" cy="4466987"/>
          </a:xfrm>
          <a:noFill/>
          <a:ln/>
        </p:spPr>
        <p:txBody>
          <a:bodyPr wrap="none" lIns="90990" tIns="47315" rIns="90990" bIns="47315" anchor="ctr"/>
          <a:lstStyle/>
          <a:p>
            <a:pPr defTabSz="454205"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338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3054D-0098-4EF7-A541-89C9781F1DFE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148483" name="Rectangle 8"/>
          <p:cNvSpPr txBox="1">
            <a:spLocks noGrp="1" noChangeArrowheads="1"/>
          </p:cNvSpPr>
          <p:nvPr/>
        </p:nvSpPr>
        <p:spPr bwMode="auto">
          <a:xfrm>
            <a:off x="3850443" y="9428584"/>
            <a:ext cx="2942513" cy="492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7315" rIns="90990" bIns="47315" anchor="b"/>
          <a:lstStyle/>
          <a:p>
            <a:pPr algn="r" defTabSz="454205">
              <a:buClr>
                <a:srgbClr val="000000"/>
              </a:buClr>
              <a:buSzPct val="100000"/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</a:tabLst>
            </a:pPr>
            <a:fld id="{A50632CE-D70A-4E08-A7B9-E7C91363C99A}" type="slidenum">
              <a:rPr lang="en-GB" sz="1200">
                <a:solidFill>
                  <a:srgbClr val="000000"/>
                </a:solidFill>
              </a:rPr>
              <a:pPr algn="r" defTabSz="454205">
                <a:buClr>
                  <a:srgbClr val="000000"/>
                </a:buClr>
                <a:buSzPct val="100000"/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</a:tabLst>
              </a:pPr>
              <a:t>13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32947" y="744498"/>
            <a:ext cx="4531784" cy="3722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446" tIns="46223" rIns="92446" bIns="46223" anchor="ctr"/>
          <a:lstStyle/>
          <a:p>
            <a:pPr defTabSz="454205">
              <a:buClr>
                <a:srgbClr val="000000"/>
              </a:buClr>
              <a:buSzPct val="100000"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3"/>
            <a:ext cx="5436567" cy="4466987"/>
          </a:xfrm>
          <a:noFill/>
          <a:ln/>
        </p:spPr>
        <p:txBody>
          <a:bodyPr wrap="none" lIns="90990" tIns="47315" rIns="90990" bIns="47315" anchor="ctr"/>
          <a:lstStyle/>
          <a:p>
            <a:pPr defTabSz="454205"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338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3054D-0098-4EF7-A541-89C9781F1DFE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148483" name="Rectangle 8"/>
          <p:cNvSpPr txBox="1">
            <a:spLocks noGrp="1" noChangeArrowheads="1"/>
          </p:cNvSpPr>
          <p:nvPr/>
        </p:nvSpPr>
        <p:spPr bwMode="auto">
          <a:xfrm>
            <a:off x="3850443" y="9428584"/>
            <a:ext cx="2942513" cy="492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7315" rIns="90990" bIns="47315" anchor="b"/>
          <a:lstStyle/>
          <a:p>
            <a:pPr algn="r" defTabSz="454205">
              <a:buClr>
                <a:srgbClr val="000000"/>
              </a:buClr>
              <a:buSzPct val="100000"/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</a:tabLst>
            </a:pPr>
            <a:fld id="{A50632CE-D70A-4E08-A7B9-E7C91363C99A}" type="slidenum">
              <a:rPr lang="en-GB" sz="1200">
                <a:solidFill>
                  <a:srgbClr val="000000"/>
                </a:solidFill>
              </a:rPr>
              <a:pPr algn="r" defTabSz="454205">
                <a:buClr>
                  <a:srgbClr val="000000"/>
                </a:buClr>
                <a:buSzPct val="100000"/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</a:tabLst>
              </a:pPr>
              <a:t>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32947" y="744498"/>
            <a:ext cx="4531784" cy="3722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446" tIns="46223" rIns="92446" bIns="46223" anchor="ctr"/>
          <a:lstStyle/>
          <a:p>
            <a:pPr defTabSz="454205">
              <a:buClr>
                <a:srgbClr val="000000"/>
              </a:buClr>
              <a:buSzPct val="100000"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3"/>
            <a:ext cx="5436567" cy="4466987"/>
          </a:xfrm>
          <a:noFill/>
          <a:ln/>
        </p:spPr>
        <p:txBody>
          <a:bodyPr wrap="none" lIns="90990" tIns="47315" rIns="90990" bIns="47315" anchor="ctr"/>
          <a:lstStyle/>
          <a:p>
            <a:pPr defTabSz="454205"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945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3054D-0098-4EF7-A541-89C9781F1DFE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148483" name="Rectangle 8"/>
          <p:cNvSpPr txBox="1">
            <a:spLocks noGrp="1" noChangeArrowheads="1"/>
          </p:cNvSpPr>
          <p:nvPr/>
        </p:nvSpPr>
        <p:spPr bwMode="auto">
          <a:xfrm>
            <a:off x="3850443" y="9428584"/>
            <a:ext cx="2942513" cy="492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7315" rIns="90990" bIns="47315" anchor="b"/>
          <a:lstStyle/>
          <a:p>
            <a:pPr algn="r" defTabSz="454205">
              <a:buClr>
                <a:srgbClr val="000000"/>
              </a:buClr>
              <a:buSzPct val="100000"/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</a:tabLst>
            </a:pPr>
            <a:fld id="{A50632CE-D70A-4E08-A7B9-E7C91363C99A}" type="slidenum">
              <a:rPr lang="en-GB" sz="1200">
                <a:solidFill>
                  <a:srgbClr val="000000"/>
                </a:solidFill>
              </a:rPr>
              <a:pPr algn="r" defTabSz="454205">
                <a:buClr>
                  <a:srgbClr val="000000"/>
                </a:buClr>
                <a:buSzPct val="100000"/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</a:tabLst>
              </a:pPr>
              <a:t>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32947" y="744498"/>
            <a:ext cx="4531784" cy="3722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446" tIns="46223" rIns="92446" bIns="46223" anchor="ctr"/>
          <a:lstStyle/>
          <a:p>
            <a:pPr defTabSz="454205">
              <a:buClr>
                <a:srgbClr val="000000"/>
              </a:buClr>
              <a:buSzPct val="100000"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3"/>
            <a:ext cx="5436567" cy="4466987"/>
          </a:xfrm>
          <a:noFill/>
          <a:ln/>
        </p:spPr>
        <p:txBody>
          <a:bodyPr wrap="none" lIns="90990" tIns="47315" rIns="90990" bIns="47315" anchor="ctr"/>
          <a:lstStyle/>
          <a:p>
            <a:pPr defTabSz="454205"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338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3054D-0098-4EF7-A541-89C9781F1DFE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148483" name="Rectangle 8"/>
          <p:cNvSpPr txBox="1">
            <a:spLocks noGrp="1" noChangeArrowheads="1"/>
          </p:cNvSpPr>
          <p:nvPr/>
        </p:nvSpPr>
        <p:spPr bwMode="auto">
          <a:xfrm>
            <a:off x="3850443" y="9428584"/>
            <a:ext cx="2942513" cy="492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7315" rIns="90990" bIns="47315" anchor="b"/>
          <a:lstStyle/>
          <a:p>
            <a:pPr algn="r" defTabSz="454205">
              <a:buClr>
                <a:srgbClr val="000000"/>
              </a:buClr>
              <a:buSzPct val="100000"/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</a:tabLst>
            </a:pPr>
            <a:fld id="{A50632CE-D70A-4E08-A7B9-E7C91363C99A}" type="slidenum">
              <a:rPr lang="en-GB" sz="1200">
                <a:solidFill>
                  <a:srgbClr val="000000"/>
                </a:solidFill>
              </a:rPr>
              <a:pPr algn="r" defTabSz="454205">
                <a:buClr>
                  <a:srgbClr val="000000"/>
                </a:buClr>
                <a:buSzPct val="100000"/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</a:tabLst>
              </a:pPr>
              <a:t>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32947" y="744498"/>
            <a:ext cx="4531784" cy="3722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446" tIns="46223" rIns="92446" bIns="46223" anchor="ctr"/>
          <a:lstStyle/>
          <a:p>
            <a:pPr defTabSz="454205">
              <a:buClr>
                <a:srgbClr val="000000"/>
              </a:buClr>
              <a:buSzPct val="100000"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3"/>
            <a:ext cx="5436567" cy="4466987"/>
          </a:xfrm>
          <a:noFill/>
          <a:ln/>
        </p:spPr>
        <p:txBody>
          <a:bodyPr wrap="none" lIns="90990" tIns="47315" rIns="90990" bIns="47315" anchor="ctr"/>
          <a:lstStyle/>
          <a:p>
            <a:pPr defTabSz="454205"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338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3054D-0098-4EF7-A541-89C9781F1DFE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148483" name="Rectangle 8"/>
          <p:cNvSpPr txBox="1">
            <a:spLocks noGrp="1" noChangeArrowheads="1"/>
          </p:cNvSpPr>
          <p:nvPr/>
        </p:nvSpPr>
        <p:spPr bwMode="auto">
          <a:xfrm>
            <a:off x="3850443" y="9428584"/>
            <a:ext cx="2942513" cy="492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7315" rIns="90990" bIns="47315" anchor="b"/>
          <a:lstStyle/>
          <a:p>
            <a:pPr algn="r" defTabSz="454205">
              <a:buClr>
                <a:srgbClr val="000000"/>
              </a:buClr>
              <a:buSzPct val="100000"/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</a:tabLst>
            </a:pPr>
            <a:fld id="{A50632CE-D70A-4E08-A7B9-E7C91363C99A}" type="slidenum">
              <a:rPr lang="en-GB" sz="1200">
                <a:solidFill>
                  <a:srgbClr val="000000"/>
                </a:solidFill>
              </a:rPr>
              <a:pPr algn="r" defTabSz="454205">
                <a:buClr>
                  <a:srgbClr val="000000"/>
                </a:buClr>
                <a:buSzPct val="100000"/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</a:tabLst>
              </a:pPr>
              <a:t>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32947" y="744498"/>
            <a:ext cx="4531784" cy="3722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446" tIns="46223" rIns="92446" bIns="46223" anchor="ctr"/>
          <a:lstStyle/>
          <a:p>
            <a:pPr defTabSz="454205">
              <a:buClr>
                <a:srgbClr val="000000"/>
              </a:buClr>
              <a:buSzPct val="100000"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3"/>
            <a:ext cx="5436567" cy="4466987"/>
          </a:xfrm>
          <a:noFill/>
          <a:ln/>
        </p:spPr>
        <p:txBody>
          <a:bodyPr wrap="none" lIns="90990" tIns="47315" rIns="90990" bIns="47315" anchor="ctr"/>
          <a:lstStyle/>
          <a:p>
            <a:pPr defTabSz="454205"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338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3054D-0098-4EF7-A541-89C9781F1DFE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148483" name="Rectangle 8"/>
          <p:cNvSpPr txBox="1">
            <a:spLocks noGrp="1" noChangeArrowheads="1"/>
          </p:cNvSpPr>
          <p:nvPr/>
        </p:nvSpPr>
        <p:spPr bwMode="auto">
          <a:xfrm>
            <a:off x="3850443" y="9428584"/>
            <a:ext cx="2942513" cy="492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7315" rIns="90990" bIns="47315" anchor="b"/>
          <a:lstStyle/>
          <a:p>
            <a:pPr algn="r" defTabSz="454205">
              <a:buClr>
                <a:srgbClr val="000000"/>
              </a:buClr>
              <a:buSzPct val="100000"/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</a:tabLst>
            </a:pPr>
            <a:fld id="{A50632CE-D70A-4E08-A7B9-E7C91363C99A}" type="slidenum">
              <a:rPr lang="en-GB" sz="1200">
                <a:solidFill>
                  <a:srgbClr val="000000"/>
                </a:solidFill>
              </a:rPr>
              <a:pPr algn="r" defTabSz="454205">
                <a:buClr>
                  <a:srgbClr val="000000"/>
                </a:buClr>
                <a:buSzPct val="100000"/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</a:tabLst>
              </a:pPr>
              <a:t>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32947" y="744498"/>
            <a:ext cx="4531784" cy="3722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446" tIns="46223" rIns="92446" bIns="46223" anchor="ctr"/>
          <a:lstStyle/>
          <a:p>
            <a:pPr defTabSz="454205">
              <a:buClr>
                <a:srgbClr val="000000"/>
              </a:buClr>
              <a:buSzPct val="100000"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3"/>
            <a:ext cx="5436567" cy="4466987"/>
          </a:xfrm>
          <a:noFill/>
          <a:ln/>
        </p:spPr>
        <p:txBody>
          <a:bodyPr wrap="none" lIns="90990" tIns="47315" rIns="90990" bIns="47315" anchor="ctr"/>
          <a:lstStyle/>
          <a:p>
            <a:pPr defTabSz="454205"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338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551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3054D-0098-4EF7-A541-89C9781F1DFE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148483" name="Rectangle 8"/>
          <p:cNvSpPr txBox="1">
            <a:spLocks noGrp="1" noChangeArrowheads="1"/>
          </p:cNvSpPr>
          <p:nvPr/>
        </p:nvSpPr>
        <p:spPr bwMode="auto">
          <a:xfrm>
            <a:off x="3850443" y="9428584"/>
            <a:ext cx="2942513" cy="492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7315" rIns="90990" bIns="47315" anchor="b"/>
          <a:lstStyle/>
          <a:p>
            <a:pPr algn="r" defTabSz="454205">
              <a:buClr>
                <a:srgbClr val="000000"/>
              </a:buClr>
              <a:buSzPct val="100000"/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</a:tabLst>
            </a:pPr>
            <a:fld id="{A50632CE-D70A-4E08-A7B9-E7C91363C99A}" type="slidenum">
              <a:rPr lang="en-GB" sz="1200">
                <a:solidFill>
                  <a:srgbClr val="000000"/>
                </a:solidFill>
              </a:rPr>
              <a:pPr algn="r" defTabSz="454205">
                <a:buClr>
                  <a:srgbClr val="000000"/>
                </a:buClr>
                <a:buSzPct val="100000"/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</a:tabLst>
              </a:pPr>
              <a:t>8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32947" y="744498"/>
            <a:ext cx="4531784" cy="3722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446" tIns="46223" rIns="92446" bIns="46223" anchor="ctr"/>
          <a:lstStyle/>
          <a:p>
            <a:pPr defTabSz="454205">
              <a:buClr>
                <a:srgbClr val="000000"/>
              </a:buClr>
              <a:buSzPct val="100000"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3"/>
            <a:ext cx="5436567" cy="4466987"/>
          </a:xfrm>
          <a:noFill/>
          <a:ln/>
        </p:spPr>
        <p:txBody>
          <a:bodyPr wrap="none" lIns="90990" tIns="47315" rIns="90990" bIns="47315" anchor="ctr"/>
          <a:lstStyle/>
          <a:p>
            <a:pPr defTabSz="454205"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945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3054D-0098-4EF7-A541-89C9781F1DFE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148483" name="Rectangle 8"/>
          <p:cNvSpPr txBox="1">
            <a:spLocks noGrp="1" noChangeArrowheads="1"/>
          </p:cNvSpPr>
          <p:nvPr/>
        </p:nvSpPr>
        <p:spPr bwMode="auto">
          <a:xfrm>
            <a:off x="3850443" y="9428584"/>
            <a:ext cx="2942513" cy="492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7315" rIns="90990" bIns="47315" anchor="b"/>
          <a:lstStyle/>
          <a:p>
            <a:pPr algn="r" defTabSz="454205">
              <a:buClr>
                <a:srgbClr val="000000"/>
              </a:buClr>
              <a:buSzPct val="100000"/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</a:tabLst>
            </a:pPr>
            <a:fld id="{A50632CE-D70A-4E08-A7B9-E7C91363C99A}" type="slidenum">
              <a:rPr lang="en-GB" sz="1200">
                <a:solidFill>
                  <a:srgbClr val="000000"/>
                </a:solidFill>
              </a:rPr>
              <a:pPr algn="r" defTabSz="454205">
                <a:buClr>
                  <a:srgbClr val="000000"/>
                </a:buClr>
                <a:buSzPct val="100000"/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</a:tabLst>
              </a:pPr>
              <a:t>9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32947" y="744498"/>
            <a:ext cx="4531784" cy="3722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446" tIns="46223" rIns="92446" bIns="46223" anchor="ctr"/>
          <a:lstStyle/>
          <a:p>
            <a:pPr defTabSz="454205">
              <a:buClr>
                <a:srgbClr val="000000"/>
              </a:buClr>
              <a:buSzPct val="100000"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3"/>
            <a:ext cx="5436567" cy="4466987"/>
          </a:xfrm>
          <a:noFill/>
          <a:ln/>
        </p:spPr>
        <p:txBody>
          <a:bodyPr wrap="none" lIns="90990" tIns="47315" rIns="90990" bIns="47315" anchor="ctr"/>
          <a:lstStyle/>
          <a:p>
            <a:pPr defTabSz="454205"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33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439EE-75FA-4595-90C3-BC8DAB5711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14CCD-6917-4C3A-96B9-F23CDC64EE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BEC3A-CBBB-4564-B2FB-BC27C48E3E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36B11-5B79-4335-A238-8D9CF8480C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_tradn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1FA7A-57F6-4153-B30C-4D73CEF2CE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894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771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5112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3225" y="1844678"/>
            <a:ext cx="4084027" cy="4321175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7928" y="1844678"/>
            <a:ext cx="4084026" cy="4321175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393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391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08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95E97-00D7-4547-8D03-18FCDA2FE8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25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436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8080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879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8966" y="836616"/>
            <a:ext cx="2222988" cy="5329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" y="836616"/>
            <a:ext cx="6528289" cy="5329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392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5317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1054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41718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3225" y="1844678"/>
            <a:ext cx="4084027" cy="4321175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7928" y="1844678"/>
            <a:ext cx="4084026" cy="4321175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700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56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DDFB8-D8B0-4F34-90E9-111C7B7776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242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7818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43289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8315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11008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8966" y="836616"/>
            <a:ext cx="2222988" cy="5329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" y="836616"/>
            <a:ext cx="6528289" cy="5329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3384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refac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0113" y="295684"/>
            <a:ext cx="8388000" cy="9901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s-ES_tradnl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70800" y="1724987"/>
            <a:ext cx="8388000" cy="4545033"/>
          </a:xfrm>
        </p:spPr>
        <p:txBody>
          <a:bodyPr/>
          <a:lstStyle>
            <a:lvl1pPr marL="0" indent="0" algn="l">
              <a:buNone/>
              <a:defRPr/>
            </a:lvl1pPr>
            <a:lvl2pPr marL="246191" indent="-246191">
              <a:buFont typeface="Arial" pitchFamily="34" charset="0"/>
              <a:buChar char="•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4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38" b="0">
                <a:solidFill>
                  <a:srgbClr val="8C8C8C"/>
                </a:solidFill>
              </a:defRPr>
            </a:lvl1pPr>
          </a:lstStyle>
          <a:p>
            <a:pPr eaLnBrk="0" hangingPunct="0"/>
            <a:r>
              <a:rPr lang="es-ES_tradnl" dirty="0">
                <a:latin typeface="Verdana" pitchFamily="34" charset="0"/>
                <a:cs typeface=""/>
              </a:rPr>
              <a:t>© 2014 Deloitte Abogados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7835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38" b="0">
                <a:solidFill>
                  <a:srgbClr val="8C8C8C"/>
                </a:solidFill>
              </a:defRPr>
            </a:lvl1pPr>
          </a:lstStyle>
          <a:p>
            <a:pPr eaLnBrk="0" hangingPunct="0"/>
            <a:fld id="{95CC1D26-A9BD-4BDE-BDD9-08EDBAE96860}" type="slidenum">
              <a:rPr lang="es-ES_tradnl" smtClean="0">
                <a:latin typeface="Verdana" pitchFamily="34" charset="0"/>
                <a:cs typeface=""/>
              </a:rPr>
              <a:pPr eaLnBrk="0" hangingPunct="0"/>
              <a:t>‹Nº›</a:t>
            </a:fld>
            <a:endParaRPr lang="es-ES_tradnl" dirty="0">
              <a:latin typeface="Verdana" pitchFamily="34" charset="0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031180158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3789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5922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444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A2002-9FA2-40F8-BBC2-0819C1B550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3225" y="1844678"/>
            <a:ext cx="4084027" cy="4321175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7928" y="1844678"/>
            <a:ext cx="4084026" cy="4321175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601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81584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7361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1325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32114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94762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84884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8966" y="836616"/>
            <a:ext cx="2222988" cy="5329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" y="836616"/>
            <a:ext cx="6528289" cy="5329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2356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refac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0113" y="295684"/>
            <a:ext cx="8388000" cy="9901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s-ES_tradnl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70800" y="1724987"/>
            <a:ext cx="8388000" cy="4545033"/>
          </a:xfrm>
        </p:spPr>
        <p:txBody>
          <a:bodyPr/>
          <a:lstStyle>
            <a:lvl1pPr marL="0" indent="0" algn="l">
              <a:buNone/>
              <a:defRPr/>
            </a:lvl1pPr>
            <a:lvl2pPr marL="246191" indent="-246191">
              <a:buFont typeface="Arial" pitchFamily="34" charset="0"/>
              <a:buChar char="•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4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38" b="0">
                <a:solidFill>
                  <a:srgbClr val="8C8C8C"/>
                </a:solidFill>
              </a:defRPr>
            </a:lvl1pPr>
          </a:lstStyle>
          <a:p>
            <a:pPr eaLnBrk="0" hangingPunct="0"/>
            <a:r>
              <a:rPr lang="es-ES_tradnl" dirty="0">
                <a:latin typeface="Verdana" pitchFamily="34" charset="0"/>
                <a:cs typeface=""/>
              </a:rPr>
              <a:t>© 2014 Deloitte Abogados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7835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38" b="0">
                <a:solidFill>
                  <a:srgbClr val="8C8C8C"/>
                </a:solidFill>
              </a:defRPr>
            </a:lvl1pPr>
          </a:lstStyle>
          <a:p>
            <a:pPr eaLnBrk="0" hangingPunct="0"/>
            <a:fld id="{95CC1D26-A9BD-4BDE-BDD9-08EDBAE96860}" type="slidenum">
              <a:rPr lang="es-ES_tradnl" smtClean="0">
                <a:latin typeface="Verdana" pitchFamily="34" charset="0"/>
                <a:cs typeface=""/>
              </a:rPr>
              <a:pPr eaLnBrk="0" hangingPunct="0"/>
              <a:t>‹Nº›</a:t>
            </a:fld>
            <a:endParaRPr lang="es-ES_tradnl" dirty="0">
              <a:latin typeface="Verdana" pitchFamily="34" charset="0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018319503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36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878D3-F1EE-44CF-B1D7-5BA5E427E7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4600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04373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3225" y="1844678"/>
            <a:ext cx="4084027" cy="4321175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7928" y="1844678"/>
            <a:ext cx="4084026" cy="4321175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29930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1608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7899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2255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90156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97993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7203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8966" y="836616"/>
            <a:ext cx="2222988" cy="5329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" y="836616"/>
            <a:ext cx="6528289" cy="5329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05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BC47-A7C7-47DC-AC7B-DBD8CA3529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refac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0113" y="295684"/>
            <a:ext cx="8388000" cy="9901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s-ES_tradnl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70800" y="1724987"/>
            <a:ext cx="8388000" cy="4545033"/>
          </a:xfrm>
        </p:spPr>
        <p:txBody>
          <a:bodyPr/>
          <a:lstStyle>
            <a:lvl1pPr marL="0" indent="0" algn="l">
              <a:buNone/>
              <a:defRPr/>
            </a:lvl1pPr>
            <a:lvl2pPr marL="246191" indent="-246191">
              <a:buFont typeface="Arial" pitchFamily="34" charset="0"/>
              <a:buChar char="•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4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38" b="0">
                <a:solidFill>
                  <a:srgbClr val="8C8C8C"/>
                </a:solidFill>
              </a:defRPr>
            </a:lvl1pPr>
          </a:lstStyle>
          <a:p>
            <a:pPr eaLnBrk="0" hangingPunct="0"/>
            <a:r>
              <a:rPr lang="es-ES_tradnl" dirty="0">
                <a:latin typeface="Verdana" pitchFamily="34" charset="0"/>
                <a:cs typeface=""/>
              </a:rPr>
              <a:t>© 2014 Deloitte Abogados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7835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38" b="0">
                <a:solidFill>
                  <a:srgbClr val="8C8C8C"/>
                </a:solidFill>
              </a:defRPr>
            </a:lvl1pPr>
          </a:lstStyle>
          <a:p>
            <a:pPr eaLnBrk="0" hangingPunct="0"/>
            <a:fld id="{95CC1D26-A9BD-4BDE-BDD9-08EDBAE96860}" type="slidenum">
              <a:rPr lang="es-ES_tradnl" smtClean="0">
                <a:latin typeface="Verdana" pitchFamily="34" charset="0"/>
                <a:cs typeface=""/>
              </a:rPr>
              <a:pPr eaLnBrk="0" hangingPunct="0"/>
              <a:t>‹Nº›</a:t>
            </a:fld>
            <a:endParaRPr lang="es-ES_tradnl" dirty="0">
              <a:latin typeface="Verdana" pitchFamily="34" charset="0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06175666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D52FA-DDC8-4249-9031-3CEB09C605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6CC98-603C-4B9D-9152-449412CAF1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85A21-0DE2-4DE3-9BBE-4722206F82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12472B0-FA18-42FA-AAC4-17AB0FB4F8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30163"/>
            <a:ext cx="9154258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6613"/>
            <a:ext cx="74295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9" name="Line 13"/>
          <p:cNvSpPr>
            <a:spLocks noChangeShapeType="1"/>
          </p:cNvSpPr>
          <p:nvPr userDrawn="1"/>
        </p:nvSpPr>
        <p:spPr bwMode="auto">
          <a:xfrm>
            <a:off x="1" y="1341441"/>
            <a:ext cx="9154258" cy="1587"/>
          </a:xfrm>
          <a:prstGeom prst="line">
            <a:avLst/>
          </a:prstGeom>
          <a:noFill/>
          <a:ln w="22225">
            <a:solidFill>
              <a:srgbClr val="2278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s-ES" sz="1846">
              <a:solidFill>
                <a:srgbClr val="000000"/>
              </a:solidFill>
              <a:latin typeface="Verdana" pitchFamily="34" charset="0"/>
              <a:cs typeface=""/>
            </a:endParaRPr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3714" y="1844827"/>
            <a:ext cx="8308731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31" name="Line 15"/>
          <p:cNvSpPr>
            <a:spLocks noChangeShapeType="1"/>
          </p:cNvSpPr>
          <p:nvPr userDrawn="1"/>
        </p:nvSpPr>
        <p:spPr bwMode="auto">
          <a:xfrm>
            <a:off x="1" y="6381328"/>
            <a:ext cx="9154258" cy="1588"/>
          </a:xfrm>
          <a:prstGeom prst="line">
            <a:avLst/>
          </a:prstGeom>
          <a:noFill/>
          <a:ln w="22225">
            <a:solidFill>
              <a:srgbClr val="2278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s-ES" sz="1846">
              <a:solidFill>
                <a:srgbClr val="000000"/>
              </a:solidFill>
              <a:latin typeface="Verdana" pitchFamily="34" charset="0"/>
              <a:cs typeface=""/>
            </a:endParaRPr>
          </a:p>
        </p:txBody>
      </p:sp>
      <p:sp>
        <p:nvSpPr>
          <p:cNvPr id="1032" name="Line 16"/>
          <p:cNvSpPr>
            <a:spLocks noChangeShapeType="1"/>
          </p:cNvSpPr>
          <p:nvPr userDrawn="1"/>
        </p:nvSpPr>
        <p:spPr bwMode="auto">
          <a:xfrm>
            <a:off x="4398" y="6451748"/>
            <a:ext cx="9154257" cy="1588"/>
          </a:xfrm>
          <a:prstGeom prst="line">
            <a:avLst/>
          </a:prstGeom>
          <a:noFill/>
          <a:ln w="15875">
            <a:solidFill>
              <a:srgbClr val="2278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s-ES" sz="1846">
              <a:solidFill>
                <a:srgbClr val="000000"/>
              </a:solidFill>
              <a:latin typeface="Verdana" pitchFamily="34" charset="0"/>
              <a:cs typeface=""/>
            </a:endParaRPr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1" y="6463983"/>
            <a:ext cx="4040249" cy="35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077" tIns="43200" rIns="83077" bIns="43200" anchor="ctr">
            <a:spAutoFit/>
          </a:bodyPr>
          <a:lstStyle/>
          <a:p>
            <a:pPr eaLnBrk="0" hangingPunct="0">
              <a:tabLst>
                <a:tab pos="5967195" algn="r"/>
              </a:tabLst>
            </a:pPr>
            <a:r>
              <a:rPr lang="es-ES" sz="831" b="1" dirty="0">
                <a:solidFill>
                  <a:srgbClr val="1A4847"/>
                </a:solidFill>
                <a:latin typeface="Tahoma" pitchFamily="34" charset="0"/>
                <a:cs typeface="Tahoma" pitchFamily="34" charset="0"/>
              </a:rPr>
              <a:t>Master </a:t>
            </a:r>
            <a:r>
              <a:rPr lang="es-ES" sz="831" b="1" dirty="0" err="1">
                <a:solidFill>
                  <a:srgbClr val="1A4847"/>
                </a:solidFill>
                <a:latin typeface="Tahoma" pitchFamily="34" charset="0"/>
                <a:cs typeface="Tahoma" pitchFamily="34" charset="0"/>
              </a:rPr>
              <a:t>Executive</a:t>
            </a:r>
            <a:r>
              <a:rPr lang="es-ES" sz="831" b="1" dirty="0">
                <a:solidFill>
                  <a:srgbClr val="1A4847"/>
                </a:solidFill>
                <a:latin typeface="Tahoma" pitchFamily="34" charset="0"/>
                <a:cs typeface="Tahoma" pitchFamily="34" charset="0"/>
              </a:rPr>
              <a:t> en Fiscalidad Internacional</a:t>
            </a:r>
            <a:r>
              <a:rPr lang="es-ES_tradnl" sz="831" b="1" dirty="0">
                <a:solidFill>
                  <a:srgbClr val="1A4847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2012 - 2013  </a:t>
            </a:r>
          </a:p>
          <a:p>
            <a:pPr eaLnBrk="0" hangingPunct="0">
              <a:tabLst>
                <a:tab pos="5967195" algn="r"/>
              </a:tabLst>
            </a:pPr>
            <a:r>
              <a:rPr lang="es-ES_tradnl" sz="738" i="1" dirty="0">
                <a:solidFill>
                  <a:srgbClr val="000000"/>
                </a:solidFill>
                <a:latin typeface="Verdana" pitchFamily="34" charset="0"/>
                <a:cs typeface=""/>
              </a:rPr>
              <a:t>©</a:t>
            </a:r>
            <a:r>
              <a:rPr lang="es-ES_tradnl" sz="831" i="1" dirty="0">
                <a:solidFill>
                  <a:srgbClr val="1A4847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2013 Centro de Estudios Garrigues</a:t>
            </a:r>
            <a:endParaRPr lang="es-ES" sz="2215" i="1" dirty="0">
              <a:solidFill>
                <a:srgbClr val="000000"/>
              </a:solidFill>
              <a:latin typeface="Times New Roman" pitchFamily="18" charset="0"/>
              <a:cs typeface=""/>
            </a:endParaRPr>
          </a:p>
        </p:txBody>
      </p:sp>
      <p:sp>
        <p:nvSpPr>
          <p:cNvPr id="1035" name="Rectangle 19"/>
          <p:cNvSpPr>
            <a:spLocks noChangeArrowheads="1"/>
          </p:cNvSpPr>
          <p:nvPr userDrawn="1"/>
        </p:nvSpPr>
        <p:spPr bwMode="auto">
          <a:xfrm>
            <a:off x="2976746" y="6458039"/>
            <a:ext cx="3194538" cy="222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77" tIns="43200" rIns="83077" bIns="43200" anchor="ctr">
            <a:spAutoFit/>
          </a:bodyPr>
          <a:lstStyle/>
          <a:p>
            <a:pPr algn="ctr" eaLnBrk="0" hangingPunct="0">
              <a:tabLst>
                <a:tab pos="5967195" algn="r"/>
              </a:tabLst>
            </a:pPr>
            <a:r>
              <a:rPr lang="es-ES_tradnl" sz="831" b="1" dirty="0">
                <a:solidFill>
                  <a:srgbClr val="1A4847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Derecho Tributario Internacional Español</a:t>
            </a:r>
            <a:endParaRPr lang="es-ES" sz="2215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8450250" y="6597650"/>
            <a:ext cx="436338" cy="22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fld id="{D3E72E2F-5409-4696-BBA4-C2FB9495D248}" type="slidenum">
              <a:rPr lang="es-ES_tradnl" sz="831" b="1">
                <a:solidFill>
                  <a:srgbClr val="1A484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0" hangingPunct="0"/>
              <a:t>‹Nº›</a:t>
            </a:fld>
            <a:endParaRPr lang="es-ES_tradnl" sz="923" b="1" dirty="0">
              <a:solidFill>
                <a:srgbClr val="1A484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74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5pPr>
      <a:lvl6pPr marL="422041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6pPr>
      <a:lvl7pPr marL="844083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7pPr>
      <a:lvl8pPr marL="1266124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8pPr>
      <a:lvl9pPr marL="1688165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1477">
          <a:solidFill>
            <a:schemeClr val="tx1"/>
          </a:solidFill>
          <a:latin typeface="+mn-lt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385">
          <a:solidFill>
            <a:schemeClr val="tx1"/>
          </a:solidFill>
          <a:latin typeface="+mn-lt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292">
          <a:solidFill>
            <a:schemeClr val="tx1"/>
          </a:solidFill>
          <a:latin typeface="+mn-lt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9pPr>
    </p:bodyStyle>
    <p:otherStyle>
      <a:defPPr>
        <a:defRPr lang="es-E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30163"/>
            <a:ext cx="9154258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6613"/>
            <a:ext cx="74295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9" name="Line 13"/>
          <p:cNvSpPr>
            <a:spLocks noChangeShapeType="1"/>
          </p:cNvSpPr>
          <p:nvPr userDrawn="1"/>
        </p:nvSpPr>
        <p:spPr bwMode="auto">
          <a:xfrm>
            <a:off x="1" y="1341441"/>
            <a:ext cx="9154258" cy="1587"/>
          </a:xfrm>
          <a:prstGeom prst="line">
            <a:avLst/>
          </a:prstGeom>
          <a:noFill/>
          <a:ln w="22225">
            <a:solidFill>
              <a:srgbClr val="2278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s-ES" sz="1846">
              <a:solidFill>
                <a:srgbClr val="000000"/>
              </a:solidFill>
              <a:latin typeface="Verdana" pitchFamily="34" charset="0"/>
              <a:cs typeface=""/>
            </a:endParaRPr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3714" y="1844827"/>
            <a:ext cx="8308731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31" name="Line 15"/>
          <p:cNvSpPr>
            <a:spLocks noChangeShapeType="1"/>
          </p:cNvSpPr>
          <p:nvPr userDrawn="1"/>
        </p:nvSpPr>
        <p:spPr bwMode="auto">
          <a:xfrm>
            <a:off x="1" y="6381328"/>
            <a:ext cx="9154258" cy="1588"/>
          </a:xfrm>
          <a:prstGeom prst="line">
            <a:avLst/>
          </a:prstGeom>
          <a:noFill/>
          <a:ln w="22225">
            <a:solidFill>
              <a:srgbClr val="2278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s-ES" sz="1846">
              <a:solidFill>
                <a:srgbClr val="000000"/>
              </a:solidFill>
              <a:latin typeface="Verdana" pitchFamily="34" charset="0"/>
              <a:cs typeface=""/>
            </a:endParaRPr>
          </a:p>
        </p:txBody>
      </p:sp>
      <p:sp>
        <p:nvSpPr>
          <p:cNvPr id="1032" name="Line 16"/>
          <p:cNvSpPr>
            <a:spLocks noChangeShapeType="1"/>
          </p:cNvSpPr>
          <p:nvPr userDrawn="1"/>
        </p:nvSpPr>
        <p:spPr bwMode="auto">
          <a:xfrm>
            <a:off x="4398" y="6451748"/>
            <a:ext cx="9154257" cy="1588"/>
          </a:xfrm>
          <a:prstGeom prst="line">
            <a:avLst/>
          </a:prstGeom>
          <a:noFill/>
          <a:ln w="15875">
            <a:solidFill>
              <a:srgbClr val="2278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s-ES" sz="1846">
              <a:solidFill>
                <a:srgbClr val="000000"/>
              </a:solidFill>
              <a:latin typeface="Verdana" pitchFamily="34" charset="0"/>
              <a:cs typeface=""/>
            </a:endParaRPr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1" y="6463983"/>
            <a:ext cx="4040249" cy="35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077" tIns="43200" rIns="83077" bIns="43200" anchor="ctr">
            <a:spAutoFit/>
          </a:bodyPr>
          <a:lstStyle/>
          <a:p>
            <a:pPr eaLnBrk="0" hangingPunct="0">
              <a:tabLst>
                <a:tab pos="5967195" algn="r"/>
              </a:tabLst>
            </a:pPr>
            <a:r>
              <a:rPr lang="es-ES" sz="831" b="1" dirty="0">
                <a:solidFill>
                  <a:srgbClr val="1A4847"/>
                </a:solidFill>
                <a:latin typeface="Tahoma" pitchFamily="34" charset="0"/>
                <a:cs typeface="Tahoma" pitchFamily="34" charset="0"/>
              </a:rPr>
              <a:t>Master </a:t>
            </a:r>
            <a:r>
              <a:rPr lang="es-ES" sz="831" b="1" dirty="0" err="1">
                <a:solidFill>
                  <a:srgbClr val="1A4847"/>
                </a:solidFill>
                <a:latin typeface="Tahoma" pitchFamily="34" charset="0"/>
                <a:cs typeface="Tahoma" pitchFamily="34" charset="0"/>
              </a:rPr>
              <a:t>Executive</a:t>
            </a:r>
            <a:r>
              <a:rPr lang="es-ES" sz="831" b="1" dirty="0">
                <a:solidFill>
                  <a:srgbClr val="1A4847"/>
                </a:solidFill>
                <a:latin typeface="Tahoma" pitchFamily="34" charset="0"/>
                <a:cs typeface="Tahoma" pitchFamily="34" charset="0"/>
              </a:rPr>
              <a:t> en Fiscalidad Internacional</a:t>
            </a:r>
            <a:r>
              <a:rPr lang="es-ES_tradnl" sz="831" b="1" dirty="0">
                <a:solidFill>
                  <a:srgbClr val="1A4847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2012 - 2013  </a:t>
            </a:r>
          </a:p>
          <a:p>
            <a:pPr eaLnBrk="0" hangingPunct="0">
              <a:tabLst>
                <a:tab pos="5967195" algn="r"/>
              </a:tabLst>
            </a:pPr>
            <a:r>
              <a:rPr lang="es-ES_tradnl" sz="738" i="1" dirty="0">
                <a:solidFill>
                  <a:srgbClr val="000000"/>
                </a:solidFill>
                <a:latin typeface="Verdana" pitchFamily="34" charset="0"/>
                <a:cs typeface=""/>
              </a:rPr>
              <a:t>©</a:t>
            </a:r>
            <a:r>
              <a:rPr lang="es-ES_tradnl" sz="831" i="1" dirty="0">
                <a:solidFill>
                  <a:srgbClr val="1A4847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2013 Centro de Estudios Garrigues</a:t>
            </a:r>
            <a:endParaRPr lang="es-ES" sz="2215" i="1" dirty="0">
              <a:solidFill>
                <a:srgbClr val="000000"/>
              </a:solidFill>
              <a:latin typeface="Times New Roman" pitchFamily="18" charset="0"/>
              <a:cs typeface=""/>
            </a:endParaRPr>
          </a:p>
        </p:txBody>
      </p:sp>
      <p:sp>
        <p:nvSpPr>
          <p:cNvPr id="1035" name="Rectangle 19"/>
          <p:cNvSpPr>
            <a:spLocks noChangeArrowheads="1"/>
          </p:cNvSpPr>
          <p:nvPr userDrawn="1"/>
        </p:nvSpPr>
        <p:spPr bwMode="auto">
          <a:xfrm>
            <a:off x="2976746" y="6458039"/>
            <a:ext cx="3194538" cy="222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77" tIns="43200" rIns="83077" bIns="43200" anchor="ctr">
            <a:spAutoFit/>
          </a:bodyPr>
          <a:lstStyle/>
          <a:p>
            <a:pPr algn="ctr" eaLnBrk="0" hangingPunct="0">
              <a:tabLst>
                <a:tab pos="5967195" algn="r"/>
              </a:tabLst>
            </a:pPr>
            <a:r>
              <a:rPr lang="es-ES_tradnl" sz="831" b="1" dirty="0">
                <a:solidFill>
                  <a:srgbClr val="1A4847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Derecho Tributario Internacional Español</a:t>
            </a:r>
            <a:endParaRPr lang="es-ES" sz="2215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8450250" y="6597650"/>
            <a:ext cx="436338" cy="22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fld id="{D3E72E2F-5409-4696-BBA4-C2FB9495D248}" type="slidenum">
              <a:rPr lang="es-ES_tradnl" sz="831" b="1">
                <a:solidFill>
                  <a:srgbClr val="1A484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0" hangingPunct="0"/>
              <a:t>‹Nº›</a:t>
            </a:fld>
            <a:endParaRPr lang="es-ES_tradnl" sz="923" b="1" dirty="0">
              <a:solidFill>
                <a:srgbClr val="1A484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1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5pPr>
      <a:lvl6pPr marL="422041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6pPr>
      <a:lvl7pPr marL="844083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7pPr>
      <a:lvl8pPr marL="1266124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8pPr>
      <a:lvl9pPr marL="1688165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477">
          <a:solidFill>
            <a:schemeClr val="tx1"/>
          </a:solidFill>
          <a:latin typeface="+mn-lt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385">
          <a:solidFill>
            <a:schemeClr val="tx1"/>
          </a:solidFill>
          <a:latin typeface="+mn-lt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292">
          <a:solidFill>
            <a:schemeClr val="tx1"/>
          </a:solidFill>
          <a:latin typeface="+mn-lt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9pPr>
    </p:bodyStyle>
    <p:otherStyle>
      <a:defPPr>
        <a:defRPr lang="es-E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30163"/>
            <a:ext cx="9154258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6613"/>
            <a:ext cx="74295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9" name="Line 13"/>
          <p:cNvSpPr>
            <a:spLocks noChangeShapeType="1"/>
          </p:cNvSpPr>
          <p:nvPr userDrawn="1"/>
        </p:nvSpPr>
        <p:spPr bwMode="auto">
          <a:xfrm>
            <a:off x="1" y="1341441"/>
            <a:ext cx="9154258" cy="1587"/>
          </a:xfrm>
          <a:prstGeom prst="line">
            <a:avLst/>
          </a:prstGeom>
          <a:noFill/>
          <a:ln w="22225">
            <a:solidFill>
              <a:srgbClr val="2278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s-ES" sz="1846">
              <a:solidFill>
                <a:srgbClr val="000000"/>
              </a:solidFill>
              <a:latin typeface="Verdana" pitchFamily="34" charset="0"/>
              <a:cs typeface=""/>
            </a:endParaRPr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3714" y="1844827"/>
            <a:ext cx="8308731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31" name="Line 15"/>
          <p:cNvSpPr>
            <a:spLocks noChangeShapeType="1"/>
          </p:cNvSpPr>
          <p:nvPr userDrawn="1"/>
        </p:nvSpPr>
        <p:spPr bwMode="auto">
          <a:xfrm>
            <a:off x="1" y="6381328"/>
            <a:ext cx="9154258" cy="1588"/>
          </a:xfrm>
          <a:prstGeom prst="line">
            <a:avLst/>
          </a:prstGeom>
          <a:noFill/>
          <a:ln w="22225">
            <a:solidFill>
              <a:srgbClr val="2278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s-ES" sz="1846">
              <a:solidFill>
                <a:srgbClr val="000000"/>
              </a:solidFill>
              <a:latin typeface="Verdana" pitchFamily="34" charset="0"/>
              <a:cs typeface=""/>
            </a:endParaRPr>
          </a:p>
        </p:txBody>
      </p:sp>
      <p:sp>
        <p:nvSpPr>
          <p:cNvPr id="1032" name="Line 16"/>
          <p:cNvSpPr>
            <a:spLocks noChangeShapeType="1"/>
          </p:cNvSpPr>
          <p:nvPr userDrawn="1"/>
        </p:nvSpPr>
        <p:spPr bwMode="auto">
          <a:xfrm>
            <a:off x="4398" y="6451748"/>
            <a:ext cx="9154257" cy="1588"/>
          </a:xfrm>
          <a:prstGeom prst="line">
            <a:avLst/>
          </a:prstGeom>
          <a:noFill/>
          <a:ln w="15875">
            <a:solidFill>
              <a:srgbClr val="2278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s-ES" sz="1846">
              <a:solidFill>
                <a:srgbClr val="000000"/>
              </a:solidFill>
              <a:latin typeface="Verdana" pitchFamily="34" charset="0"/>
              <a:cs typeface=""/>
            </a:endParaRPr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1" y="6463983"/>
            <a:ext cx="4040249" cy="35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077" tIns="43200" rIns="83077" bIns="43200" anchor="ctr">
            <a:spAutoFit/>
          </a:bodyPr>
          <a:lstStyle/>
          <a:p>
            <a:pPr eaLnBrk="0" hangingPunct="0">
              <a:tabLst>
                <a:tab pos="5967195" algn="r"/>
              </a:tabLst>
            </a:pPr>
            <a:r>
              <a:rPr lang="es-ES" sz="831" b="1" dirty="0">
                <a:solidFill>
                  <a:srgbClr val="1A4847"/>
                </a:solidFill>
                <a:latin typeface="Tahoma" pitchFamily="34" charset="0"/>
                <a:cs typeface="Tahoma" pitchFamily="34" charset="0"/>
              </a:rPr>
              <a:t>Master </a:t>
            </a:r>
            <a:r>
              <a:rPr lang="es-ES" sz="831" b="1" dirty="0" err="1">
                <a:solidFill>
                  <a:srgbClr val="1A4847"/>
                </a:solidFill>
                <a:latin typeface="Tahoma" pitchFamily="34" charset="0"/>
                <a:cs typeface="Tahoma" pitchFamily="34" charset="0"/>
              </a:rPr>
              <a:t>Executive</a:t>
            </a:r>
            <a:r>
              <a:rPr lang="es-ES" sz="831" b="1" dirty="0">
                <a:solidFill>
                  <a:srgbClr val="1A4847"/>
                </a:solidFill>
                <a:latin typeface="Tahoma" pitchFamily="34" charset="0"/>
                <a:cs typeface="Tahoma" pitchFamily="34" charset="0"/>
              </a:rPr>
              <a:t> en Fiscalidad Internacional</a:t>
            </a:r>
            <a:r>
              <a:rPr lang="es-ES_tradnl" sz="831" b="1" dirty="0">
                <a:solidFill>
                  <a:srgbClr val="1A4847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2012 - 2013  </a:t>
            </a:r>
          </a:p>
          <a:p>
            <a:pPr eaLnBrk="0" hangingPunct="0">
              <a:tabLst>
                <a:tab pos="5967195" algn="r"/>
              </a:tabLst>
            </a:pPr>
            <a:r>
              <a:rPr lang="es-ES_tradnl" sz="738" i="1" dirty="0">
                <a:solidFill>
                  <a:srgbClr val="000000"/>
                </a:solidFill>
                <a:latin typeface="Verdana" pitchFamily="34" charset="0"/>
                <a:cs typeface=""/>
              </a:rPr>
              <a:t>©</a:t>
            </a:r>
            <a:r>
              <a:rPr lang="es-ES_tradnl" sz="831" i="1" dirty="0">
                <a:solidFill>
                  <a:srgbClr val="1A4847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2013 Centro de Estudios Garrigues</a:t>
            </a:r>
            <a:endParaRPr lang="es-ES" sz="2215" i="1" dirty="0">
              <a:solidFill>
                <a:srgbClr val="000000"/>
              </a:solidFill>
              <a:latin typeface="Times New Roman" pitchFamily="18" charset="0"/>
              <a:cs typeface=""/>
            </a:endParaRPr>
          </a:p>
        </p:txBody>
      </p:sp>
      <p:sp>
        <p:nvSpPr>
          <p:cNvPr id="1035" name="Rectangle 19"/>
          <p:cNvSpPr>
            <a:spLocks noChangeArrowheads="1"/>
          </p:cNvSpPr>
          <p:nvPr userDrawn="1"/>
        </p:nvSpPr>
        <p:spPr bwMode="auto">
          <a:xfrm>
            <a:off x="2976746" y="6458039"/>
            <a:ext cx="3194538" cy="222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77" tIns="43200" rIns="83077" bIns="43200" anchor="ctr">
            <a:spAutoFit/>
          </a:bodyPr>
          <a:lstStyle/>
          <a:p>
            <a:pPr algn="ctr" eaLnBrk="0" hangingPunct="0">
              <a:tabLst>
                <a:tab pos="5967195" algn="r"/>
              </a:tabLst>
            </a:pPr>
            <a:r>
              <a:rPr lang="es-ES_tradnl" sz="831" b="1" dirty="0">
                <a:solidFill>
                  <a:srgbClr val="1A4847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Derecho Tributario Internacional Español</a:t>
            </a:r>
            <a:endParaRPr lang="es-ES" sz="2215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8450250" y="6597650"/>
            <a:ext cx="436338" cy="22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fld id="{D3E72E2F-5409-4696-BBA4-C2FB9495D248}" type="slidenum">
              <a:rPr lang="es-ES_tradnl" sz="831" b="1">
                <a:solidFill>
                  <a:srgbClr val="1A484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0" hangingPunct="0"/>
              <a:t>‹Nº›</a:t>
            </a:fld>
            <a:endParaRPr lang="es-ES_tradnl" sz="923" b="1" dirty="0">
              <a:solidFill>
                <a:srgbClr val="1A484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2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5pPr>
      <a:lvl6pPr marL="422041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6pPr>
      <a:lvl7pPr marL="844083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7pPr>
      <a:lvl8pPr marL="1266124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8pPr>
      <a:lvl9pPr marL="1688165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477">
          <a:solidFill>
            <a:schemeClr val="tx1"/>
          </a:solidFill>
          <a:latin typeface="+mn-lt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385">
          <a:solidFill>
            <a:schemeClr val="tx1"/>
          </a:solidFill>
          <a:latin typeface="+mn-lt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292">
          <a:solidFill>
            <a:schemeClr val="tx1"/>
          </a:solidFill>
          <a:latin typeface="+mn-lt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9pPr>
    </p:bodyStyle>
    <p:otherStyle>
      <a:defPPr>
        <a:defRPr lang="es-E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30163"/>
            <a:ext cx="9154258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6613"/>
            <a:ext cx="74295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9" name="Line 13"/>
          <p:cNvSpPr>
            <a:spLocks noChangeShapeType="1"/>
          </p:cNvSpPr>
          <p:nvPr userDrawn="1"/>
        </p:nvSpPr>
        <p:spPr bwMode="auto">
          <a:xfrm>
            <a:off x="1" y="1341441"/>
            <a:ext cx="9154258" cy="1587"/>
          </a:xfrm>
          <a:prstGeom prst="line">
            <a:avLst/>
          </a:prstGeom>
          <a:noFill/>
          <a:ln w="22225">
            <a:solidFill>
              <a:srgbClr val="2278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s-ES" sz="1846">
              <a:solidFill>
                <a:srgbClr val="000000"/>
              </a:solidFill>
              <a:latin typeface="Verdana" pitchFamily="34" charset="0"/>
              <a:cs typeface=""/>
            </a:endParaRPr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3714" y="1844827"/>
            <a:ext cx="8308731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31" name="Line 15"/>
          <p:cNvSpPr>
            <a:spLocks noChangeShapeType="1"/>
          </p:cNvSpPr>
          <p:nvPr userDrawn="1"/>
        </p:nvSpPr>
        <p:spPr bwMode="auto">
          <a:xfrm>
            <a:off x="1" y="6381328"/>
            <a:ext cx="9154258" cy="1588"/>
          </a:xfrm>
          <a:prstGeom prst="line">
            <a:avLst/>
          </a:prstGeom>
          <a:noFill/>
          <a:ln w="22225">
            <a:solidFill>
              <a:srgbClr val="2278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s-ES" sz="1846">
              <a:solidFill>
                <a:srgbClr val="000000"/>
              </a:solidFill>
              <a:latin typeface="Verdana" pitchFamily="34" charset="0"/>
              <a:cs typeface=""/>
            </a:endParaRPr>
          </a:p>
        </p:txBody>
      </p:sp>
      <p:sp>
        <p:nvSpPr>
          <p:cNvPr id="1032" name="Line 16"/>
          <p:cNvSpPr>
            <a:spLocks noChangeShapeType="1"/>
          </p:cNvSpPr>
          <p:nvPr userDrawn="1"/>
        </p:nvSpPr>
        <p:spPr bwMode="auto">
          <a:xfrm>
            <a:off x="4398" y="6451748"/>
            <a:ext cx="9154257" cy="1588"/>
          </a:xfrm>
          <a:prstGeom prst="line">
            <a:avLst/>
          </a:prstGeom>
          <a:noFill/>
          <a:ln w="15875">
            <a:solidFill>
              <a:srgbClr val="2278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s-ES" sz="1846">
              <a:solidFill>
                <a:srgbClr val="000000"/>
              </a:solidFill>
              <a:latin typeface="Verdana" pitchFamily="34" charset="0"/>
              <a:cs typeface=""/>
            </a:endParaRPr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1" y="6463983"/>
            <a:ext cx="4040249" cy="35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077" tIns="43200" rIns="83077" bIns="43200" anchor="ctr">
            <a:spAutoFit/>
          </a:bodyPr>
          <a:lstStyle/>
          <a:p>
            <a:pPr eaLnBrk="0" hangingPunct="0">
              <a:tabLst>
                <a:tab pos="5967195" algn="r"/>
              </a:tabLst>
            </a:pPr>
            <a:r>
              <a:rPr lang="es-ES" sz="831" b="1" dirty="0">
                <a:solidFill>
                  <a:srgbClr val="1A4847"/>
                </a:solidFill>
                <a:latin typeface="Tahoma" pitchFamily="34" charset="0"/>
                <a:cs typeface="Tahoma" pitchFamily="34" charset="0"/>
              </a:rPr>
              <a:t>Master </a:t>
            </a:r>
            <a:r>
              <a:rPr lang="es-ES" sz="831" b="1" dirty="0" err="1">
                <a:solidFill>
                  <a:srgbClr val="1A4847"/>
                </a:solidFill>
                <a:latin typeface="Tahoma" pitchFamily="34" charset="0"/>
                <a:cs typeface="Tahoma" pitchFamily="34" charset="0"/>
              </a:rPr>
              <a:t>Executive</a:t>
            </a:r>
            <a:r>
              <a:rPr lang="es-ES" sz="831" b="1" dirty="0">
                <a:solidFill>
                  <a:srgbClr val="1A4847"/>
                </a:solidFill>
                <a:latin typeface="Tahoma" pitchFamily="34" charset="0"/>
                <a:cs typeface="Tahoma" pitchFamily="34" charset="0"/>
              </a:rPr>
              <a:t> en Fiscalidad Internacional</a:t>
            </a:r>
            <a:r>
              <a:rPr lang="es-ES_tradnl" sz="831" b="1" dirty="0">
                <a:solidFill>
                  <a:srgbClr val="1A4847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2012 - 2013  </a:t>
            </a:r>
          </a:p>
          <a:p>
            <a:pPr eaLnBrk="0" hangingPunct="0">
              <a:tabLst>
                <a:tab pos="5967195" algn="r"/>
              </a:tabLst>
            </a:pPr>
            <a:r>
              <a:rPr lang="es-ES_tradnl" sz="738" i="1" dirty="0">
                <a:solidFill>
                  <a:srgbClr val="000000"/>
                </a:solidFill>
                <a:latin typeface="Verdana" pitchFamily="34" charset="0"/>
                <a:cs typeface=""/>
              </a:rPr>
              <a:t>©</a:t>
            </a:r>
            <a:r>
              <a:rPr lang="es-ES_tradnl" sz="831" i="1" dirty="0">
                <a:solidFill>
                  <a:srgbClr val="1A4847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2013 Centro de Estudios Garrigues</a:t>
            </a:r>
            <a:endParaRPr lang="es-ES" sz="2215" i="1" dirty="0">
              <a:solidFill>
                <a:srgbClr val="000000"/>
              </a:solidFill>
              <a:latin typeface="Times New Roman" pitchFamily="18" charset="0"/>
              <a:cs typeface=""/>
            </a:endParaRPr>
          </a:p>
        </p:txBody>
      </p:sp>
      <p:sp>
        <p:nvSpPr>
          <p:cNvPr id="1035" name="Rectangle 19"/>
          <p:cNvSpPr>
            <a:spLocks noChangeArrowheads="1"/>
          </p:cNvSpPr>
          <p:nvPr userDrawn="1"/>
        </p:nvSpPr>
        <p:spPr bwMode="auto">
          <a:xfrm>
            <a:off x="2976746" y="6458039"/>
            <a:ext cx="3194538" cy="222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77" tIns="43200" rIns="83077" bIns="43200" anchor="ctr">
            <a:spAutoFit/>
          </a:bodyPr>
          <a:lstStyle/>
          <a:p>
            <a:pPr algn="ctr" eaLnBrk="0" hangingPunct="0">
              <a:tabLst>
                <a:tab pos="5967195" algn="r"/>
              </a:tabLst>
            </a:pPr>
            <a:r>
              <a:rPr lang="es-ES_tradnl" sz="831" b="1" dirty="0">
                <a:solidFill>
                  <a:srgbClr val="1A4847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Derecho Tributario Internacional Español</a:t>
            </a:r>
            <a:endParaRPr lang="es-ES" sz="2215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8450250" y="6597650"/>
            <a:ext cx="436338" cy="22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fld id="{D3E72E2F-5409-4696-BBA4-C2FB9495D248}" type="slidenum">
              <a:rPr lang="es-ES_tradnl" sz="831" b="1">
                <a:solidFill>
                  <a:srgbClr val="1A484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0" hangingPunct="0"/>
              <a:t>‹Nº›</a:t>
            </a:fld>
            <a:endParaRPr lang="es-ES_tradnl" sz="923" b="1" dirty="0">
              <a:solidFill>
                <a:srgbClr val="1A484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8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5pPr>
      <a:lvl6pPr marL="422041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6pPr>
      <a:lvl7pPr marL="844083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7pPr>
      <a:lvl8pPr marL="1266124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8pPr>
      <a:lvl9pPr marL="1688165" algn="l" rtl="0" fontAlgn="base">
        <a:spcBef>
          <a:spcPct val="0"/>
        </a:spcBef>
        <a:spcAft>
          <a:spcPct val="0"/>
        </a:spcAft>
        <a:defRPr sz="1846" b="1">
          <a:solidFill>
            <a:srgbClr val="1A4847"/>
          </a:solidFill>
          <a:latin typeface="Tahoma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477">
          <a:solidFill>
            <a:schemeClr val="tx1"/>
          </a:solidFill>
          <a:latin typeface="+mn-lt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385">
          <a:solidFill>
            <a:schemeClr val="tx1"/>
          </a:solidFill>
          <a:latin typeface="+mn-lt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292">
          <a:solidFill>
            <a:schemeClr val="tx1"/>
          </a:solidFill>
          <a:latin typeface="+mn-lt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sz="1292">
          <a:solidFill>
            <a:schemeClr val="tx2"/>
          </a:solidFill>
          <a:latin typeface="+mn-lt"/>
        </a:defRPr>
      </a:lvl9pPr>
    </p:bodyStyle>
    <p:otherStyle>
      <a:defPPr>
        <a:defRPr lang="es-E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m.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15925" y="2564904"/>
            <a:ext cx="8232775" cy="949325"/>
          </a:xfrm>
        </p:spPr>
        <p:txBody>
          <a:bodyPr lIns="90000" tIns="46800" rIns="90000" bIns="46800">
            <a:normAutofit fontScale="90000"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3600" dirty="0" smtClean="0">
                <a:latin typeface="Palatino Linotype" charset="0"/>
                <a:ea typeface="Palatino Linotype" charset="0"/>
                <a:cs typeface="Palatino Linotype" charset="0"/>
              </a:rPr>
              <a:t>El sistema fiscal en </a:t>
            </a:r>
            <a:r>
              <a:rPr lang="es-ES" sz="3600" dirty="0">
                <a:latin typeface="Palatino Linotype" charset="0"/>
                <a:ea typeface="Palatino Linotype" charset="0"/>
                <a:cs typeface="Palatino Linotype" charset="0"/>
              </a:rPr>
              <a:t>la era de la economía digital y la robotización</a:t>
            </a:r>
            <a:endParaRPr lang="en-GB" sz="32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31913" y="5229200"/>
            <a:ext cx="6400800" cy="132062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s-ES" sz="2000" kern="0" dirty="0">
                <a:latin typeface="Palatino Linotype" charset="0"/>
                <a:ea typeface="Palatino Linotype" charset="0"/>
                <a:cs typeface="Palatino Linotype" charset="0"/>
              </a:rPr>
              <a:t>Jesús Rodríguez Márquez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s-ES" sz="2000" kern="0" dirty="0">
                <a:latin typeface="Palatino Linotype" charset="0"/>
                <a:ea typeface="Palatino Linotype" charset="0"/>
                <a:cs typeface="Palatino Linotype" charset="0"/>
              </a:rPr>
              <a:t>Abogado. Profesor Titular de Derecho Financiero y Tributario (</a:t>
            </a:r>
            <a:r>
              <a:rPr lang="es-ES" sz="2000" kern="0" dirty="0" err="1">
                <a:latin typeface="Palatino Linotype" charset="0"/>
                <a:ea typeface="Palatino Linotype" charset="0"/>
                <a:cs typeface="Palatino Linotype" charset="0"/>
              </a:rPr>
              <a:t>exc</a:t>
            </a:r>
            <a:r>
              <a:rPr lang="es-ES" sz="2000" kern="0" dirty="0">
                <a:latin typeface="Palatino Linotype" charset="0"/>
                <a:ea typeface="Palatino Linotype" charset="0"/>
                <a:cs typeface="Palatino Linotype" charset="0"/>
              </a:rPr>
              <a:t>.)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s-ES" sz="2000" kern="0" dirty="0">
                <a:latin typeface="Palatino Linotype" charset="0"/>
                <a:ea typeface="Palatino Linotype" charset="0"/>
                <a:cs typeface="Palatino Linotype" charset="0"/>
              </a:rPr>
              <a:t>UCM, 25 de abril de 2019</a:t>
            </a:r>
          </a:p>
        </p:txBody>
      </p:sp>
      <p:pic>
        <p:nvPicPr>
          <p:cNvPr id="1028" name="Picture 4" descr="Universidad Complutense de Madrid">
            <a:hlinkClick r:id="rId3" tooltip="Universidad Complutense de Madrid - Portada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89" y="515340"/>
            <a:ext cx="733425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iversidad Complutense de Madrid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80" y="548679"/>
            <a:ext cx="238125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8681"/>
            <a:ext cx="2381250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0972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404665"/>
            <a:ext cx="8232775" cy="720080"/>
          </a:xfrm>
        </p:spPr>
        <p:txBody>
          <a:bodyPr lIns="90000" tIns="46800" rIns="90000" bIns="46800">
            <a:noAutofit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800" dirty="0" smtClean="0">
                <a:latin typeface="Palatino Linotype" charset="0"/>
                <a:ea typeface="Palatino Linotype" charset="0"/>
                <a:cs typeface="Palatino Linotype" charset="0"/>
              </a:rPr>
              <a:t>Imposición sobre los robots</a:t>
            </a:r>
            <a:endParaRPr lang="es-ES" sz="28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12776"/>
            <a:ext cx="8784976" cy="5328592"/>
          </a:xfrm>
        </p:spPr>
        <p:txBody>
          <a:bodyPr lIns="90000" tIns="46800" rIns="90000" bIns="46800">
            <a:normAutofit/>
          </a:bodyPr>
          <a:lstStyle/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IS incrementado para empresas con alto grado de robotización</a:t>
            </a:r>
          </a:p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Gravamen sobre salario imputado a robot con retención en la fuente.</a:t>
            </a:r>
          </a:p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Contribución a la seguridad social (UGT)</a:t>
            </a:r>
          </a:p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Robots e IVA?</a:t>
            </a:r>
          </a:p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Impuesto sobre robots (propiedad)</a:t>
            </a:r>
          </a:p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Tasas por registro y control de robots</a:t>
            </a:r>
          </a:p>
          <a:p>
            <a:pPr algn="just"/>
            <a:endParaRPr lang="es-ES" sz="24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/>
            <a:endParaRPr lang="es-ES" sz="18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853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404665"/>
            <a:ext cx="8232775" cy="720080"/>
          </a:xfrm>
        </p:spPr>
        <p:txBody>
          <a:bodyPr lIns="90000" tIns="46800" rIns="90000" bIns="46800">
            <a:noAutofit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800" dirty="0" smtClean="0">
                <a:latin typeface="Palatino Linotype" charset="0"/>
                <a:ea typeface="Palatino Linotype" charset="0"/>
                <a:cs typeface="Palatino Linotype" charset="0"/>
              </a:rPr>
              <a:t>Reflexiones para el futuro del sistema fiscal</a:t>
            </a:r>
            <a:endParaRPr lang="es-ES" sz="28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12776"/>
            <a:ext cx="8784976" cy="5328592"/>
          </a:xfrm>
        </p:spPr>
        <p:txBody>
          <a:bodyPr lIns="90000" tIns="46800" rIns="90000" bIns="46800">
            <a:normAutofit/>
          </a:bodyPr>
          <a:lstStyle/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Economía digital y robotización: desde un punto de vista fiscal, fenómenos distintos: </a:t>
            </a:r>
          </a:p>
          <a:p>
            <a:pPr lvl="1" algn="just"/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Desvío de beneficios vs. innovación y ahorro legítimo de costes</a:t>
            </a:r>
          </a:p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Gravamen sobre los robots:</a:t>
            </a:r>
          </a:p>
          <a:p>
            <a:pPr lvl="1" algn="just"/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Es cierto que los robots se diferencian de las máquinas: la incorporación de IA hace que puedan reemplazar a humanos.</a:t>
            </a:r>
          </a:p>
          <a:p>
            <a:pPr lvl="1" algn="just"/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Pero no es así, en este momento, desde un punto de vista económico: son un medio de producción, capital.</a:t>
            </a:r>
          </a:p>
          <a:p>
            <a:pPr lvl="1" algn="just"/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Penalización a la innovación: pérdida de competitividad de las empresas, que se traduce en desempleo.</a:t>
            </a:r>
          </a:p>
          <a:p>
            <a:pPr lvl="1" algn="just"/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En paralelo, bonificamos la innovación: deducciones, </a:t>
            </a:r>
            <a:r>
              <a:rPr lang="es-ES" sz="2000" dirty="0" err="1" smtClean="0">
                <a:latin typeface="Palatino Linotype" charset="0"/>
                <a:ea typeface="Palatino Linotype" charset="0"/>
                <a:cs typeface="Palatino Linotype" charset="0"/>
              </a:rPr>
              <a:t>patent</a:t>
            </a:r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 box.</a:t>
            </a:r>
          </a:p>
          <a:p>
            <a:pPr lvl="1" algn="just"/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Dudas acerca de su necesidad: mayores beneficios ya gravados.</a:t>
            </a:r>
          </a:p>
          <a:p>
            <a:pPr marL="0" indent="0" algn="just">
              <a:buNone/>
            </a:pPr>
            <a:endParaRPr lang="es-ES" sz="24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/>
            <a:endParaRPr lang="es-ES" sz="18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857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404665"/>
            <a:ext cx="8232775" cy="720080"/>
          </a:xfrm>
        </p:spPr>
        <p:txBody>
          <a:bodyPr lIns="90000" tIns="46800" rIns="90000" bIns="46800">
            <a:noAutofit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800" dirty="0" smtClean="0">
                <a:latin typeface="Palatino Linotype" charset="0"/>
                <a:ea typeface="Palatino Linotype" charset="0"/>
                <a:cs typeface="Palatino Linotype" charset="0"/>
              </a:rPr>
              <a:t>Reflexiones para el futuro del sistema fiscal</a:t>
            </a:r>
            <a:endParaRPr lang="es-ES" sz="28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12776"/>
            <a:ext cx="8784976" cy="5328592"/>
          </a:xfrm>
        </p:spPr>
        <p:txBody>
          <a:bodyPr lIns="90000" tIns="46800" rIns="90000" bIns="46800">
            <a:normAutofit/>
          </a:bodyPr>
          <a:lstStyle/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La pregunta es, ¿quién debe soportar el coste de la robotización?</a:t>
            </a:r>
          </a:p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A mi juicio, el conjunto de la sociedad, en la medida de su capacidad económica y mediante un sistema tributario progresivo. Algunos ejemplos:</a:t>
            </a:r>
          </a:p>
          <a:p>
            <a:pPr lvl="1" algn="just"/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Eliminación de tratamientos fiscales favorables a las rentas de capital</a:t>
            </a:r>
          </a:p>
          <a:p>
            <a:pPr lvl="1" algn="just"/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Incremento de la capacidad recaudatoria del IS</a:t>
            </a:r>
          </a:p>
          <a:p>
            <a:pPr lvl="1" algn="just"/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Poda de beneficios fiscales</a:t>
            </a:r>
          </a:p>
          <a:p>
            <a:pPr lvl="1" algn="just"/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Reforma de los impuestos sobre el patrimonio y las herencias</a:t>
            </a:r>
          </a:p>
          <a:p>
            <a:pPr lvl="1" algn="just"/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Revisión tipos reducidos de IVA</a:t>
            </a:r>
          </a:p>
          <a:p>
            <a:pPr lvl="1" algn="just"/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Imposición ambiental</a:t>
            </a:r>
          </a:p>
          <a:p>
            <a:pPr lvl="1" algn="just"/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Financiación de la seguridad social con impuestos</a:t>
            </a:r>
          </a:p>
          <a:p>
            <a:pPr lvl="1" algn="just"/>
            <a:endParaRPr lang="es-ES" sz="20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 algn="just"/>
            <a:endParaRPr lang="es-ES" sz="20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/>
            <a:endParaRPr lang="es-ES" sz="24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/>
            <a:endParaRPr lang="es-ES" sz="18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930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404665"/>
            <a:ext cx="8232775" cy="720080"/>
          </a:xfrm>
        </p:spPr>
        <p:txBody>
          <a:bodyPr lIns="90000" tIns="46800" rIns="90000" bIns="46800">
            <a:noAutofit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800" dirty="0" smtClean="0">
                <a:latin typeface="Palatino Linotype" charset="0"/>
                <a:ea typeface="Palatino Linotype" charset="0"/>
                <a:cs typeface="Palatino Linotype" charset="0"/>
              </a:rPr>
              <a:t>El futuro del futuro: </a:t>
            </a:r>
            <a:r>
              <a:rPr lang="es-ES" sz="28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blade</a:t>
            </a:r>
            <a:r>
              <a:rPr lang="es-ES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s-ES" sz="28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runner</a:t>
            </a:r>
            <a:endParaRPr lang="es-ES" sz="2800" i="1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12776"/>
            <a:ext cx="8784976" cy="5328592"/>
          </a:xfrm>
        </p:spPr>
        <p:txBody>
          <a:bodyPr lIns="90000" tIns="46800" rIns="90000" bIns="46800">
            <a:normAutofit/>
          </a:bodyPr>
          <a:lstStyle/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Es posible que los robots cobren autonomía económica equiparable a la de los humanos: cobren un salario, presten servicios como empresarios o profesionales, consuman bienes y servicios y sean titulares de un patrimonio.</a:t>
            </a:r>
          </a:p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Entonces, personalidad a efectos tributarios (y civiles).</a:t>
            </a:r>
            <a:endParaRPr lang="es-ES" sz="20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 algn="just"/>
            <a:endParaRPr lang="es-ES" sz="20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 algn="just"/>
            <a:endParaRPr lang="es-ES" sz="20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/>
            <a:endParaRPr lang="es-ES" sz="24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indent="0" algn="just">
              <a:buNone/>
            </a:pPr>
            <a:endParaRPr lang="es-ES" sz="18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844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15925" y="2564904"/>
            <a:ext cx="8232775" cy="949325"/>
          </a:xfrm>
        </p:spPr>
        <p:txBody>
          <a:bodyPr lIns="90000" tIns="46800" rIns="90000" bIns="46800">
            <a:normAutofit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3600" dirty="0" smtClean="0">
                <a:latin typeface="Palatino Linotype" charset="0"/>
                <a:ea typeface="Palatino Linotype" charset="0"/>
                <a:cs typeface="Palatino Linotype" charset="0"/>
              </a:rPr>
              <a:t>El contexto económico y político</a:t>
            </a:r>
            <a:endParaRPr lang="en-GB" sz="32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803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404665"/>
            <a:ext cx="8928992" cy="720080"/>
          </a:xfrm>
        </p:spPr>
        <p:txBody>
          <a:bodyPr lIns="90000" tIns="46800" rIns="90000" bIns="46800">
            <a:noAutofit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600" dirty="0" smtClean="0">
                <a:latin typeface="Palatino Linotype" charset="0"/>
                <a:ea typeface="Palatino Linotype" charset="0"/>
                <a:cs typeface="Palatino Linotype" charset="0"/>
              </a:rPr>
              <a:t>Principal característica: retroceso de las rentas del trabajo</a:t>
            </a:r>
            <a:endParaRPr lang="es-ES" sz="26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12776"/>
            <a:ext cx="8784976" cy="5328592"/>
          </a:xfrm>
        </p:spPr>
        <p:txBody>
          <a:bodyPr lIns="90000" tIns="46800" rIns="90000" bIns="46800">
            <a:normAutofit/>
          </a:bodyPr>
          <a:lstStyle/>
          <a:p>
            <a:pPr algn="just"/>
            <a:r>
              <a:rPr lang="es-ES" sz="2400" dirty="0">
                <a:latin typeface="Palatino Linotype" charset="0"/>
                <a:ea typeface="Palatino Linotype" charset="0"/>
                <a:cs typeface="Palatino Linotype" charset="0"/>
              </a:rPr>
              <a:t>En los últimos 40 años se ha producido un proceso continuo de pérdida de peso relativo en el PIB de las rentas del trabajo frente a las de capital. </a:t>
            </a:r>
          </a:p>
          <a:p>
            <a:pPr algn="just"/>
            <a:r>
              <a:rPr lang="es-ES" sz="2400" dirty="0">
                <a:latin typeface="Palatino Linotype" charset="0"/>
                <a:ea typeface="Palatino Linotype" charset="0"/>
                <a:cs typeface="Palatino Linotype" charset="0"/>
              </a:rPr>
              <a:t>Se trata de un fenómeno mundial, que no solo afecta a España, pero que en el caso de nuestro país, tras la crisis, se ha visto acelerado. </a:t>
            </a:r>
          </a:p>
          <a:p>
            <a:pPr algn="just"/>
            <a:r>
              <a:rPr lang="es-ES" sz="2400" dirty="0">
                <a:latin typeface="Palatino Linotype" charset="0"/>
                <a:ea typeface="Palatino Linotype" charset="0"/>
                <a:cs typeface="Palatino Linotype" charset="0"/>
              </a:rPr>
              <a:t>Las rentas del trabajo, que representaban casi un 50% del PIB antes de la crisis, han caído por debajo del 46% en la actualidad.</a:t>
            </a:r>
          </a:p>
          <a:p>
            <a:pPr algn="just"/>
            <a:r>
              <a:rPr lang="es-ES" sz="2400" dirty="0">
                <a:latin typeface="Palatino Linotype" charset="0"/>
                <a:ea typeface="Palatino Linotype" charset="0"/>
                <a:cs typeface="Palatino Linotype" charset="0"/>
              </a:rPr>
              <a:t>En 2018 el proceso parece haberse suavizado debido al incremento del número de empleados y a la elevación de las remuneraciones (políticas de rentas).</a:t>
            </a:r>
          </a:p>
        </p:txBody>
      </p:sp>
    </p:spTree>
    <p:extLst>
      <p:ext uri="{BB962C8B-B14F-4D97-AF65-F5344CB8AC3E}">
        <p14:creationId xmlns:p14="http://schemas.microsoft.com/office/powerpoint/2010/main" val="102229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404665"/>
            <a:ext cx="8232775" cy="720080"/>
          </a:xfrm>
        </p:spPr>
        <p:txBody>
          <a:bodyPr lIns="90000" tIns="46800" rIns="90000" bIns="46800">
            <a:noAutofit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800" dirty="0">
                <a:latin typeface="Palatino Linotype" charset="0"/>
                <a:ea typeface="Palatino Linotype" charset="0"/>
                <a:cs typeface="Palatino Linotype" charset="0"/>
              </a:rPr>
              <a:t>Causas del fenómeno</a:t>
            </a: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12776"/>
            <a:ext cx="8784976" cy="5328592"/>
          </a:xfrm>
        </p:spPr>
        <p:txBody>
          <a:bodyPr lIns="90000" tIns="46800" rIns="90000" bIns="46800">
            <a:normAutofit/>
          </a:bodyPr>
          <a:lstStyle/>
          <a:p>
            <a:pPr algn="just"/>
            <a:r>
              <a:rPr lang="es-ES" sz="2400" dirty="0">
                <a:latin typeface="Palatino Linotype" charset="0"/>
                <a:ea typeface="Palatino Linotype" charset="0"/>
                <a:cs typeface="Palatino Linotype" charset="0"/>
              </a:rPr>
              <a:t>Las causas del fenómeno son variadas y no siempre es fácil conocer la incidencia de cada una de ellas. Pero, hay dos que, como mínimo, resultan indiscutibles: </a:t>
            </a:r>
          </a:p>
          <a:p>
            <a:pPr lvl="1" algn="just"/>
            <a:r>
              <a:rPr lang="es-ES" sz="2200" dirty="0">
                <a:latin typeface="Palatino Linotype" charset="0"/>
                <a:ea typeface="Palatino Linotype" charset="0"/>
                <a:cs typeface="Palatino Linotype" charset="0"/>
              </a:rPr>
              <a:t>De un lado, y esto es válido para todas las economías, las nuevas tecnologías han convertido las máquinas </a:t>
            </a:r>
            <a:r>
              <a:rPr lang="es-ES" sz="2200" dirty="0" smtClean="0">
                <a:latin typeface="Palatino Linotype" charset="0"/>
                <a:ea typeface="Palatino Linotype" charset="0"/>
                <a:cs typeface="Palatino Linotype" charset="0"/>
              </a:rPr>
              <a:t>–y los robots- en </a:t>
            </a:r>
            <a:r>
              <a:rPr lang="es-ES" sz="2200" dirty="0">
                <a:latin typeface="Palatino Linotype" charset="0"/>
                <a:ea typeface="Palatino Linotype" charset="0"/>
                <a:cs typeface="Palatino Linotype" charset="0"/>
              </a:rPr>
              <a:t>más baratas y eficientes, lo que lleva a las empresas a sustituir trabajo por capital. </a:t>
            </a:r>
          </a:p>
          <a:p>
            <a:pPr lvl="1" algn="just"/>
            <a:r>
              <a:rPr lang="es-ES" sz="2200" dirty="0">
                <a:latin typeface="Palatino Linotype" charset="0"/>
                <a:ea typeface="Palatino Linotype" charset="0"/>
                <a:cs typeface="Palatino Linotype" charset="0"/>
              </a:rPr>
              <a:t>De otro lado, </a:t>
            </a:r>
            <a:r>
              <a:rPr lang="es-ES" sz="2200" dirty="0" smtClean="0">
                <a:latin typeface="Palatino Linotype" charset="0"/>
                <a:ea typeface="Palatino Linotype" charset="0"/>
                <a:cs typeface="Palatino Linotype" charset="0"/>
              </a:rPr>
              <a:t>devaluaciones salariales y formas precarias de empleo.</a:t>
            </a:r>
            <a:endParaRPr lang="es-ES" sz="22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255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404665"/>
            <a:ext cx="8232775" cy="720080"/>
          </a:xfrm>
        </p:spPr>
        <p:txBody>
          <a:bodyPr lIns="90000" tIns="46800" rIns="90000" bIns="46800">
            <a:noAutofit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800" dirty="0">
                <a:latin typeface="Palatino Linotype" charset="0"/>
                <a:ea typeface="Palatino Linotype" charset="0"/>
                <a:cs typeface="Palatino Linotype" charset="0"/>
              </a:rPr>
              <a:t>Consecuencia: desigualdad y pobreza</a:t>
            </a: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12776"/>
            <a:ext cx="8784976" cy="5328592"/>
          </a:xfrm>
        </p:spPr>
        <p:txBody>
          <a:bodyPr lIns="90000" tIns="46800" rIns="90000" bIns="46800">
            <a:normAutofit fontScale="85000" lnSpcReduction="10000"/>
          </a:bodyPr>
          <a:lstStyle/>
          <a:p>
            <a:pPr algn="just"/>
            <a:r>
              <a:rPr lang="es-ES" sz="2600" dirty="0">
                <a:latin typeface="Palatino Linotype" charset="0"/>
                <a:ea typeface="Palatino Linotype" charset="0"/>
                <a:cs typeface="Palatino Linotype" charset="0"/>
              </a:rPr>
              <a:t>Los datos elaborados por </a:t>
            </a:r>
            <a:r>
              <a:rPr lang="es-ES" sz="2600" dirty="0" err="1">
                <a:latin typeface="Palatino Linotype" charset="0"/>
                <a:ea typeface="Palatino Linotype" charset="0"/>
                <a:cs typeface="Palatino Linotype" charset="0"/>
              </a:rPr>
              <a:t>Eurostat</a:t>
            </a:r>
            <a:r>
              <a:rPr lang="es-ES" sz="2600" dirty="0">
                <a:latin typeface="Palatino Linotype" charset="0"/>
                <a:ea typeface="Palatino Linotype" charset="0"/>
                <a:cs typeface="Palatino Linotype" charset="0"/>
              </a:rPr>
              <a:t> muestran que en España, en 2016, el último quintil de renta –el 20 por ciento más rico- obtiene unos ingresos 6,5 veces superior al primero (el 20 por ciento más pobre de la población). </a:t>
            </a:r>
          </a:p>
          <a:p>
            <a:pPr lvl="1" algn="just"/>
            <a:r>
              <a:rPr lang="es-ES" sz="2000" dirty="0">
                <a:latin typeface="Palatino Linotype" charset="0"/>
                <a:ea typeface="Palatino Linotype" charset="0"/>
                <a:cs typeface="Palatino Linotype" charset="0"/>
              </a:rPr>
              <a:t>Ello nos sitúa, en términos de desigualdad y dentro de la UE, al mismo nivel de Grecia solo por detrás de Bulgaria, Rumanía y Lituania. </a:t>
            </a:r>
            <a:endParaRPr lang="es-ES" sz="20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/>
            <a:r>
              <a:rPr lang="es-ES" sz="2600" dirty="0">
                <a:latin typeface="Palatino Linotype" charset="0"/>
                <a:ea typeface="Palatino Linotype" charset="0"/>
                <a:cs typeface="Palatino Linotype" charset="0"/>
              </a:rPr>
              <a:t>Los datos elaborados por </a:t>
            </a:r>
            <a:r>
              <a:rPr lang="es-ES" sz="2600" dirty="0" err="1">
                <a:latin typeface="Palatino Linotype" charset="0"/>
                <a:ea typeface="Palatino Linotype" charset="0"/>
                <a:cs typeface="Palatino Linotype" charset="0"/>
              </a:rPr>
              <a:t>Eurostat</a:t>
            </a:r>
            <a:r>
              <a:rPr lang="es-ES" sz="2600" dirty="0">
                <a:latin typeface="Palatino Linotype" charset="0"/>
                <a:ea typeface="Palatino Linotype" charset="0"/>
                <a:cs typeface="Palatino Linotype" charset="0"/>
              </a:rPr>
              <a:t> muestran que en España, en 2016, más de una quinta parte de la población –un 22,3 por ciento- se encuentra en riesgo de pobreza.</a:t>
            </a:r>
          </a:p>
          <a:p>
            <a:pPr lvl="1" algn="just"/>
            <a:r>
              <a:rPr lang="es-ES" sz="2000" dirty="0">
                <a:latin typeface="Palatino Linotype" charset="0"/>
                <a:ea typeface="Palatino Linotype" charset="0"/>
                <a:cs typeface="Palatino Linotype" charset="0"/>
              </a:rPr>
              <a:t>Ello nos sitúa, también en este indicador, casi al mismo nivel que Bulgaria -22,9 por ciento- y sólo por detrás dicho país y de Rumanía (25,3 por ciento</a:t>
            </a:r>
            <a:r>
              <a:rPr lang="es-ES" sz="2000" dirty="0" smtClean="0">
                <a:latin typeface="Palatino Linotype" charset="0"/>
                <a:ea typeface="Palatino Linotype" charset="0"/>
                <a:cs typeface="Palatino Linotype" charset="0"/>
              </a:rPr>
              <a:t>).</a:t>
            </a:r>
            <a:endParaRPr lang="es-ES" sz="20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 defTabSz="449263" eaLnBrk="1" hangingPunct="1">
              <a:lnSpc>
                <a:spcPct val="120000"/>
              </a:lnSpc>
              <a:spcBef>
                <a:spcPts val="700"/>
              </a:spcBef>
              <a:buFontTx/>
              <a:buChar char="-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US" sz="2600" dirty="0">
                <a:latin typeface="Palatino Linotype" charset="0"/>
                <a:ea typeface="Palatino Linotype" charset="0"/>
                <a:cs typeface="Palatino Linotype" charset="0"/>
              </a:rPr>
              <a:t>FMI (2017) Fiscal Monitor: </a:t>
            </a:r>
            <a:r>
              <a:rPr lang="en-US" sz="2600" i="1" dirty="0">
                <a:latin typeface="Palatino Linotype" charset="0"/>
                <a:ea typeface="Palatino Linotype" charset="0"/>
                <a:cs typeface="Palatino Linotype" charset="0"/>
              </a:rPr>
              <a:t>Tackling Inequality</a:t>
            </a:r>
            <a:r>
              <a:rPr lang="en-US" sz="2600" dirty="0">
                <a:latin typeface="Palatino Linotype" charset="0"/>
                <a:ea typeface="Palatino Linotype" charset="0"/>
                <a:cs typeface="Palatino Linotype" charset="0"/>
              </a:rPr>
              <a:t>, Washington, October.</a:t>
            </a:r>
          </a:p>
          <a:p>
            <a:pPr lvl="1" algn="just" defTabSz="449263" eaLnBrk="1" hangingPunct="1">
              <a:lnSpc>
                <a:spcPct val="120000"/>
              </a:lnSpc>
              <a:spcBef>
                <a:spcPts val="700"/>
              </a:spcBef>
              <a:buFontTx/>
              <a:buChar char="-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Crecimiento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 y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reducción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 de la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desigualdad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 no son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objetivos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 incompatibles</a:t>
            </a:r>
          </a:p>
          <a:p>
            <a:pPr lvl="1" algn="just" defTabSz="449263" eaLnBrk="1" hangingPunct="1">
              <a:lnSpc>
                <a:spcPct val="120000"/>
              </a:lnSpc>
              <a:spcBef>
                <a:spcPts val="700"/>
              </a:spcBef>
              <a:buFontTx/>
              <a:buChar char="-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Un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nivel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excesivo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 de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desigualdad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s-ES" sz="2000" dirty="0">
                <a:latin typeface="Palatino Linotype" charset="0"/>
                <a:ea typeface="Palatino Linotype" charset="0"/>
                <a:cs typeface="Palatino Linotype" charset="0"/>
              </a:rPr>
              <a:t>erosiona la cohesión social, provoca polarización política y, en última instancia, lastra el crecimiento económico.</a:t>
            </a:r>
            <a:endParaRPr lang="en-US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indent="0" algn="just">
              <a:buNone/>
            </a:pPr>
            <a:endParaRPr lang="es-ES" sz="22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0759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404665"/>
            <a:ext cx="8232775" cy="720080"/>
          </a:xfrm>
        </p:spPr>
        <p:txBody>
          <a:bodyPr lIns="90000" tIns="46800" rIns="90000" bIns="46800">
            <a:noAutofit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800" dirty="0" smtClean="0">
                <a:latin typeface="Palatino Linotype" charset="0"/>
                <a:ea typeface="Palatino Linotype" charset="0"/>
                <a:cs typeface="Palatino Linotype" charset="0"/>
              </a:rPr>
              <a:t>Problema de sostenibilidad</a:t>
            </a:r>
            <a:endParaRPr lang="es-ES" sz="28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12776"/>
            <a:ext cx="8784976" cy="5328592"/>
          </a:xfrm>
        </p:spPr>
        <p:txBody>
          <a:bodyPr lIns="90000" tIns="46800" rIns="90000" bIns="46800">
            <a:normAutofit lnSpcReduction="10000"/>
          </a:bodyPr>
          <a:lstStyle/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Necesidades </a:t>
            </a:r>
            <a:r>
              <a:rPr lang="es-ES" sz="2400" dirty="0">
                <a:latin typeface="Palatino Linotype" charset="0"/>
                <a:ea typeface="Palatino Linotype" charset="0"/>
                <a:cs typeface="Palatino Linotype" charset="0"/>
              </a:rPr>
              <a:t>de </a:t>
            </a:r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gasto crecientes:</a:t>
            </a:r>
            <a:endParaRPr lang="es-E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 algn="just"/>
            <a:r>
              <a:rPr lang="es-ES" sz="2200" dirty="0">
                <a:latin typeface="Palatino Linotype" charset="0"/>
                <a:ea typeface="Palatino Linotype" charset="0"/>
                <a:cs typeface="Palatino Linotype" charset="0"/>
              </a:rPr>
              <a:t>Estado del Bienestar clásico: 10.000 millones en España, según Informe de financiación autonómica.</a:t>
            </a:r>
            <a:endParaRPr lang="es-ES" sz="22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 algn="just"/>
            <a:r>
              <a:rPr lang="es-ES" sz="2200" dirty="0" smtClean="0">
                <a:latin typeface="Palatino Linotype" charset="0"/>
                <a:ea typeface="Palatino Linotype" charset="0"/>
                <a:cs typeface="Palatino Linotype" charset="0"/>
              </a:rPr>
              <a:t>¿</a:t>
            </a:r>
            <a:r>
              <a:rPr lang="es-ES" sz="2200" dirty="0">
                <a:latin typeface="Palatino Linotype" charset="0"/>
                <a:ea typeface="Palatino Linotype" charset="0"/>
                <a:cs typeface="Palatino Linotype" charset="0"/>
              </a:rPr>
              <a:t>Impuesto Negativo sobre la Renta? </a:t>
            </a:r>
            <a:r>
              <a:rPr lang="es-ES" sz="2200" dirty="0" smtClean="0">
                <a:latin typeface="Palatino Linotype" charset="0"/>
                <a:ea typeface="Palatino Linotype" charset="0"/>
                <a:cs typeface="Palatino Linotype" charset="0"/>
              </a:rPr>
              <a:t>¿Renta universal?</a:t>
            </a:r>
          </a:p>
          <a:p>
            <a:pPr lvl="1" algn="just"/>
            <a:r>
              <a:rPr lang="es-ES" sz="2200" dirty="0" smtClean="0">
                <a:latin typeface="Palatino Linotype" charset="0"/>
                <a:ea typeface="Palatino Linotype" charset="0"/>
                <a:cs typeface="Palatino Linotype" charset="0"/>
              </a:rPr>
              <a:t>Envejecimiento de la población: pensiones</a:t>
            </a:r>
          </a:p>
          <a:p>
            <a:pPr lvl="1" algn="just"/>
            <a:endParaRPr lang="es-E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Capacidad de recaudación menguante:</a:t>
            </a:r>
          </a:p>
          <a:p>
            <a:pPr lvl="1" algn="just"/>
            <a:r>
              <a:rPr lang="es-ES" sz="2200" dirty="0" smtClean="0">
                <a:latin typeface="Palatino Linotype" charset="0"/>
                <a:ea typeface="Palatino Linotype" charset="0"/>
                <a:cs typeface="Palatino Linotype" charset="0"/>
              </a:rPr>
              <a:t>En el medio plazo, habrá crisis de IRPF: rentas del trabajo</a:t>
            </a:r>
          </a:p>
          <a:p>
            <a:pPr lvl="1" algn="just"/>
            <a:r>
              <a:rPr lang="es-ES" sz="2200" dirty="0" err="1" smtClean="0">
                <a:latin typeface="Palatino Linotype" charset="0"/>
                <a:ea typeface="Palatino Linotype" charset="0"/>
                <a:cs typeface="Palatino Linotype" charset="0"/>
              </a:rPr>
              <a:t>Desimposición</a:t>
            </a:r>
            <a:r>
              <a:rPr lang="es-ES" sz="2200" dirty="0" smtClean="0">
                <a:latin typeface="Palatino Linotype" charset="0"/>
                <a:ea typeface="Palatino Linotype" charset="0"/>
                <a:cs typeface="Palatino Linotype" charset="0"/>
              </a:rPr>
              <a:t> de las rentas de capital: </a:t>
            </a:r>
            <a:r>
              <a:rPr lang="es-ES" sz="2200" dirty="0">
                <a:latin typeface="Palatino Linotype" charset="0"/>
                <a:ea typeface="Palatino Linotype" charset="0"/>
                <a:cs typeface="Palatino Linotype" charset="0"/>
              </a:rPr>
              <a:t>generalización de impuestos duales y de vehículos de inversión fiscalmente privilegiados</a:t>
            </a:r>
          </a:p>
          <a:p>
            <a:pPr lvl="1" algn="just"/>
            <a:r>
              <a:rPr lang="es-ES" sz="2200" dirty="0">
                <a:latin typeface="Palatino Linotype" charset="0"/>
                <a:ea typeface="Palatino Linotype" charset="0"/>
                <a:cs typeface="Palatino Linotype" charset="0"/>
              </a:rPr>
              <a:t>Eliminación de los impuestos sobre la </a:t>
            </a:r>
            <a:r>
              <a:rPr lang="es-ES" sz="2200" dirty="0" smtClean="0">
                <a:latin typeface="Palatino Linotype" charset="0"/>
                <a:ea typeface="Palatino Linotype" charset="0"/>
                <a:cs typeface="Palatino Linotype" charset="0"/>
              </a:rPr>
              <a:t>riqueza</a:t>
            </a:r>
            <a:endParaRPr lang="es-ES" sz="22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 algn="just"/>
            <a:r>
              <a:rPr lang="es-ES" sz="2200" dirty="0">
                <a:latin typeface="Palatino Linotype" charset="0"/>
                <a:ea typeface="Palatino Linotype" charset="0"/>
                <a:cs typeface="Palatino Linotype" charset="0"/>
              </a:rPr>
              <a:t>Crisis de los impuestos sobre las herencias</a:t>
            </a:r>
          </a:p>
          <a:p>
            <a:pPr lvl="1" algn="just"/>
            <a:r>
              <a:rPr lang="es-ES" sz="2200" dirty="0">
                <a:latin typeface="Palatino Linotype" charset="0"/>
                <a:ea typeface="Palatino Linotype" charset="0"/>
                <a:cs typeface="Palatino Linotype" charset="0"/>
              </a:rPr>
              <a:t>Crisis del impuesto sobre sociedades en el mundo desarrollado</a:t>
            </a:r>
          </a:p>
          <a:p>
            <a:pPr marL="457200" lvl="1" indent="0" algn="just">
              <a:buNone/>
            </a:pPr>
            <a:endParaRPr lang="es-ES" sz="22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 algn="just"/>
            <a:endParaRPr lang="es-ES" sz="22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457200" lvl="1" indent="0" algn="just">
              <a:buNone/>
            </a:pPr>
            <a:endParaRPr lang="es-ES" sz="22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457200" lvl="1" indent="0" algn="just">
              <a:buNone/>
            </a:pPr>
            <a:endParaRPr lang="es-ES" sz="22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09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457200" y="274680"/>
            <a:ext cx="761508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s-ES" sz="2200" b="1" dirty="0" smtClean="0">
                <a:latin typeface="Garamond" pitchFamily="18"/>
              </a:rPr>
              <a:t>Referencia particular al IS  %/</a:t>
            </a:r>
            <a:r>
              <a:rPr lang="es-ES" sz="2200" b="1" dirty="0">
                <a:latin typeface="Garamond" pitchFamily="18"/>
              </a:rPr>
              <a:t>PIB: evolución 2007/2015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323975"/>
            <a:ext cx="7185670" cy="49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004816" y="6453336"/>
            <a:ext cx="28471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Palatino Linotype" panose="02040502050505030304" pitchFamily="18" charset="0"/>
              </a:rPr>
              <a:t>Fuente: elaboración propia con datos OCDE</a:t>
            </a:r>
          </a:p>
        </p:txBody>
      </p:sp>
    </p:spTree>
    <p:extLst>
      <p:ext uri="{BB962C8B-B14F-4D97-AF65-F5344CB8AC3E}">
        <p14:creationId xmlns:p14="http://schemas.microsoft.com/office/powerpoint/2010/main" val="6468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15925" y="2564904"/>
            <a:ext cx="8232775" cy="949325"/>
          </a:xfrm>
        </p:spPr>
        <p:txBody>
          <a:bodyPr lIns="90000" tIns="46800" rIns="90000" bIns="46800">
            <a:normAutofit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3600" dirty="0" smtClean="0">
                <a:latin typeface="Palatino Linotype" charset="0"/>
                <a:ea typeface="Palatino Linotype" charset="0"/>
                <a:cs typeface="Palatino Linotype" charset="0"/>
              </a:rPr>
              <a:t>Soluciones desde el sistema fiscal</a:t>
            </a:r>
            <a:endParaRPr lang="en-GB" sz="32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83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404665"/>
            <a:ext cx="8232775" cy="720080"/>
          </a:xfrm>
        </p:spPr>
        <p:txBody>
          <a:bodyPr lIns="90000" tIns="46800" rIns="90000" bIns="46800">
            <a:noAutofit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800" dirty="0" smtClean="0">
                <a:latin typeface="Palatino Linotype" charset="0"/>
                <a:ea typeface="Palatino Linotype" charset="0"/>
                <a:cs typeface="Palatino Linotype" charset="0"/>
              </a:rPr>
              <a:t>Catálogo de medidas</a:t>
            </a:r>
            <a:endParaRPr lang="es-ES" sz="28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12776"/>
            <a:ext cx="8784976" cy="5328592"/>
          </a:xfrm>
        </p:spPr>
        <p:txBody>
          <a:bodyPr lIns="90000" tIns="46800" rIns="90000" bIns="46800">
            <a:normAutofit/>
          </a:bodyPr>
          <a:lstStyle/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Incremento del gravamen de las rentas del capital</a:t>
            </a:r>
          </a:p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Incremento de la recaudación por IVA</a:t>
            </a:r>
          </a:p>
          <a:p>
            <a:pPr algn="just"/>
            <a:r>
              <a:rPr lang="es-ES" sz="2400" dirty="0" smtClean="0">
                <a:latin typeface="Palatino Linotype" charset="0"/>
                <a:ea typeface="Palatino Linotype" charset="0"/>
                <a:cs typeface="Palatino Linotype" charset="0"/>
              </a:rPr>
              <a:t>Incremento de la recaudación por IS</a:t>
            </a:r>
          </a:p>
          <a:p>
            <a:pPr lvl="1" algn="just"/>
            <a:r>
              <a:rPr lang="es-ES" sz="2000" dirty="0">
                <a:latin typeface="Palatino Linotype" charset="0"/>
                <a:ea typeface="Palatino Linotype" charset="0"/>
                <a:cs typeface="Palatino Linotype" charset="0"/>
              </a:rPr>
              <a:t>Iniciativa BEPS</a:t>
            </a:r>
          </a:p>
          <a:p>
            <a:pPr lvl="1" algn="just"/>
            <a:r>
              <a:rPr lang="es-ES" sz="2000" dirty="0">
                <a:latin typeface="Palatino Linotype" charset="0"/>
                <a:ea typeface="Palatino Linotype" charset="0"/>
                <a:cs typeface="Palatino Linotype" charset="0"/>
              </a:rPr>
              <a:t>Directiva Base Imponible Común (y Consolidada?)</a:t>
            </a:r>
          </a:p>
          <a:p>
            <a:pPr lvl="1" algn="just"/>
            <a:r>
              <a:rPr lang="es-ES" sz="2000" dirty="0">
                <a:latin typeface="Palatino Linotype" charset="0"/>
                <a:ea typeface="Palatino Linotype" charset="0"/>
                <a:cs typeface="Palatino Linotype" charset="0"/>
              </a:rPr>
              <a:t>Impuesto sobre Sociedades mínimo para grandes compañías</a:t>
            </a:r>
          </a:p>
          <a:p>
            <a:pPr lvl="1" algn="just"/>
            <a:r>
              <a:rPr lang="es-ES" sz="2000" dirty="0">
                <a:latin typeface="Palatino Linotype" charset="0"/>
                <a:ea typeface="Palatino Linotype" charset="0"/>
                <a:cs typeface="Palatino Linotype" charset="0"/>
              </a:rPr>
              <a:t>Impuestos sobre servicios digitales</a:t>
            </a:r>
          </a:p>
          <a:p>
            <a:pPr lvl="1" algn="just"/>
            <a:r>
              <a:rPr lang="es-ES" sz="2000" i="1" dirty="0" err="1">
                <a:latin typeface="Palatino Linotype" charset="0"/>
                <a:ea typeface="Palatino Linotype" charset="0"/>
                <a:cs typeface="Palatino Linotype" charset="0"/>
              </a:rPr>
              <a:t>Diverted</a:t>
            </a:r>
            <a:r>
              <a:rPr lang="es-ES" sz="20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s-ES" sz="2000" i="1" dirty="0" err="1">
                <a:latin typeface="Palatino Linotype" charset="0"/>
                <a:ea typeface="Palatino Linotype" charset="0"/>
                <a:cs typeface="Palatino Linotype" charset="0"/>
              </a:rPr>
              <a:t>Profits</a:t>
            </a:r>
            <a:r>
              <a:rPr lang="es-ES" sz="2000" i="1" dirty="0">
                <a:latin typeface="Palatino Linotype" charset="0"/>
                <a:ea typeface="Palatino Linotype" charset="0"/>
                <a:cs typeface="Palatino Linotype" charset="0"/>
              </a:rPr>
              <a:t> Tax</a:t>
            </a:r>
            <a:endParaRPr lang="es-ES" sz="24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342900" lvl="1" indent="-342900" algn="just">
              <a:buFontTx/>
              <a:buChar char="•"/>
            </a:pPr>
            <a:r>
              <a:rPr lang="es-ES" sz="2400" dirty="0">
                <a:latin typeface="Palatino Linotype" charset="0"/>
                <a:ea typeface="Palatino Linotype" charset="0"/>
                <a:cs typeface="Palatino Linotype" charset="0"/>
              </a:rPr>
              <a:t>Imposición sobre los robots</a:t>
            </a:r>
          </a:p>
          <a:p>
            <a:pPr algn="just"/>
            <a:endParaRPr lang="es-E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 algn="just"/>
            <a:endParaRPr lang="es-ES" sz="2000" i="1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376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iseño predeterminado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iseño predeterminado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iseño predeterminado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iseño predeterminado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17332</TotalTime>
  <Words>965</Words>
  <Application>Microsoft Office PowerPoint</Application>
  <PresentationFormat>Presentación en pantalla (4:3)</PresentationFormat>
  <Paragraphs>106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13</vt:i4>
      </vt:variant>
    </vt:vector>
  </HeadingPairs>
  <TitlesOfParts>
    <vt:vector size="25" baseType="lpstr">
      <vt:lpstr>Arial</vt:lpstr>
      <vt:lpstr>Garamond</vt:lpstr>
      <vt:lpstr>Palatino Linotype</vt:lpstr>
      <vt:lpstr>StarSymbol</vt:lpstr>
      <vt:lpstr>Tahoma</vt:lpstr>
      <vt:lpstr>Times New Roman</vt:lpstr>
      <vt:lpstr>Verdana</vt:lpstr>
      <vt:lpstr>Diseño predeterminado</vt:lpstr>
      <vt:lpstr>1_Diseño predeterminado</vt:lpstr>
      <vt:lpstr>2_Diseño predeterminado</vt:lpstr>
      <vt:lpstr>3_Diseño predeterminado</vt:lpstr>
      <vt:lpstr>4_Diseño predeterminado</vt:lpstr>
      <vt:lpstr>El sistema fiscal en la era de la economía digital y la robotización</vt:lpstr>
      <vt:lpstr>El contexto económico y político</vt:lpstr>
      <vt:lpstr>Principal característica: retroceso de las rentas del trabajo</vt:lpstr>
      <vt:lpstr>Causas del fenómeno</vt:lpstr>
      <vt:lpstr>Consecuencia: desigualdad y pobreza</vt:lpstr>
      <vt:lpstr>Problema de sostenibilidad</vt:lpstr>
      <vt:lpstr>Referencia particular al IS  %/PIB: evolución 2007/2015</vt:lpstr>
      <vt:lpstr>Soluciones desde el sistema fiscal</vt:lpstr>
      <vt:lpstr>Catálogo de medidas</vt:lpstr>
      <vt:lpstr>Imposición sobre los robots</vt:lpstr>
      <vt:lpstr>Reflexiones para el futuro del sistema fiscal</vt:lpstr>
      <vt:lpstr>Reflexiones para el futuro del sistema fiscal</vt:lpstr>
      <vt:lpstr>El futuro del futuro: blade runner</vt:lpstr>
    </vt:vector>
  </TitlesOfParts>
  <Company>I.E.F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I.E.F</dc:creator>
  <cp:lastModifiedBy>FERNANDO SERRANO ANTON</cp:lastModifiedBy>
  <cp:revision>885</cp:revision>
  <cp:lastPrinted>2016-06-02T11:55:33Z</cp:lastPrinted>
  <dcterms:created xsi:type="dcterms:W3CDTF">2007-02-21T18:57:12Z</dcterms:created>
  <dcterms:modified xsi:type="dcterms:W3CDTF">2019-04-24T22:38:42Z</dcterms:modified>
</cp:coreProperties>
</file>